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 id="2147483673" r:id="rId2"/>
  </p:sldMasterIdLst>
  <p:notesMasterIdLst>
    <p:notesMasterId r:id="rId6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Lst>
  <p:sldSz cx="12188825" cy="6858000"/>
  <p:notesSz cx="6858000" cy="9144000"/>
  <p:embeddedFontLst>
    <p:embeddedFont>
      <p:font typeface="Antic" pitchFamily="2" charset="77"/>
      <p:regular r:id="rId67"/>
    </p:embeddedFont>
    <p:embeddedFont>
      <p:font typeface="Lexend" pitchFamily="2" charset="77"/>
      <p:regular r:id="rId68"/>
      <p:bold r:id="rId69"/>
    </p:embeddedFont>
    <p:embeddedFont>
      <p:font typeface="Lexend Medium" pitchFamily="2" charset="77"/>
      <p:regular r:id="rId70"/>
      <p:bold r:id="rId71"/>
    </p:embeddedFont>
    <p:embeddedFont>
      <p:font typeface="Rubik" pitchFamily="2" charset="-79"/>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3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981BE1-D1F8-4527-BE68-FE46CA0C6A32}">
  <a:tblStyle styleId="{9A981BE1-D1F8-4527-BE68-FE46CA0C6A3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E2A8E40-81EC-40C5-A54E-E10E8D9C713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9"/>
  </p:normalViewPr>
  <p:slideViewPr>
    <p:cSldViewPr snapToGrid="0">
      <p:cViewPr varScale="1">
        <p:scale>
          <a:sx n="82" d="100"/>
          <a:sy n="82" d="100"/>
        </p:scale>
        <p:origin x="200" y="552"/>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2.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3.fntdata"/><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7.fntdata"/><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063"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811912d186_0_15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811912d186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ea865c738d_0_64: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2ea865c738d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ea865c738d_0_73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ea865c738d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ea865c738d_0_8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2ea865c738d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ea865c738d_0_74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ea865c738d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ea865c738d_0_75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2ea865c738d_0_7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edccdc76ba_0_6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edccdc76b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1bab35e87e_2_7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21bab35e87e_2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9cd6c0f112_0_5: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29cd6c0f11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9cc8203750_0_44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29cc8203750_0_4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de5e3e1595_0_1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2de5e3e1595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5f436e58cb_0_99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25f436e58cb_0_9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de5e3e1595_0_2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2de5e3e1595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9cd6c0f112_0_1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29cd6c0f11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de5e3e1595_0_3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g2de5e3e1595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de5e3e1595_0_3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g2de5e3e1595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de5e3e1595_0_4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2de5e3e1595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de5e3e1595_0_6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2de5e3e1595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de5e3e1595_0_6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2de5e3e1595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de5e3e1595_0_16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2de5e3e1595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de5e3e1595_0_17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g2de5e3e1595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de5e3e1595_0_5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2de5e3e1595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de5e3e1595_0_6: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2de5e3e159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de5e3e1595_0_17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g2de5e3e1595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de5e3e1595_0_18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g2de5e3e1595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de5e3e1595_0_1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2de5e3e1595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9cd6c0f112_0_6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29cd6c0f11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1bab35e87e_2_85: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21bab35e87e_2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9cd6c0f112_0_9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g29cd6c0f112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9cffd63e49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g29cffd63e4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de5e3e1595_0_15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g2de5e3e1595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de5e3e1595_0_14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g2de5e3e1595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9cffd63e49_0_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g29cffd63e4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a865c738d_0_4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ea865c738d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1bab35e87e_2_93: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g21bab35e87e_2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9cffd63e49_0_1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g29cffd63e4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ece60ca9cb_0_8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2ece60ca9cb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de5e3e1595_0_10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 name="Google Shape;542;g2de5e3e1595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de5e3e1595_0_11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2de5e3e1595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de5e3e1595_0_12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g2de5e3e1595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de5e3e1595_0_11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g2de5e3e1595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9cffd63e49_0_4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g29cffd63e49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de5e3e1595_0_13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g2de5e3e1595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9cffd63e49_0_5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g29cffd63e49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1bc5085021_1_0: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21bc508502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de5e3e1595_0_14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g2de5e3e1595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1bab35e87e_2_10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g21bab35e87e_2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de5e3e1595_0_8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8" name="Google Shape;608;g2de5e3e1595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de5e3e1595_0_94: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g2de5e3e1595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de5e3e1595_0_99: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g2de5e3e1595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de5e3e1595_0_8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g2de5e3e1595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de5e3e1595_0_7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6" name="Google Shape;636;g2de5e3e1595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1bc5085021_1_86: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g21bc5085021_1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9cffd63e49_0_80: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g29cffd63e49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de5e3e1595_0_22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g2de5e3e1595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1bab35e87e_2_0: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21bab35e87e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1bda6afe4d_0_94:notes"/>
          <p:cNvSpPr>
            <a:spLocks noGrp="1" noRot="1" noChangeAspect="1"/>
          </p:cNvSpPr>
          <p:nvPr>
            <p:ph type="sldImg" idx="2"/>
          </p:nvPr>
        </p:nvSpPr>
        <p:spPr>
          <a:xfrm>
            <a:off x="382058"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8" name="Google Shape;668;g21bda6afe4d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811912d186_0_8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g2811912d186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de5e3e1595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g2de5e3e159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ed47fb5e92_0_8:notes"/>
          <p:cNvSpPr>
            <a:spLocks noGrp="1" noRot="1" noChangeAspect="1"/>
          </p:cNvSpPr>
          <p:nvPr>
            <p:ph type="sldImg" idx="2"/>
          </p:nvPr>
        </p:nvSpPr>
        <p:spPr>
          <a:xfrm>
            <a:off x="382063"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3" name="Google Shape;693;g2ed47fb5e92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9cd6c0f112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29cd6c0f11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1bda6afe4d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1bda6afe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ea865c738d_0_17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ea865c738d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507" y="992767"/>
            <a:ext cx="11358000" cy="2736900"/>
          </a:xfrm>
          <a:prstGeom prst="rect">
            <a:avLst/>
          </a:prstGeom>
          <a:noFill/>
          <a:ln>
            <a:noFill/>
          </a:ln>
        </p:spPr>
        <p:txBody>
          <a:bodyPr spcFirstLastPara="1" wrap="square" lIns="121875" tIns="121875" rIns="121875" bIns="121875" anchor="b" anchorCtr="0">
            <a:noAutofit/>
          </a:bodyPr>
          <a:lstStyle>
            <a:lvl1pPr lvl="0" algn="ctr">
              <a:spcBef>
                <a:spcPts val="0"/>
              </a:spcBef>
              <a:spcAft>
                <a:spcPts val="0"/>
              </a:spcAft>
              <a:buSzPts val="6900"/>
              <a:buChar char="●"/>
              <a:defRPr sz="6900"/>
            </a:lvl1pPr>
            <a:lvl2pPr lvl="1" algn="ctr">
              <a:spcBef>
                <a:spcPts val="0"/>
              </a:spcBef>
              <a:spcAft>
                <a:spcPts val="0"/>
              </a:spcAft>
              <a:buSzPts val="6900"/>
              <a:buChar char="○"/>
              <a:defRPr sz="6900"/>
            </a:lvl2pPr>
            <a:lvl3pPr lvl="2" algn="ctr">
              <a:spcBef>
                <a:spcPts val="0"/>
              </a:spcBef>
              <a:spcAft>
                <a:spcPts val="0"/>
              </a:spcAft>
              <a:buSzPts val="6900"/>
              <a:buChar char="■"/>
              <a:defRPr sz="6900"/>
            </a:lvl3pPr>
            <a:lvl4pPr lvl="3" algn="ctr">
              <a:spcBef>
                <a:spcPts val="0"/>
              </a:spcBef>
              <a:spcAft>
                <a:spcPts val="0"/>
              </a:spcAft>
              <a:buSzPts val="6900"/>
              <a:buChar char="●"/>
              <a:defRPr sz="6900"/>
            </a:lvl4pPr>
            <a:lvl5pPr lvl="4" algn="ctr">
              <a:spcBef>
                <a:spcPts val="0"/>
              </a:spcBef>
              <a:spcAft>
                <a:spcPts val="0"/>
              </a:spcAft>
              <a:buSzPts val="6900"/>
              <a:buChar char="○"/>
              <a:defRPr sz="6900"/>
            </a:lvl5pPr>
            <a:lvl6pPr lvl="5" algn="ctr">
              <a:spcBef>
                <a:spcPts val="0"/>
              </a:spcBef>
              <a:spcAft>
                <a:spcPts val="0"/>
              </a:spcAft>
              <a:buSzPts val="6900"/>
              <a:buChar char="■"/>
              <a:defRPr sz="6900"/>
            </a:lvl6pPr>
            <a:lvl7pPr lvl="6" algn="ctr">
              <a:spcBef>
                <a:spcPts val="0"/>
              </a:spcBef>
              <a:spcAft>
                <a:spcPts val="0"/>
              </a:spcAft>
              <a:buSzPts val="6900"/>
              <a:buChar char="●"/>
              <a:defRPr sz="6900"/>
            </a:lvl7pPr>
            <a:lvl8pPr lvl="7" algn="ctr">
              <a:spcBef>
                <a:spcPts val="0"/>
              </a:spcBef>
              <a:spcAft>
                <a:spcPts val="0"/>
              </a:spcAft>
              <a:buSzPts val="6900"/>
              <a:buChar char="○"/>
              <a:defRPr sz="6900"/>
            </a:lvl8pPr>
            <a:lvl9pPr lvl="8" algn="ctr">
              <a:spcBef>
                <a:spcPts val="0"/>
              </a:spcBef>
              <a:spcAft>
                <a:spcPts val="0"/>
              </a:spcAft>
              <a:buSzPts val="6900"/>
              <a:buChar char="■"/>
              <a:defRPr sz="6900"/>
            </a:lvl9pPr>
          </a:lstStyle>
          <a:p>
            <a:endParaRPr/>
          </a:p>
        </p:txBody>
      </p:sp>
      <p:sp>
        <p:nvSpPr>
          <p:cNvPr id="15" name="Google Shape;15;p2"/>
          <p:cNvSpPr txBox="1">
            <a:spLocks noGrp="1"/>
          </p:cNvSpPr>
          <p:nvPr>
            <p:ph type="subTitle" idx="1"/>
          </p:nvPr>
        </p:nvSpPr>
        <p:spPr>
          <a:xfrm>
            <a:off x="415496" y="3778833"/>
            <a:ext cx="11358000" cy="1056900"/>
          </a:xfrm>
          <a:prstGeom prst="rect">
            <a:avLst/>
          </a:prstGeom>
          <a:noFill/>
          <a:ln>
            <a:noFill/>
          </a:ln>
        </p:spPr>
        <p:txBody>
          <a:bodyPr spcFirstLastPara="1" wrap="square" lIns="121875" tIns="121875" rIns="121875" bIns="121875" anchor="ctr"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496" y="1474833"/>
            <a:ext cx="11358000" cy="2618100"/>
          </a:xfrm>
          <a:prstGeom prst="rect">
            <a:avLst/>
          </a:prstGeom>
          <a:noFill/>
          <a:ln>
            <a:noFill/>
          </a:ln>
        </p:spPr>
        <p:txBody>
          <a:bodyPr spcFirstLastPara="1" wrap="square" lIns="121875" tIns="121875" rIns="121875" bIns="121875" anchor="b" anchorCtr="0">
            <a:noAutofit/>
          </a:bodyPr>
          <a:lstStyle>
            <a:lvl1pPr lvl="0" algn="ctr">
              <a:spcBef>
                <a:spcPts val="0"/>
              </a:spcBef>
              <a:spcAft>
                <a:spcPts val="0"/>
              </a:spcAft>
              <a:buSzPts val="16000"/>
              <a:buChar char="●"/>
              <a:defRPr sz="16000"/>
            </a:lvl1pPr>
            <a:lvl2pPr lvl="1" algn="ctr">
              <a:spcBef>
                <a:spcPts val="0"/>
              </a:spcBef>
              <a:spcAft>
                <a:spcPts val="0"/>
              </a:spcAft>
              <a:buSzPts val="16000"/>
              <a:buChar char="○"/>
              <a:defRPr sz="16000"/>
            </a:lvl2pPr>
            <a:lvl3pPr lvl="2" algn="ctr">
              <a:spcBef>
                <a:spcPts val="0"/>
              </a:spcBef>
              <a:spcAft>
                <a:spcPts val="0"/>
              </a:spcAft>
              <a:buSzPts val="16000"/>
              <a:buChar char="■"/>
              <a:defRPr sz="16000"/>
            </a:lvl3pPr>
            <a:lvl4pPr lvl="3" algn="ctr">
              <a:spcBef>
                <a:spcPts val="0"/>
              </a:spcBef>
              <a:spcAft>
                <a:spcPts val="0"/>
              </a:spcAft>
              <a:buSzPts val="16000"/>
              <a:buChar char="●"/>
              <a:defRPr sz="16000"/>
            </a:lvl4pPr>
            <a:lvl5pPr lvl="4" algn="ctr">
              <a:spcBef>
                <a:spcPts val="0"/>
              </a:spcBef>
              <a:spcAft>
                <a:spcPts val="0"/>
              </a:spcAft>
              <a:buSzPts val="16000"/>
              <a:buChar char="○"/>
              <a:defRPr sz="16000"/>
            </a:lvl5pPr>
            <a:lvl6pPr lvl="5" algn="ctr">
              <a:spcBef>
                <a:spcPts val="0"/>
              </a:spcBef>
              <a:spcAft>
                <a:spcPts val="0"/>
              </a:spcAft>
              <a:buSzPts val="16000"/>
              <a:buChar char="■"/>
              <a:defRPr sz="16000"/>
            </a:lvl6pPr>
            <a:lvl7pPr lvl="6" algn="ctr">
              <a:spcBef>
                <a:spcPts val="0"/>
              </a:spcBef>
              <a:spcAft>
                <a:spcPts val="0"/>
              </a:spcAft>
              <a:buSzPts val="16000"/>
              <a:buChar char="●"/>
              <a:defRPr sz="16000"/>
            </a:lvl7pPr>
            <a:lvl8pPr lvl="7" algn="ctr">
              <a:spcBef>
                <a:spcPts val="0"/>
              </a:spcBef>
              <a:spcAft>
                <a:spcPts val="0"/>
              </a:spcAft>
              <a:buSzPts val="16000"/>
              <a:buChar char="○"/>
              <a:defRPr sz="16000"/>
            </a:lvl8pPr>
            <a:lvl9pPr lvl="8" algn="ctr">
              <a:spcBef>
                <a:spcPts val="0"/>
              </a:spcBef>
              <a:spcAft>
                <a:spcPts val="0"/>
              </a:spcAft>
              <a:buSzPts val="16000"/>
              <a:buChar char="■"/>
              <a:defRPr sz="16000"/>
            </a:lvl9pPr>
          </a:lstStyle>
          <a:p>
            <a:r>
              <a:t>xx%</a:t>
            </a:r>
          </a:p>
        </p:txBody>
      </p:sp>
      <p:sp>
        <p:nvSpPr>
          <p:cNvPr id="50" name="Google Shape;50;p11"/>
          <p:cNvSpPr txBox="1">
            <a:spLocks noGrp="1"/>
          </p:cNvSpPr>
          <p:nvPr>
            <p:ph type="body" idx="1"/>
          </p:nvPr>
        </p:nvSpPr>
        <p:spPr>
          <a:xfrm>
            <a:off x="415496" y="4202967"/>
            <a:ext cx="11358000" cy="1734300"/>
          </a:xfrm>
          <a:prstGeom prst="rect">
            <a:avLst/>
          </a:prstGeom>
          <a:noFill/>
          <a:ln>
            <a:noFill/>
          </a:ln>
        </p:spPr>
        <p:txBody>
          <a:bodyPr spcFirstLastPara="1" wrap="square" lIns="121875" tIns="121875" rIns="121875" bIns="121875" anchor="ctr" anchorCtr="0">
            <a:noAutofit/>
          </a:bodyPr>
          <a:lstStyle>
            <a:lvl1pPr marL="457200" lvl="0" indent="-349250" algn="ctr">
              <a:spcBef>
                <a:spcPts val="0"/>
              </a:spcBef>
              <a:spcAft>
                <a:spcPts val="0"/>
              </a:spcAft>
              <a:buSzPts val="1900"/>
              <a:buChar char="●"/>
              <a:defRPr sz="1900"/>
            </a:lvl1pPr>
            <a:lvl2pPr marL="914400" lvl="1" indent="-349250" algn="ctr">
              <a:spcBef>
                <a:spcPts val="0"/>
              </a:spcBef>
              <a:spcAft>
                <a:spcPts val="0"/>
              </a:spcAft>
              <a:buSzPts val="1900"/>
              <a:buChar char="○"/>
              <a:defRPr sz="1900"/>
            </a:lvl2pPr>
            <a:lvl3pPr marL="1371600" lvl="2" indent="-349250" algn="ctr">
              <a:spcBef>
                <a:spcPts val="0"/>
              </a:spcBef>
              <a:spcAft>
                <a:spcPts val="0"/>
              </a:spcAft>
              <a:buSzPts val="1900"/>
              <a:buChar char="■"/>
              <a:defRPr sz="1900"/>
            </a:lvl3pPr>
            <a:lvl4pPr marL="1828800" lvl="3" indent="-349250" algn="ctr">
              <a:spcBef>
                <a:spcPts val="0"/>
              </a:spcBef>
              <a:spcAft>
                <a:spcPts val="0"/>
              </a:spcAft>
              <a:buSzPts val="1900"/>
              <a:buChar char="●"/>
              <a:defRPr sz="1900"/>
            </a:lvl4pPr>
            <a:lvl5pPr marL="2286000" lvl="4" indent="-349250" algn="ctr">
              <a:spcBef>
                <a:spcPts val="0"/>
              </a:spcBef>
              <a:spcAft>
                <a:spcPts val="0"/>
              </a:spcAft>
              <a:buSzPts val="1900"/>
              <a:buChar char="○"/>
              <a:defRPr sz="1900"/>
            </a:lvl5pPr>
            <a:lvl6pPr marL="2743200" lvl="5" indent="-349250" algn="ctr">
              <a:spcBef>
                <a:spcPts val="0"/>
              </a:spcBef>
              <a:spcAft>
                <a:spcPts val="0"/>
              </a:spcAft>
              <a:buSzPts val="1900"/>
              <a:buChar char="■"/>
              <a:defRPr sz="1900"/>
            </a:lvl6pPr>
            <a:lvl7pPr marL="3200400" lvl="6" indent="-349250" algn="ctr">
              <a:spcBef>
                <a:spcPts val="0"/>
              </a:spcBef>
              <a:spcAft>
                <a:spcPts val="0"/>
              </a:spcAft>
              <a:buSzPts val="1900"/>
              <a:buChar char="●"/>
              <a:defRPr sz="1900"/>
            </a:lvl7pPr>
            <a:lvl8pPr marL="3657600" lvl="7" indent="-349250" algn="ctr">
              <a:spcBef>
                <a:spcPts val="0"/>
              </a:spcBef>
              <a:spcAft>
                <a:spcPts val="0"/>
              </a:spcAft>
              <a:buSzPts val="1900"/>
              <a:buChar char="○"/>
              <a:defRPr sz="1900"/>
            </a:lvl8pPr>
            <a:lvl9pPr marL="4114800" lvl="8" indent="-349250" algn="ctr">
              <a:spcBef>
                <a:spcPts val="0"/>
              </a:spcBef>
              <a:spcAft>
                <a:spcPts val="0"/>
              </a:spcAft>
              <a:buSzPts val="1900"/>
              <a:buChar char="■"/>
              <a:defRPr sz="1900"/>
            </a:lvl9pPr>
          </a:lstStyle>
          <a:p>
            <a:endParaRPr/>
          </a:p>
        </p:txBody>
      </p:sp>
      <p:sp>
        <p:nvSpPr>
          <p:cNvPr id="51" name="Google Shape;51;p11"/>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5386252" y="779200"/>
            <a:ext cx="5842800" cy="4166700"/>
          </a:xfrm>
          <a:prstGeom prst="rect">
            <a:avLst/>
          </a:prstGeom>
          <a:noFill/>
          <a:ln>
            <a:noFill/>
          </a:ln>
        </p:spPr>
        <p:txBody>
          <a:bodyPr spcFirstLastPara="1" wrap="square" lIns="126300" tIns="126300" rIns="126300" bIns="126300" anchor="ctr" anchorCtr="0">
            <a:noAutofit/>
          </a:bodyPr>
          <a:lstStyle>
            <a:lvl1pPr lvl="0" algn="r" rtl="0">
              <a:lnSpc>
                <a:spcPct val="90000"/>
              </a:lnSpc>
              <a:spcBef>
                <a:spcPts val="0"/>
              </a:spcBef>
              <a:spcAft>
                <a:spcPts val="0"/>
              </a:spcAft>
              <a:buSzPts val="5700"/>
              <a:buNone/>
              <a:defRPr sz="8000"/>
            </a:lvl1pPr>
            <a:lvl2pPr lvl="1" algn="ctr" rtl="0">
              <a:lnSpc>
                <a:spcPct val="100000"/>
              </a:lnSpc>
              <a:spcBef>
                <a:spcPts val="0"/>
              </a:spcBef>
              <a:spcAft>
                <a:spcPts val="0"/>
              </a:spcAft>
              <a:buSzPts val="7200"/>
              <a:buNone/>
              <a:defRPr sz="7200"/>
            </a:lvl2pPr>
            <a:lvl3pPr lvl="2" algn="ctr" rtl="0">
              <a:lnSpc>
                <a:spcPct val="100000"/>
              </a:lnSpc>
              <a:spcBef>
                <a:spcPts val="0"/>
              </a:spcBef>
              <a:spcAft>
                <a:spcPts val="0"/>
              </a:spcAft>
              <a:buSzPts val="7200"/>
              <a:buNone/>
              <a:defRPr sz="7200"/>
            </a:lvl3pPr>
            <a:lvl4pPr lvl="3" algn="ctr" rtl="0">
              <a:lnSpc>
                <a:spcPct val="100000"/>
              </a:lnSpc>
              <a:spcBef>
                <a:spcPts val="0"/>
              </a:spcBef>
              <a:spcAft>
                <a:spcPts val="0"/>
              </a:spcAft>
              <a:buSzPts val="7200"/>
              <a:buNone/>
              <a:defRPr sz="7200"/>
            </a:lvl4pPr>
            <a:lvl5pPr lvl="4" algn="ctr" rtl="0">
              <a:lnSpc>
                <a:spcPct val="100000"/>
              </a:lnSpc>
              <a:spcBef>
                <a:spcPts val="0"/>
              </a:spcBef>
              <a:spcAft>
                <a:spcPts val="0"/>
              </a:spcAft>
              <a:buSzPts val="7200"/>
              <a:buNone/>
              <a:defRPr sz="7200"/>
            </a:lvl5pPr>
            <a:lvl6pPr lvl="5" algn="ctr" rtl="0">
              <a:lnSpc>
                <a:spcPct val="100000"/>
              </a:lnSpc>
              <a:spcBef>
                <a:spcPts val="0"/>
              </a:spcBef>
              <a:spcAft>
                <a:spcPts val="0"/>
              </a:spcAft>
              <a:buSzPts val="7200"/>
              <a:buNone/>
              <a:defRPr sz="7200"/>
            </a:lvl6pPr>
            <a:lvl7pPr lvl="6" algn="ctr" rtl="0">
              <a:lnSpc>
                <a:spcPct val="100000"/>
              </a:lnSpc>
              <a:spcBef>
                <a:spcPts val="0"/>
              </a:spcBef>
              <a:spcAft>
                <a:spcPts val="0"/>
              </a:spcAft>
              <a:buSzPts val="7200"/>
              <a:buNone/>
              <a:defRPr sz="7200"/>
            </a:lvl7pPr>
            <a:lvl8pPr lvl="7" algn="ctr" rtl="0">
              <a:lnSpc>
                <a:spcPct val="100000"/>
              </a:lnSpc>
              <a:spcBef>
                <a:spcPts val="0"/>
              </a:spcBef>
              <a:spcAft>
                <a:spcPts val="0"/>
              </a:spcAft>
              <a:buSzPts val="7200"/>
              <a:buNone/>
              <a:defRPr sz="7200"/>
            </a:lvl8pPr>
            <a:lvl9pPr lvl="8" algn="ctr" rtl="0">
              <a:lnSpc>
                <a:spcPct val="100000"/>
              </a:lnSpc>
              <a:spcBef>
                <a:spcPts val="0"/>
              </a:spcBef>
              <a:spcAft>
                <a:spcPts val="0"/>
              </a:spcAft>
              <a:buSzPts val="7200"/>
              <a:buNone/>
              <a:defRPr sz="7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p:cSld name="TITLE_1">
    <p:spTree>
      <p:nvGrpSpPr>
        <p:cNvPr id="1" name="Shape 61"/>
        <p:cNvGrpSpPr/>
        <p:nvPr/>
      </p:nvGrpSpPr>
      <p:grpSpPr>
        <a:xfrm>
          <a:off x="0" y="0"/>
          <a:ext cx="0" cy="0"/>
          <a:chOff x="0" y="0"/>
          <a:chExt cx="0" cy="0"/>
        </a:xfrm>
      </p:grpSpPr>
      <p:sp>
        <p:nvSpPr>
          <p:cNvPr id="62" name="Google Shape;62;p1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lvl1pPr lvl="0" algn="ctr" rtl="0">
              <a:lnSpc>
                <a:spcPct val="100000"/>
              </a:lnSpc>
              <a:spcBef>
                <a:spcPts val="0"/>
              </a:spcBef>
              <a:spcAft>
                <a:spcPts val="0"/>
              </a:spcAft>
              <a:buClr>
                <a:schemeClr val="dk1"/>
              </a:buClr>
              <a:buSzPts val="4400"/>
              <a:buFont typeface="Lexend Medium"/>
              <a:buNone/>
              <a:defRPr>
                <a:solidFill>
                  <a:schemeClr val="dk1"/>
                </a:solidFill>
                <a:latin typeface="Lexend Medium"/>
                <a:ea typeface="Lexend Medium"/>
                <a:cs typeface="Lexend Medium"/>
                <a:sym typeface="Lexend Medium"/>
              </a:defRPr>
            </a:lvl1pPr>
            <a:lvl2pPr lvl="1" algn="l" rtl="0">
              <a:lnSpc>
                <a:spcPct val="100000"/>
              </a:lnSpc>
              <a:spcBef>
                <a:spcPts val="0"/>
              </a:spcBef>
              <a:spcAft>
                <a:spcPts val="0"/>
              </a:spcAft>
              <a:buSzPts val="3900"/>
              <a:buNone/>
              <a:defRPr/>
            </a:lvl2pPr>
            <a:lvl3pPr lvl="2" algn="l" rtl="0">
              <a:lnSpc>
                <a:spcPct val="100000"/>
              </a:lnSpc>
              <a:spcBef>
                <a:spcPts val="0"/>
              </a:spcBef>
              <a:spcAft>
                <a:spcPts val="0"/>
              </a:spcAft>
              <a:buSzPts val="3900"/>
              <a:buNone/>
              <a:defRPr/>
            </a:lvl3pPr>
            <a:lvl4pPr lvl="3" algn="l" rtl="0">
              <a:lnSpc>
                <a:spcPct val="100000"/>
              </a:lnSpc>
              <a:spcBef>
                <a:spcPts val="0"/>
              </a:spcBef>
              <a:spcAft>
                <a:spcPts val="0"/>
              </a:spcAft>
              <a:buSzPts val="3900"/>
              <a:buNone/>
              <a:defRPr/>
            </a:lvl4pPr>
            <a:lvl5pPr lvl="4" algn="l" rtl="0">
              <a:lnSpc>
                <a:spcPct val="100000"/>
              </a:lnSpc>
              <a:spcBef>
                <a:spcPts val="0"/>
              </a:spcBef>
              <a:spcAft>
                <a:spcPts val="0"/>
              </a:spcAft>
              <a:buSzPts val="3900"/>
              <a:buNone/>
              <a:defRPr/>
            </a:lvl5pPr>
            <a:lvl6pPr lvl="5" algn="l" rtl="0">
              <a:lnSpc>
                <a:spcPct val="100000"/>
              </a:lnSpc>
              <a:spcBef>
                <a:spcPts val="0"/>
              </a:spcBef>
              <a:spcAft>
                <a:spcPts val="0"/>
              </a:spcAft>
              <a:buSzPts val="3900"/>
              <a:buNone/>
              <a:defRPr/>
            </a:lvl6pPr>
            <a:lvl7pPr lvl="6" algn="l" rtl="0">
              <a:lnSpc>
                <a:spcPct val="100000"/>
              </a:lnSpc>
              <a:spcBef>
                <a:spcPts val="0"/>
              </a:spcBef>
              <a:spcAft>
                <a:spcPts val="0"/>
              </a:spcAft>
              <a:buSzPts val="3900"/>
              <a:buNone/>
              <a:defRPr/>
            </a:lvl7pPr>
            <a:lvl8pPr lvl="7" algn="l" rtl="0">
              <a:lnSpc>
                <a:spcPct val="100000"/>
              </a:lnSpc>
              <a:spcBef>
                <a:spcPts val="0"/>
              </a:spcBef>
              <a:spcAft>
                <a:spcPts val="0"/>
              </a:spcAft>
              <a:buSzPts val="3900"/>
              <a:buNone/>
              <a:defRPr/>
            </a:lvl8pPr>
            <a:lvl9pPr lvl="8" algn="l" rtl="0">
              <a:lnSpc>
                <a:spcPct val="100000"/>
              </a:lnSpc>
              <a:spcBef>
                <a:spcPts val="0"/>
              </a:spcBef>
              <a:spcAft>
                <a:spcPts val="0"/>
              </a:spcAft>
              <a:buSzPts val="3900"/>
              <a:buNone/>
              <a:defRPr/>
            </a:lvl9pPr>
          </a:lstStyle>
          <a:p>
            <a:endParaRPr/>
          </a:p>
        </p:txBody>
      </p:sp>
      <p:sp>
        <p:nvSpPr>
          <p:cNvPr id="65" name="Google Shape;65;p16"/>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lvl1pPr marL="457200" lvl="0" indent="-387350" algn="l" rtl="0">
              <a:lnSpc>
                <a:spcPct val="115000"/>
              </a:lnSpc>
              <a:spcBef>
                <a:spcPts val="0"/>
              </a:spcBef>
              <a:spcAft>
                <a:spcPts val="0"/>
              </a:spcAft>
              <a:buClr>
                <a:srgbClr val="445D73"/>
              </a:buClr>
              <a:buSzPts val="2500"/>
              <a:buFont typeface="Calibri"/>
              <a:buAutoNum type="alphaUcPeriod"/>
              <a:defRPr sz="2100">
                <a:solidFill>
                  <a:srgbClr val="445D73"/>
                </a:solidFill>
                <a:latin typeface="Calibri"/>
                <a:ea typeface="Calibri"/>
                <a:cs typeface="Calibri"/>
                <a:sym typeface="Calibri"/>
              </a:defRPr>
            </a:lvl1pPr>
            <a:lvl2pPr marL="914400" lvl="1" indent="-361950" algn="l" rtl="0">
              <a:lnSpc>
                <a:spcPct val="115000"/>
              </a:lnSpc>
              <a:spcBef>
                <a:spcPts val="0"/>
              </a:spcBef>
              <a:spcAft>
                <a:spcPts val="0"/>
              </a:spcAft>
              <a:buClr>
                <a:srgbClr val="445D73"/>
              </a:buClr>
              <a:buSzPts val="2100"/>
              <a:buFont typeface="Calibri"/>
              <a:buAutoNum type="alphaLcPeriod"/>
              <a:defRPr sz="2100">
                <a:solidFill>
                  <a:srgbClr val="445D73"/>
                </a:solidFill>
                <a:latin typeface="Calibri"/>
                <a:ea typeface="Calibri"/>
                <a:cs typeface="Calibri"/>
                <a:sym typeface="Calibri"/>
              </a:defRPr>
            </a:lvl2pPr>
            <a:lvl3pPr marL="1371600" lvl="2" indent="-361950" algn="l" rtl="0">
              <a:lnSpc>
                <a:spcPct val="115000"/>
              </a:lnSpc>
              <a:spcBef>
                <a:spcPts val="0"/>
              </a:spcBef>
              <a:spcAft>
                <a:spcPts val="0"/>
              </a:spcAft>
              <a:buClr>
                <a:srgbClr val="445D73"/>
              </a:buClr>
              <a:buSzPts val="2100"/>
              <a:buFont typeface="Calibri"/>
              <a:buAutoNum type="romanLcPeriod"/>
              <a:defRPr sz="2100">
                <a:solidFill>
                  <a:srgbClr val="445D73"/>
                </a:solidFill>
                <a:latin typeface="Calibri"/>
                <a:ea typeface="Calibri"/>
                <a:cs typeface="Calibri"/>
                <a:sym typeface="Calibri"/>
              </a:defRPr>
            </a:lvl3pPr>
            <a:lvl4pPr marL="1828800" lvl="3" indent="-361950" algn="l" rtl="0">
              <a:lnSpc>
                <a:spcPct val="115000"/>
              </a:lnSpc>
              <a:spcBef>
                <a:spcPts val="0"/>
              </a:spcBef>
              <a:spcAft>
                <a:spcPts val="0"/>
              </a:spcAft>
              <a:buClr>
                <a:srgbClr val="445D73"/>
              </a:buClr>
              <a:buSzPts val="2100"/>
              <a:buFont typeface="Calibri"/>
              <a:buAutoNum type="arabicPeriod"/>
              <a:defRPr sz="2100">
                <a:solidFill>
                  <a:srgbClr val="445D73"/>
                </a:solidFill>
                <a:latin typeface="Calibri"/>
                <a:ea typeface="Calibri"/>
                <a:cs typeface="Calibri"/>
                <a:sym typeface="Calibri"/>
              </a:defRPr>
            </a:lvl4pPr>
            <a:lvl5pPr marL="2286000" lvl="4" indent="-361950" algn="l" rtl="0">
              <a:lnSpc>
                <a:spcPct val="115000"/>
              </a:lnSpc>
              <a:spcBef>
                <a:spcPts val="0"/>
              </a:spcBef>
              <a:spcAft>
                <a:spcPts val="0"/>
              </a:spcAft>
              <a:buClr>
                <a:srgbClr val="445D73"/>
              </a:buClr>
              <a:buSzPts val="2100"/>
              <a:buFont typeface="Calibri"/>
              <a:buAutoNum type="alphaLcPeriod"/>
              <a:defRPr sz="2100">
                <a:solidFill>
                  <a:srgbClr val="445D73"/>
                </a:solidFill>
                <a:latin typeface="Calibri"/>
                <a:ea typeface="Calibri"/>
                <a:cs typeface="Calibri"/>
                <a:sym typeface="Calibri"/>
              </a:defRPr>
            </a:lvl5pPr>
            <a:lvl6pPr marL="2743200" lvl="5" indent="-361950" algn="l" rtl="0">
              <a:lnSpc>
                <a:spcPct val="115000"/>
              </a:lnSpc>
              <a:spcBef>
                <a:spcPts val="0"/>
              </a:spcBef>
              <a:spcAft>
                <a:spcPts val="0"/>
              </a:spcAft>
              <a:buClr>
                <a:srgbClr val="445D73"/>
              </a:buClr>
              <a:buSzPts val="2100"/>
              <a:buFont typeface="Calibri"/>
              <a:buAutoNum type="romanLcPeriod"/>
              <a:defRPr sz="2100">
                <a:solidFill>
                  <a:srgbClr val="445D73"/>
                </a:solidFill>
                <a:latin typeface="Calibri"/>
                <a:ea typeface="Calibri"/>
                <a:cs typeface="Calibri"/>
                <a:sym typeface="Calibri"/>
              </a:defRPr>
            </a:lvl6pPr>
            <a:lvl7pPr marL="3200400" lvl="6" indent="-361950" algn="l" rtl="0">
              <a:lnSpc>
                <a:spcPct val="115000"/>
              </a:lnSpc>
              <a:spcBef>
                <a:spcPts val="0"/>
              </a:spcBef>
              <a:spcAft>
                <a:spcPts val="0"/>
              </a:spcAft>
              <a:buClr>
                <a:srgbClr val="445D73"/>
              </a:buClr>
              <a:buSzPts val="2100"/>
              <a:buFont typeface="Calibri"/>
              <a:buAutoNum type="arabicPeriod"/>
              <a:defRPr sz="2100">
                <a:solidFill>
                  <a:srgbClr val="445D73"/>
                </a:solidFill>
                <a:latin typeface="Calibri"/>
                <a:ea typeface="Calibri"/>
                <a:cs typeface="Calibri"/>
                <a:sym typeface="Calibri"/>
              </a:defRPr>
            </a:lvl7pPr>
            <a:lvl8pPr marL="3657600" lvl="7" indent="-361950" algn="l" rtl="0">
              <a:lnSpc>
                <a:spcPct val="115000"/>
              </a:lnSpc>
              <a:spcBef>
                <a:spcPts val="0"/>
              </a:spcBef>
              <a:spcAft>
                <a:spcPts val="0"/>
              </a:spcAft>
              <a:buClr>
                <a:srgbClr val="445D73"/>
              </a:buClr>
              <a:buSzPts val="2100"/>
              <a:buFont typeface="Calibri"/>
              <a:buAutoNum type="alphaLcPeriod"/>
              <a:defRPr sz="2100">
                <a:solidFill>
                  <a:srgbClr val="445D73"/>
                </a:solidFill>
                <a:latin typeface="Calibri"/>
                <a:ea typeface="Calibri"/>
                <a:cs typeface="Calibri"/>
                <a:sym typeface="Calibri"/>
              </a:defRPr>
            </a:lvl8pPr>
            <a:lvl9pPr marL="4114800" lvl="8" indent="-361950" algn="l" rtl="0">
              <a:lnSpc>
                <a:spcPct val="115000"/>
              </a:lnSpc>
              <a:spcBef>
                <a:spcPts val="0"/>
              </a:spcBef>
              <a:spcAft>
                <a:spcPts val="0"/>
              </a:spcAft>
              <a:buClr>
                <a:srgbClr val="445D73"/>
              </a:buClr>
              <a:buSzPts val="2100"/>
              <a:buFont typeface="Calibri"/>
              <a:buAutoNum type="romanLcPeriod"/>
              <a:defRPr sz="2100">
                <a:solidFill>
                  <a:srgbClr val="445D73"/>
                </a:solidFill>
                <a:latin typeface="Calibri"/>
                <a:ea typeface="Calibri"/>
                <a:cs typeface="Calibri"/>
                <a:sym typeface="Calibri"/>
              </a:defRPr>
            </a:lvl9pPr>
          </a:lstStyle>
          <a:p>
            <a:endParaRPr/>
          </a:p>
        </p:txBody>
      </p:sp>
      <p:pic>
        <p:nvPicPr>
          <p:cNvPr id="66" name="Google Shape;66;p16"/>
          <p:cNvPicPr preferRelativeResize="0"/>
          <p:nvPr/>
        </p:nvPicPr>
        <p:blipFill rotWithShape="1">
          <a:blip r:embed="rId2">
            <a:alphaModFix/>
          </a:blip>
          <a:srcRect l="2722" r="2732"/>
          <a:stretch/>
        </p:blipFill>
        <p:spPr>
          <a:xfrm>
            <a:off x="10388589" y="6240464"/>
            <a:ext cx="1305999" cy="308305"/>
          </a:xfrm>
          <a:prstGeom prst="rect">
            <a:avLst/>
          </a:prstGeom>
          <a:noFill/>
          <a:ln>
            <a:noFill/>
          </a:ln>
        </p:spPr>
      </p:pic>
      <p:pic>
        <p:nvPicPr>
          <p:cNvPr id="67" name="Google Shape;67;p16"/>
          <p:cNvPicPr preferRelativeResize="0"/>
          <p:nvPr/>
        </p:nvPicPr>
        <p:blipFill rotWithShape="1">
          <a:blip r:embed="rId3">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68" name="Google Shape;68;p16"/>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solidFill>
                  <a:srgbClr val="445D73"/>
                </a:solidFill>
                <a:latin typeface="Calibri"/>
                <a:ea typeface="Calibri"/>
                <a:cs typeface="Calibri"/>
                <a:sym typeface="Calibri"/>
              </a:defRPr>
            </a:lvl1pPr>
            <a:lvl2pPr lvl="1">
              <a:buNone/>
              <a:defRPr>
                <a:solidFill>
                  <a:srgbClr val="445D73"/>
                </a:solidFill>
                <a:latin typeface="Calibri"/>
                <a:ea typeface="Calibri"/>
                <a:cs typeface="Calibri"/>
                <a:sym typeface="Calibri"/>
              </a:defRPr>
            </a:lvl2pPr>
            <a:lvl3pPr lvl="2">
              <a:buNone/>
              <a:defRPr>
                <a:solidFill>
                  <a:srgbClr val="445D73"/>
                </a:solidFill>
                <a:latin typeface="Calibri"/>
                <a:ea typeface="Calibri"/>
                <a:cs typeface="Calibri"/>
                <a:sym typeface="Calibri"/>
              </a:defRPr>
            </a:lvl3pPr>
            <a:lvl4pPr lvl="3">
              <a:buNone/>
              <a:defRPr>
                <a:solidFill>
                  <a:srgbClr val="445D73"/>
                </a:solidFill>
                <a:latin typeface="Calibri"/>
                <a:ea typeface="Calibri"/>
                <a:cs typeface="Calibri"/>
                <a:sym typeface="Calibri"/>
              </a:defRPr>
            </a:lvl4pPr>
            <a:lvl5pPr lvl="4">
              <a:buNone/>
              <a:defRPr>
                <a:solidFill>
                  <a:srgbClr val="445D73"/>
                </a:solidFill>
                <a:latin typeface="Calibri"/>
                <a:ea typeface="Calibri"/>
                <a:cs typeface="Calibri"/>
                <a:sym typeface="Calibri"/>
              </a:defRPr>
            </a:lvl5pPr>
            <a:lvl6pPr lvl="5">
              <a:buNone/>
              <a:defRPr>
                <a:solidFill>
                  <a:srgbClr val="445D73"/>
                </a:solidFill>
                <a:latin typeface="Calibri"/>
                <a:ea typeface="Calibri"/>
                <a:cs typeface="Calibri"/>
                <a:sym typeface="Calibri"/>
              </a:defRPr>
            </a:lvl6pPr>
            <a:lvl7pPr lvl="6">
              <a:buNone/>
              <a:defRPr>
                <a:solidFill>
                  <a:srgbClr val="445D73"/>
                </a:solidFill>
                <a:latin typeface="Calibri"/>
                <a:ea typeface="Calibri"/>
                <a:cs typeface="Calibri"/>
                <a:sym typeface="Calibri"/>
              </a:defRPr>
            </a:lvl7pPr>
            <a:lvl8pPr lvl="7">
              <a:buNone/>
              <a:defRPr>
                <a:solidFill>
                  <a:srgbClr val="445D73"/>
                </a:solidFill>
                <a:latin typeface="Calibri"/>
                <a:ea typeface="Calibri"/>
                <a:cs typeface="Calibri"/>
                <a:sym typeface="Calibri"/>
              </a:defRPr>
            </a:lvl8pPr>
            <a:lvl9pPr lvl="8">
              <a:buNone/>
              <a:defRPr>
                <a:solidFill>
                  <a:srgbClr val="445D7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esson title uneven">
  <p:cSld name="CUSTOM_11">
    <p:spTree>
      <p:nvGrpSpPr>
        <p:cNvPr id="1" name="Shape 69"/>
        <p:cNvGrpSpPr/>
        <p:nvPr/>
      </p:nvGrpSpPr>
      <p:grpSpPr>
        <a:xfrm>
          <a:off x="0" y="0"/>
          <a:ext cx="0" cy="0"/>
          <a:chOff x="0" y="0"/>
          <a:chExt cx="0" cy="0"/>
        </a:xfrm>
      </p:grpSpPr>
      <p:sp>
        <p:nvSpPr>
          <p:cNvPr id="70" name="Google Shape;70;p17"/>
          <p:cNvSpPr/>
          <p:nvPr/>
        </p:nvSpPr>
        <p:spPr>
          <a:xfrm>
            <a:off x="0" y="-4900"/>
            <a:ext cx="5148600" cy="6858000"/>
          </a:xfrm>
          <a:prstGeom prst="rect">
            <a:avLst/>
          </a:prstGeom>
          <a:solidFill>
            <a:schemeClr val="dk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71" name="Google Shape;71;p17"/>
          <p:cNvSpPr/>
          <p:nvPr/>
        </p:nvSpPr>
        <p:spPr>
          <a:xfrm>
            <a:off x="5140047" y="-4900"/>
            <a:ext cx="7048500" cy="6858000"/>
          </a:xfrm>
          <a:prstGeom prst="rect">
            <a:avLst/>
          </a:prstGeom>
          <a:solidFill>
            <a:schemeClr val="lt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72" name="Google Shape;72;p17"/>
          <p:cNvSpPr txBox="1">
            <a:spLocks noGrp="1"/>
          </p:cNvSpPr>
          <p:nvPr>
            <p:ph type="title"/>
          </p:nvPr>
        </p:nvSpPr>
        <p:spPr>
          <a:xfrm>
            <a:off x="959760" y="2975034"/>
            <a:ext cx="3835500" cy="1495500"/>
          </a:xfrm>
          <a:prstGeom prst="rect">
            <a:avLst/>
          </a:prstGeom>
          <a:noFill/>
          <a:ln>
            <a:noFill/>
          </a:ln>
        </p:spPr>
        <p:txBody>
          <a:bodyPr spcFirstLastPara="1" wrap="square" lIns="126300" tIns="126300" rIns="126300" bIns="126300" anchor="ctr" anchorCtr="0">
            <a:noAutofit/>
          </a:bodyPr>
          <a:lstStyle>
            <a:lvl1pPr lvl="0" algn="l" rtl="0">
              <a:lnSpc>
                <a:spcPct val="100000"/>
              </a:lnSpc>
              <a:spcBef>
                <a:spcPts val="0"/>
              </a:spcBef>
              <a:spcAft>
                <a:spcPts val="0"/>
              </a:spcAft>
              <a:buSzPts val="4900"/>
              <a:buNone/>
              <a:defRPr sz="6000">
                <a:solidFill>
                  <a:schemeClr val="accent2"/>
                </a:solidFill>
              </a:defRPr>
            </a:lvl1pPr>
            <a:lvl2pPr lvl="1" algn="ctr" rtl="0">
              <a:lnSpc>
                <a:spcPct val="100000"/>
              </a:lnSpc>
              <a:spcBef>
                <a:spcPts val="0"/>
              </a:spcBef>
              <a:spcAft>
                <a:spcPts val="0"/>
              </a:spcAft>
              <a:buSzPts val="4900"/>
              <a:buNone/>
              <a:defRPr sz="4900"/>
            </a:lvl2pPr>
            <a:lvl3pPr lvl="2" algn="ctr" rtl="0">
              <a:lnSpc>
                <a:spcPct val="100000"/>
              </a:lnSpc>
              <a:spcBef>
                <a:spcPts val="0"/>
              </a:spcBef>
              <a:spcAft>
                <a:spcPts val="0"/>
              </a:spcAft>
              <a:buSzPts val="4900"/>
              <a:buNone/>
              <a:defRPr sz="4900"/>
            </a:lvl3pPr>
            <a:lvl4pPr lvl="3" algn="ctr" rtl="0">
              <a:lnSpc>
                <a:spcPct val="100000"/>
              </a:lnSpc>
              <a:spcBef>
                <a:spcPts val="0"/>
              </a:spcBef>
              <a:spcAft>
                <a:spcPts val="0"/>
              </a:spcAft>
              <a:buSzPts val="4900"/>
              <a:buNone/>
              <a:defRPr sz="4900"/>
            </a:lvl4pPr>
            <a:lvl5pPr lvl="4" algn="ctr" rtl="0">
              <a:lnSpc>
                <a:spcPct val="100000"/>
              </a:lnSpc>
              <a:spcBef>
                <a:spcPts val="0"/>
              </a:spcBef>
              <a:spcAft>
                <a:spcPts val="0"/>
              </a:spcAft>
              <a:buSzPts val="4900"/>
              <a:buNone/>
              <a:defRPr sz="4900"/>
            </a:lvl5pPr>
            <a:lvl6pPr lvl="5" algn="ctr" rtl="0">
              <a:lnSpc>
                <a:spcPct val="100000"/>
              </a:lnSpc>
              <a:spcBef>
                <a:spcPts val="0"/>
              </a:spcBef>
              <a:spcAft>
                <a:spcPts val="0"/>
              </a:spcAft>
              <a:buSzPts val="4900"/>
              <a:buNone/>
              <a:defRPr sz="4900"/>
            </a:lvl6pPr>
            <a:lvl7pPr lvl="6" algn="ctr" rtl="0">
              <a:lnSpc>
                <a:spcPct val="100000"/>
              </a:lnSpc>
              <a:spcBef>
                <a:spcPts val="0"/>
              </a:spcBef>
              <a:spcAft>
                <a:spcPts val="0"/>
              </a:spcAft>
              <a:buSzPts val="4900"/>
              <a:buNone/>
              <a:defRPr sz="4900"/>
            </a:lvl7pPr>
            <a:lvl8pPr lvl="7" algn="ctr" rtl="0">
              <a:lnSpc>
                <a:spcPct val="100000"/>
              </a:lnSpc>
              <a:spcBef>
                <a:spcPts val="0"/>
              </a:spcBef>
              <a:spcAft>
                <a:spcPts val="0"/>
              </a:spcAft>
              <a:buSzPts val="4900"/>
              <a:buNone/>
              <a:defRPr sz="4900"/>
            </a:lvl8pPr>
            <a:lvl9pPr lvl="8" algn="ctr" rtl="0">
              <a:lnSpc>
                <a:spcPct val="100000"/>
              </a:lnSpc>
              <a:spcBef>
                <a:spcPts val="0"/>
              </a:spcBef>
              <a:spcAft>
                <a:spcPts val="0"/>
              </a:spcAft>
              <a:buSzPts val="4900"/>
              <a:buNone/>
              <a:defRPr sz="4900"/>
            </a:lvl9pPr>
          </a:lstStyle>
          <a:p>
            <a:endParaRPr/>
          </a:p>
        </p:txBody>
      </p:sp>
      <p:sp>
        <p:nvSpPr>
          <p:cNvPr id="73" name="Google Shape;73;p17"/>
          <p:cNvSpPr txBox="1">
            <a:spLocks noGrp="1"/>
          </p:cNvSpPr>
          <p:nvPr>
            <p:ph type="title" idx="2"/>
          </p:nvPr>
        </p:nvSpPr>
        <p:spPr>
          <a:xfrm>
            <a:off x="1248887" y="1335798"/>
            <a:ext cx="1628700" cy="1122300"/>
          </a:xfrm>
          <a:prstGeom prst="rect">
            <a:avLst/>
          </a:prstGeom>
          <a:noFill/>
          <a:ln>
            <a:noFill/>
          </a:ln>
        </p:spPr>
        <p:txBody>
          <a:bodyPr spcFirstLastPara="1" wrap="square" lIns="126300" tIns="126300" rIns="126300" bIns="126300" anchor="ctr" anchorCtr="0">
            <a:noAutofit/>
          </a:bodyPr>
          <a:lstStyle>
            <a:lvl1pPr lvl="0" algn="ctr" rtl="0">
              <a:lnSpc>
                <a:spcPct val="100000"/>
              </a:lnSpc>
              <a:spcBef>
                <a:spcPts val="0"/>
              </a:spcBef>
              <a:spcAft>
                <a:spcPts val="0"/>
              </a:spcAft>
              <a:buSzPts val="8300"/>
              <a:buNone/>
              <a:defRPr sz="8300">
                <a:solidFill>
                  <a:schemeClr val="accent2"/>
                </a:solidFill>
              </a:defRPr>
            </a:lvl1pPr>
            <a:lvl2pPr lvl="1" algn="ctr" rtl="0">
              <a:lnSpc>
                <a:spcPct val="100000"/>
              </a:lnSpc>
              <a:spcBef>
                <a:spcPts val="0"/>
              </a:spcBef>
              <a:spcAft>
                <a:spcPts val="0"/>
              </a:spcAft>
              <a:buSzPts val="8300"/>
              <a:buNone/>
              <a:defRPr sz="8300"/>
            </a:lvl2pPr>
            <a:lvl3pPr lvl="2" algn="ctr" rtl="0">
              <a:lnSpc>
                <a:spcPct val="100000"/>
              </a:lnSpc>
              <a:spcBef>
                <a:spcPts val="0"/>
              </a:spcBef>
              <a:spcAft>
                <a:spcPts val="0"/>
              </a:spcAft>
              <a:buSzPts val="8300"/>
              <a:buNone/>
              <a:defRPr sz="8300"/>
            </a:lvl3pPr>
            <a:lvl4pPr lvl="3" algn="ctr" rtl="0">
              <a:lnSpc>
                <a:spcPct val="100000"/>
              </a:lnSpc>
              <a:spcBef>
                <a:spcPts val="0"/>
              </a:spcBef>
              <a:spcAft>
                <a:spcPts val="0"/>
              </a:spcAft>
              <a:buSzPts val="8300"/>
              <a:buNone/>
              <a:defRPr sz="8300"/>
            </a:lvl4pPr>
            <a:lvl5pPr lvl="4" algn="ctr" rtl="0">
              <a:lnSpc>
                <a:spcPct val="100000"/>
              </a:lnSpc>
              <a:spcBef>
                <a:spcPts val="0"/>
              </a:spcBef>
              <a:spcAft>
                <a:spcPts val="0"/>
              </a:spcAft>
              <a:buSzPts val="8300"/>
              <a:buNone/>
              <a:defRPr sz="8300"/>
            </a:lvl5pPr>
            <a:lvl6pPr lvl="5" algn="ctr" rtl="0">
              <a:lnSpc>
                <a:spcPct val="100000"/>
              </a:lnSpc>
              <a:spcBef>
                <a:spcPts val="0"/>
              </a:spcBef>
              <a:spcAft>
                <a:spcPts val="0"/>
              </a:spcAft>
              <a:buSzPts val="8300"/>
              <a:buNone/>
              <a:defRPr sz="8300"/>
            </a:lvl6pPr>
            <a:lvl7pPr lvl="6" algn="ctr" rtl="0">
              <a:lnSpc>
                <a:spcPct val="100000"/>
              </a:lnSpc>
              <a:spcBef>
                <a:spcPts val="0"/>
              </a:spcBef>
              <a:spcAft>
                <a:spcPts val="0"/>
              </a:spcAft>
              <a:buSzPts val="8300"/>
              <a:buNone/>
              <a:defRPr sz="8300"/>
            </a:lvl7pPr>
            <a:lvl8pPr lvl="7" algn="ctr" rtl="0">
              <a:lnSpc>
                <a:spcPct val="100000"/>
              </a:lnSpc>
              <a:spcBef>
                <a:spcPts val="0"/>
              </a:spcBef>
              <a:spcAft>
                <a:spcPts val="0"/>
              </a:spcAft>
              <a:buSzPts val="8300"/>
              <a:buNone/>
              <a:defRPr sz="8300"/>
            </a:lvl8pPr>
            <a:lvl9pPr lvl="8" algn="ctr" rtl="0">
              <a:lnSpc>
                <a:spcPct val="100000"/>
              </a:lnSpc>
              <a:spcBef>
                <a:spcPts val="0"/>
              </a:spcBef>
              <a:spcAft>
                <a:spcPts val="0"/>
              </a:spcAft>
              <a:buSzPts val="8300"/>
              <a:buNone/>
              <a:defRPr sz="8300"/>
            </a:lvl9pPr>
          </a:lstStyle>
          <a:p>
            <a:endParaRPr/>
          </a:p>
        </p:txBody>
      </p:sp>
      <p:sp>
        <p:nvSpPr>
          <p:cNvPr id="74" name="Google Shape;74;p17"/>
          <p:cNvSpPr txBox="1">
            <a:spLocks noGrp="1"/>
          </p:cNvSpPr>
          <p:nvPr>
            <p:ph type="subTitle" idx="1"/>
          </p:nvPr>
        </p:nvSpPr>
        <p:spPr>
          <a:xfrm>
            <a:off x="959760" y="5160466"/>
            <a:ext cx="3473100" cy="805500"/>
          </a:xfrm>
          <a:prstGeom prst="rect">
            <a:avLst/>
          </a:prstGeom>
          <a:noFill/>
          <a:ln>
            <a:noFill/>
          </a:ln>
        </p:spPr>
        <p:txBody>
          <a:bodyPr spcFirstLastPara="1" wrap="square" lIns="126300" tIns="126300" rIns="126300" bIns="126300" anchor="ctr" anchorCtr="0">
            <a:noAutofit/>
          </a:bodyPr>
          <a:lstStyle>
            <a:lvl1pPr lvl="0" algn="l" rtl="0">
              <a:lnSpc>
                <a:spcPct val="150000"/>
              </a:lnSpc>
              <a:spcBef>
                <a:spcPts val="0"/>
              </a:spcBef>
              <a:spcAft>
                <a:spcPts val="0"/>
              </a:spcAft>
              <a:buSzPts val="2000"/>
              <a:buNone/>
              <a:defRPr sz="2100">
                <a:solidFill>
                  <a:schemeClr val="accent2"/>
                </a:solidFill>
              </a:defRPr>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pic>
        <p:nvPicPr>
          <p:cNvPr id="75" name="Google Shape;75;p17"/>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76" name="Google Shape;76;p17"/>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77" name="Google Shape;77;p17"/>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78" name="Google Shape;78;p17"/>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sson title even">
  <p:cSld name="CUSTOM_11_1">
    <p:spTree>
      <p:nvGrpSpPr>
        <p:cNvPr id="1" name="Shape 79"/>
        <p:cNvGrpSpPr/>
        <p:nvPr/>
      </p:nvGrpSpPr>
      <p:grpSpPr>
        <a:xfrm>
          <a:off x="0" y="0"/>
          <a:ext cx="0" cy="0"/>
          <a:chOff x="0" y="0"/>
          <a:chExt cx="0" cy="0"/>
        </a:xfrm>
      </p:grpSpPr>
      <p:sp>
        <p:nvSpPr>
          <p:cNvPr id="80" name="Google Shape;80;p18"/>
          <p:cNvSpPr/>
          <p:nvPr/>
        </p:nvSpPr>
        <p:spPr>
          <a:xfrm>
            <a:off x="0" y="-4900"/>
            <a:ext cx="5148600" cy="6858000"/>
          </a:xfrm>
          <a:prstGeom prst="rect">
            <a:avLst/>
          </a:prstGeom>
          <a:solidFill>
            <a:schemeClr val="dk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81" name="Google Shape;81;p18"/>
          <p:cNvSpPr txBox="1">
            <a:spLocks noGrp="1"/>
          </p:cNvSpPr>
          <p:nvPr>
            <p:ph type="title"/>
          </p:nvPr>
        </p:nvSpPr>
        <p:spPr>
          <a:xfrm>
            <a:off x="959760" y="2975034"/>
            <a:ext cx="3835500" cy="1495500"/>
          </a:xfrm>
          <a:prstGeom prst="rect">
            <a:avLst/>
          </a:prstGeom>
          <a:noFill/>
          <a:ln>
            <a:noFill/>
          </a:ln>
        </p:spPr>
        <p:txBody>
          <a:bodyPr spcFirstLastPara="1" wrap="square" lIns="126300" tIns="126300" rIns="126300" bIns="126300" anchor="ctr" anchorCtr="0">
            <a:noAutofit/>
          </a:bodyPr>
          <a:lstStyle>
            <a:lvl1pPr lvl="0" algn="l" rtl="0">
              <a:lnSpc>
                <a:spcPct val="100000"/>
              </a:lnSpc>
              <a:spcBef>
                <a:spcPts val="0"/>
              </a:spcBef>
              <a:spcAft>
                <a:spcPts val="0"/>
              </a:spcAft>
              <a:buSzPts val="4900"/>
              <a:buNone/>
              <a:defRPr sz="6000">
                <a:solidFill>
                  <a:schemeClr val="accent2"/>
                </a:solidFill>
              </a:defRPr>
            </a:lvl1pPr>
            <a:lvl2pPr lvl="1" algn="ctr" rtl="0">
              <a:lnSpc>
                <a:spcPct val="100000"/>
              </a:lnSpc>
              <a:spcBef>
                <a:spcPts val="0"/>
              </a:spcBef>
              <a:spcAft>
                <a:spcPts val="0"/>
              </a:spcAft>
              <a:buSzPts val="4900"/>
              <a:buNone/>
              <a:defRPr sz="4900"/>
            </a:lvl2pPr>
            <a:lvl3pPr lvl="2" algn="ctr" rtl="0">
              <a:lnSpc>
                <a:spcPct val="100000"/>
              </a:lnSpc>
              <a:spcBef>
                <a:spcPts val="0"/>
              </a:spcBef>
              <a:spcAft>
                <a:spcPts val="0"/>
              </a:spcAft>
              <a:buSzPts val="4900"/>
              <a:buNone/>
              <a:defRPr sz="4900"/>
            </a:lvl3pPr>
            <a:lvl4pPr lvl="3" algn="ctr" rtl="0">
              <a:lnSpc>
                <a:spcPct val="100000"/>
              </a:lnSpc>
              <a:spcBef>
                <a:spcPts val="0"/>
              </a:spcBef>
              <a:spcAft>
                <a:spcPts val="0"/>
              </a:spcAft>
              <a:buSzPts val="4900"/>
              <a:buNone/>
              <a:defRPr sz="4900"/>
            </a:lvl4pPr>
            <a:lvl5pPr lvl="4" algn="ctr" rtl="0">
              <a:lnSpc>
                <a:spcPct val="100000"/>
              </a:lnSpc>
              <a:spcBef>
                <a:spcPts val="0"/>
              </a:spcBef>
              <a:spcAft>
                <a:spcPts val="0"/>
              </a:spcAft>
              <a:buSzPts val="4900"/>
              <a:buNone/>
              <a:defRPr sz="4900"/>
            </a:lvl5pPr>
            <a:lvl6pPr lvl="5" algn="ctr" rtl="0">
              <a:lnSpc>
                <a:spcPct val="100000"/>
              </a:lnSpc>
              <a:spcBef>
                <a:spcPts val="0"/>
              </a:spcBef>
              <a:spcAft>
                <a:spcPts val="0"/>
              </a:spcAft>
              <a:buSzPts val="4900"/>
              <a:buNone/>
              <a:defRPr sz="4900"/>
            </a:lvl6pPr>
            <a:lvl7pPr lvl="6" algn="ctr" rtl="0">
              <a:lnSpc>
                <a:spcPct val="100000"/>
              </a:lnSpc>
              <a:spcBef>
                <a:spcPts val="0"/>
              </a:spcBef>
              <a:spcAft>
                <a:spcPts val="0"/>
              </a:spcAft>
              <a:buSzPts val="4900"/>
              <a:buNone/>
              <a:defRPr sz="4900"/>
            </a:lvl7pPr>
            <a:lvl8pPr lvl="7" algn="ctr" rtl="0">
              <a:lnSpc>
                <a:spcPct val="100000"/>
              </a:lnSpc>
              <a:spcBef>
                <a:spcPts val="0"/>
              </a:spcBef>
              <a:spcAft>
                <a:spcPts val="0"/>
              </a:spcAft>
              <a:buSzPts val="4900"/>
              <a:buNone/>
              <a:defRPr sz="4900"/>
            </a:lvl8pPr>
            <a:lvl9pPr lvl="8" algn="ctr" rtl="0">
              <a:lnSpc>
                <a:spcPct val="100000"/>
              </a:lnSpc>
              <a:spcBef>
                <a:spcPts val="0"/>
              </a:spcBef>
              <a:spcAft>
                <a:spcPts val="0"/>
              </a:spcAft>
              <a:buSzPts val="4900"/>
              <a:buNone/>
              <a:defRPr sz="4900"/>
            </a:lvl9pPr>
          </a:lstStyle>
          <a:p>
            <a:endParaRPr/>
          </a:p>
        </p:txBody>
      </p:sp>
      <p:sp>
        <p:nvSpPr>
          <p:cNvPr id="82" name="Google Shape;82;p18"/>
          <p:cNvSpPr txBox="1">
            <a:spLocks noGrp="1"/>
          </p:cNvSpPr>
          <p:nvPr>
            <p:ph type="title" idx="2"/>
          </p:nvPr>
        </p:nvSpPr>
        <p:spPr>
          <a:xfrm>
            <a:off x="1248887" y="1335798"/>
            <a:ext cx="1628700" cy="1122300"/>
          </a:xfrm>
          <a:prstGeom prst="rect">
            <a:avLst/>
          </a:prstGeom>
          <a:noFill/>
          <a:ln>
            <a:noFill/>
          </a:ln>
        </p:spPr>
        <p:txBody>
          <a:bodyPr spcFirstLastPara="1" wrap="square" lIns="126300" tIns="126300" rIns="126300" bIns="126300" anchor="ctr" anchorCtr="0">
            <a:noAutofit/>
          </a:bodyPr>
          <a:lstStyle>
            <a:lvl1pPr lvl="0" algn="ctr" rtl="0">
              <a:lnSpc>
                <a:spcPct val="100000"/>
              </a:lnSpc>
              <a:spcBef>
                <a:spcPts val="0"/>
              </a:spcBef>
              <a:spcAft>
                <a:spcPts val="0"/>
              </a:spcAft>
              <a:buSzPts val="8300"/>
              <a:buNone/>
              <a:defRPr sz="8300">
                <a:solidFill>
                  <a:schemeClr val="accent2"/>
                </a:solidFill>
              </a:defRPr>
            </a:lvl1pPr>
            <a:lvl2pPr lvl="1" algn="ctr" rtl="0">
              <a:lnSpc>
                <a:spcPct val="100000"/>
              </a:lnSpc>
              <a:spcBef>
                <a:spcPts val="0"/>
              </a:spcBef>
              <a:spcAft>
                <a:spcPts val="0"/>
              </a:spcAft>
              <a:buSzPts val="8300"/>
              <a:buNone/>
              <a:defRPr sz="8300"/>
            </a:lvl2pPr>
            <a:lvl3pPr lvl="2" algn="ctr" rtl="0">
              <a:lnSpc>
                <a:spcPct val="100000"/>
              </a:lnSpc>
              <a:spcBef>
                <a:spcPts val="0"/>
              </a:spcBef>
              <a:spcAft>
                <a:spcPts val="0"/>
              </a:spcAft>
              <a:buSzPts val="8300"/>
              <a:buNone/>
              <a:defRPr sz="8300"/>
            </a:lvl3pPr>
            <a:lvl4pPr lvl="3" algn="ctr" rtl="0">
              <a:lnSpc>
                <a:spcPct val="100000"/>
              </a:lnSpc>
              <a:spcBef>
                <a:spcPts val="0"/>
              </a:spcBef>
              <a:spcAft>
                <a:spcPts val="0"/>
              </a:spcAft>
              <a:buSzPts val="8300"/>
              <a:buNone/>
              <a:defRPr sz="8300"/>
            </a:lvl4pPr>
            <a:lvl5pPr lvl="4" algn="ctr" rtl="0">
              <a:lnSpc>
                <a:spcPct val="100000"/>
              </a:lnSpc>
              <a:spcBef>
                <a:spcPts val="0"/>
              </a:spcBef>
              <a:spcAft>
                <a:spcPts val="0"/>
              </a:spcAft>
              <a:buSzPts val="8300"/>
              <a:buNone/>
              <a:defRPr sz="8300"/>
            </a:lvl5pPr>
            <a:lvl6pPr lvl="5" algn="ctr" rtl="0">
              <a:lnSpc>
                <a:spcPct val="100000"/>
              </a:lnSpc>
              <a:spcBef>
                <a:spcPts val="0"/>
              </a:spcBef>
              <a:spcAft>
                <a:spcPts val="0"/>
              </a:spcAft>
              <a:buSzPts val="8300"/>
              <a:buNone/>
              <a:defRPr sz="8300"/>
            </a:lvl6pPr>
            <a:lvl7pPr lvl="6" algn="ctr" rtl="0">
              <a:lnSpc>
                <a:spcPct val="100000"/>
              </a:lnSpc>
              <a:spcBef>
                <a:spcPts val="0"/>
              </a:spcBef>
              <a:spcAft>
                <a:spcPts val="0"/>
              </a:spcAft>
              <a:buSzPts val="8300"/>
              <a:buNone/>
              <a:defRPr sz="8300"/>
            </a:lvl7pPr>
            <a:lvl8pPr lvl="7" algn="ctr" rtl="0">
              <a:lnSpc>
                <a:spcPct val="100000"/>
              </a:lnSpc>
              <a:spcBef>
                <a:spcPts val="0"/>
              </a:spcBef>
              <a:spcAft>
                <a:spcPts val="0"/>
              </a:spcAft>
              <a:buSzPts val="8300"/>
              <a:buNone/>
              <a:defRPr sz="8300"/>
            </a:lvl8pPr>
            <a:lvl9pPr lvl="8" algn="ctr" rtl="0">
              <a:lnSpc>
                <a:spcPct val="100000"/>
              </a:lnSpc>
              <a:spcBef>
                <a:spcPts val="0"/>
              </a:spcBef>
              <a:spcAft>
                <a:spcPts val="0"/>
              </a:spcAft>
              <a:buSzPts val="8300"/>
              <a:buNone/>
              <a:defRPr sz="8300"/>
            </a:lvl9pPr>
          </a:lstStyle>
          <a:p>
            <a:endParaRPr/>
          </a:p>
        </p:txBody>
      </p:sp>
      <p:sp>
        <p:nvSpPr>
          <p:cNvPr id="83" name="Google Shape;83;p18"/>
          <p:cNvSpPr txBox="1">
            <a:spLocks noGrp="1"/>
          </p:cNvSpPr>
          <p:nvPr>
            <p:ph type="subTitle" idx="1"/>
          </p:nvPr>
        </p:nvSpPr>
        <p:spPr>
          <a:xfrm>
            <a:off x="959760" y="5160466"/>
            <a:ext cx="3473100" cy="805500"/>
          </a:xfrm>
          <a:prstGeom prst="rect">
            <a:avLst/>
          </a:prstGeom>
          <a:noFill/>
          <a:ln>
            <a:noFill/>
          </a:ln>
        </p:spPr>
        <p:txBody>
          <a:bodyPr spcFirstLastPara="1" wrap="square" lIns="126300" tIns="126300" rIns="126300" bIns="126300" anchor="ctr" anchorCtr="0">
            <a:noAutofit/>
          </a:bodyPr>
          <a:lstStyle>
            <a:lvl1pPr lvl="0" algn="l" rtl="0">
              <a:lnSpc>
                <a:spcPct val="150000"/>
              </a:lnSpc>
              <a:spcBef>
                <a:spcPts val="0"/>
              </a:spcBef>
              <a:spcAft>
                <a:spcPts val="0"/>
              </a:spcAft>
              <a:buSzPts val="2000"/>
              <a:buNone/>
              <a:defRPr sz="2100">
                <a:solidFill>
                  <a:schemeClr val="accent2"/>
                </a:solidFill>
              </a:defRPr>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pic>
        <p:nvPicPr>
          <p:cNvPr id="84" name="Google Shape;84;p18"/>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85" name="Google Shape;85;p18"/>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86" name="Google Shape;86;p18"/>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87" name="Google Shape;87;p1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body" type="titleOnly">
  <p:cSld name="TITLE_ONLY">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1552403" y="422226"/>
            <a:ext cx="9676800" cy="763500"/>
          </a:xfrm>
          <a:prstGeom prst="rect">
            <a:avLst/>
          </a:prstGeom>
          <a:noFill/>
          <a:ln>
            <a:noFill/>
          </a:ln>
        </p:spPr>
        <p:txBody>
          <a:bodyPr spcFirstLastPara="1" wrap="square" lIns="126300" tIns="126300" rIns="126300" bIns="126300" anchor="ctr" anchorCtr="0">
            <a:noAutofit/>
          </a:bodyPr>
          <a:lstStyle>
            <a:lvl1pPr lvl="0" algn="l" rtl="0">
              <a:lnSpc>
                <a:spcPct val="100000"/>
              </a:lnSpc>
              <a:spcBef>
                <a:spcPts val="0"/>
              </a:spcBef>
              <a:spcAft>
                <a:spcPts val="0"/>
              </a:spcAft>
              <a:buSzPts val="4400"/>
              <a:buNone/>
              <a:defRPr/>
            </a:lvl1pPr>
            <a:lvl2pPr lvl="1" algn="l" rtl="0">
              <a:lnSpc>
                <a:spcPct val="100000"/>
              </a:lnSpc>
              <a:spcBef>
                <a:spcPts val="0"/>
              </a:spcBef>
              <a:spcAft>
                <a:spcPts val="0"/>
              </a:spcAft>
              <a:buSzPts val="3900"/>
              <a:buNone/>
              <a:defRPr/>
            </a:lvl2pPr>
            <a:lvl3pPr lvl="2" algn="l" rtl="0">
              <a:lnSpc>
                <a:spcPct val="100000"/>
              </a:lnSpc>
              <a:spcBef>
                <a:spcPts val="0"/>
              </a:spcBef>
              <a:spcAft>
                <a:spcPts val="0"/>
              </a:spcAft>
              <a:buSzPts val="3900"/>
              <a:buNone/>
              <a:defRPr/>
            </a:lvl3pPr>
            <a:lvl4pPr lvl="3" algn="l" rtl="0">
              <a:lnSpc>
                <a:spcPct val="100000"/>
              </a:lnSpc>
              <a:spcBef>
                <a:spcPts val="0"/>
              </a:spcBef>
              <a:spcAft>
                <a:spcPts val="0"/>
              </a:spcAft>
              <a:buSzPts val="3900"/>
              <a:buNone/>
              <a:defRPr/>
            </a:lvl4pPr>
            <a:lvl5pPr lvl="4" algn="l" rtl="0">
              <a:lnSpc>
                <a:spcPct val="100000"/>
              </a:lnSpc>
              <a:spcBef>
                <a:spcPts val="0"/>
              </a:spcBef>
              <a:spcAft>
                <a:spcPts val="0"/>
              </a:spcAft>
              <a:buSzPts val="3900"/>
              <a:buNone/>
              <a:defRPr/>
            </a:lvl5pPr>
            <a:lvl6pPr lvl="5" algn="l" rtl="0">
              <a:lnSpc>
                <a:spcPct val="100000"/>
              </a:lnSpc>
              <a:spcBef>
                <a:spcPts val="0"/>
              </a:spcBef>
              <a:spcAft>
                <a:spcPts val="0"/>
              </a:spcAft>
              <a:buSzPts val="3900"/>
              <a:buNone/>
              <a:defRPr/>
            </a:lvl6pPr>
            <a:lvl7pPr lvl="6" algn="l" rtl="0">
              <a:lnSpc>
                <a:spcPct val="100000"/>
              </a:lnSpc>
              <a:spcBef>
                <a:spcPts val="0"/>
              </a:spcBef>
              <a:spcAft>
                <a:spcPts val="0"/>
              </a:spcAft>
              <a:buSzPts val="3900"/>
              <a:buNone/>
              <a:defRPr/>
            </a:lvl7pPr>
            <a:lvl8pPr lvl="7" algn="l" rtl="0">
              <a:lnSpc>
                <a:spcPct val="100000"/>
              </a:lnSpc>
              <a:spcBef>
                <a:spcPts val="0"/>
              </a:spcBef>
              <a:spcAft>
                <a:spcPts val="0"/>
              </a:spcAft>
              <a:buSzPts val="3900"/>
              <a:buNone/>
              <a:defRPr/>
            </a:lvl8pPr>
            <a:lvl9pPr lvl="8" algn="l" rtl="0">
              <a:lnSpc>
                <a:spcPct val="100000"/>
              </a:lnSpc>
              <a:spcBef>
                <a:spcPts val="0"/>
              </a:spcBef>
              <a:spcAft>
                <a:spcPts val="0"/>
              </a:spcAft>
              <a:buSzPts val="3900"/>
              <a:buNone/>
              <a:defRPr/>
            </a:lvl9pPr>
          </a:lstStyle>
          <a:p>
            <a:endParaRPr/>
          </a:p>
        </p:txBody>
      </p:sp>
      <p:pic>
        <p:nvPicPr>
          <p:cNvPr id="90" name="Google Shape;90;p19"/>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91" name="Google Shape;91;p19"/>
          <p:cNvSpPr txBox="1">
            <a:spLocks noGrp="1"/>
          </p:cNvSpPr>
          <p:nvPr>
            <p:ph type="subTitle" idx="1"/>
          </p:nvPr>
        </p:nvSpPr>
        <p:spPr>
          <a:xfrm>
            <a:off x="1755627" y="1475500"/>
            <a:ext cx="8921100" cy="3412800"/>
          </a:xfrm>
          <a:prstGeom prst="rect">
            <a:avLst/>
          </a:prstGeom>
          <a:noFill/>
          <a:ln>
            <a:noFill/>
          </a:ln>
        </p:spPr>
        <p:txBody>
          <a:bodyPr spcFirstLastPara="1" wrap="square" lIns="126300" tIns="126300" rIns="126300" bIns="126300" anchor="t" anchorCtr="0">
            <a:noAutofit/>
          </a:bodyPr>
          <a:lstStyle>
            <a:lvl1pPr lvl="0" algn="l" rtl="0">
              <a:lnSpc>
                <a:spcPct val="100000"/>
              </a:lnSpc>
              <a:spcBef>
                <a:spcPts val="0"/>
              </a:spcBef>
              <a:spcAft>
                <a:spcPts val="0"/>
              </a:spcAft>
              <a:buSzPts val="2000"/>
              <a:buNone/>
              <a:defRPr sz="2100"/>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pic>
        <p:nvPicPr>
          <p:cNvPr id="92" name="Google Shape;92;p19"/>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93" name="Google Shape;93;p19"/>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body">
  <p:cSld name="CUSTOM_7_1">
    <p:bg>
      <p:bgPr>
        <a:solidFill>
          <a:schemeClr val="lt1"/>
        </a:solidFill>
        <a:effectLst/>
      </p:bgPr>
    </p:bg>
    <p:spTree>
      <p:nvGrpSpPr>
        <p:cNvPr id="1" name="Shape 94"/>
        <p:cNvGrpSpPr/>
        <p:nvPr/>
      </p:nvGrpSpPr>
      <p:grpSpPr>
        <a:xfrm>
          <a:off x="0" y="0"/>
          <a:ext cx="0" cy="0"/>
          <a:chOff x="0" y="0"/>
          <a:chExt cx="0" cy="0"/>
        </a:xfrm>
      </p:grpSpPr>
      <p:pic>
        <p:nvPicPr>
          <p:cNvPr id="95" name="Google Shape;95;p20"/>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96" name="Google Shape;96;p20"/>
          <p:cNvSpPr txBox="1">
            <a:spLocks noGrp="1"/>
          </p:cNvSpPr>
          <p:nvPr>
            <p:ph type="subTitle" idx="1"/>
          </p:nvPr>
        </p:nvSpPr>
        <p:spPr>
          <a:xfrm>
            <a:off x="1755627" y="1475500"/>
            <a:ext cx="8921100" cy="3412800"/>
          </a:xfrm>
          <a:prstGeom prst="rect">
            <a:avLst/>
          </a:prstGeom>
          <a:noFill/>
          <a:ln>
            <a:noFill/>
          </a:ln>
        </p:spPr>
        <p:txBody>
          <a:bodyPr spcFirstLastPara="1" wrap="square" lIns="126300" tIns="126300" rIns="126300" bIns="126300" anchor="t" anchorCtr="0">
            <a:noAutofit/>
          </a:bodyPr>
          <a:lstStyle>
            <a:lvl1pPr lvl="0" algn="l" rtl="0">
              <a:lnSpc>
                <a:spcPct val="115000"/>
              </a:lnSpc>
              <a:spcBef>
                <a:spcPts val="0"/>
              </a:spcBef>
              <a:spcAft>
                <a:spcPts val="0"/>
              </a:spcAft>
              <a:buSzPts val="2000"/>
              <a:buNone/>
              <a:defRPr sz="2100"/>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pic>
        <p:nvPicPr>
          <p:cNvPr id="97" name="Google Shape;97;p20"/>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98" name="Google Shape;98;p20"/>
          <p:cNvSpPr txBox="1">
            <a:spLocks noGrp="1"/>
          </p:cNvSpPr>
          <p:nvPr>
            <p:ph type="title"/>
          </p:nvPr>
        </p:nvSpPr>
        <p:spPr>
          <a:xfrm>
            <a:off x="1573840" y="425200"/>
            <a:ext cx="9794400" cy="763500"/>
          </a:xfrm>
          <a:prstGeom prst="rect">
            <a:avLst/>
          </a:prstGeom>
          <a:noFill/>
          <a:ln>
            <a:noFill/>
          </a:ln>
        </p:spPr>
        <p:txBody>
          <a:bodyPr spcFirstLastPara="1" wrap="square" lIns="126300" tIns="126300" rIns="126300" bIns="126300" anchor="ctr" anchorCtr="0">
            <a:spAutoFit/>
          </a:bodyPr>
          <a:lstStyle>
            <a:lvl1pPr lvl="0" algn="ctr" rtl="0">
              <a:lnSpc>
                <a:spcPct val="100000"/>
              </a:lnSpc>
              <a:spcBef>
                <a:spcPts val="0"/>
              </a:spcBef>
              <a:spcAft>
                <a:spcPts val="0"/>
              </a:spcAft>
              <a:buClr>
                <a:srgbClr val="445D73"/>
              </a:buClr>
              <a:buSzPts val="4400"/>
              <a:buNone/>
              <a:defRPr>
                <a:solidFill>
                  <a:srgbClr val="445D73"/>
                </a:solidFill>
              </a:defRPr>
            </a:lvl1pPr>
            <a:lvl2pPr lvl="1" algn="ctr" rtl="0">
              <a:lnSpc>
                <a:spcPct val="100000"/>
              </a:lnSpc>
              <a:spcBef>
                <a:spcPts val="0"/>
              </a:spcBef>
              <a:spcAft>
                <a:spcPts val="0"/>
              </a:spcAft>
              <a:buSzPts val="3900"/>
              <a:buNone/>
              <a:defRPr/>
            </a:lvl2pPr>
            <a:lvl3pPr lvl="2" algn="ctr" rtl="0">
              <a:lnSpc>
                <a:spcPct val="100000"/>
              </a:lnSpc>
              <a:spcBef>
                <a:spcPts val="0"/>
              </a:spcBef>
              <a:spcAft>
                <a:spcPts val="0"/>
              </a:spcAft>
              <a:buSzPts val="3900"/>
              <a:buNone/>
              <a:defRPr/>
            </a:lvl3pPr>
            <a:lvl4pPr lvl="3" algn="ctr" rtl="0">
              <a:lnSpc>
                <a:spcPct val="100000"/>
              </a:lnSpc>
              <a:spcBef>
                <a:spcPts val="0"/>
              </a:spcBef>
              <a:spcAft>
                <a:spcPts val="0"/>
              </a:spcAft>
              <a:buSzPts val="3900"/>
              <a:buNone/>
              <a:defRPr/>
            </a:lvl4pPr>
            <a:lvl5pPr lvl="4" algn="ctr" rtl="0">
              <a:lnSpc>
                <a:spcPct val="100000"/>
              </a:lnSpc>
              <a:spcBef>
                <a:spcPts val="0"/>
              </a:spcBef>
              <a:spcAft>
                <a:spcPts val="0"/>
              </a:spcAft>
              <a:buSzPts val="3900"/>
              <a:buNone/>
              <a:defRPr/>
            </a:lvl5pPr>
            <a:lvl6pPr lvl="5" algn="ctr" rtl="0">
              <a:lnSpc>
                <a:spcPct val="100000"/>
              </a:lnSpc>
              <a:spcBef>
                <a:spcPts val="0"/>
              </a:spcBef>
              <a:spcAft>
                <a:spcPts val="0"/>
              </a:spcAft>
              <a:buSzPts val="3900"/>
              <a:buNone/>
              <a:defRPr/>
            </a:lvl6pPr>
            <a:lvl7pPr lvl="6" algn="ctr" rtl="0">
              <a:lnSpc>
                <a:spcPct val="100000"/>
              </a:lnSpc>
              <a:spcBef>
                <a:spcPts val="0"/>
              </a:spcBef>
              <a:spcAft>
                <a:spcPts val="0"/>
              </a:spcAft>
              <a:buSzPts val="3900"/>
              <a:buNone/>
              <a:defRPr/>
            </a:lvl7pPr>
            <a:lvl8pPr lvl="7" algn="ctr" rtl="0">
              <a:lnSpc>
                <a:spcPct val="100000"/>
              </a:lnSpc>
              <a:spcBef>
                <a:spcPts val="0"/>
              </a:spcBef>
              <a:spcAft>
                <a:spcPts val="0"/>
              </a:spcAft>
              <a:buSzPts val="3900"/>
              <a:buNone/>
              <a:defRPr/>
            </a:lvl8pPr>
            <a:lvl9pPr lvl="8" algn="ctr" rtl="0">
              <a:lnSpc>
                <a:spcPct val="100000"/>
              </a:lnSpc>
              <a:spcBef>
                <a:spcPts val="0"/>
              </a:spcBef>
              <a:spcAft>
                <a:spcPts val="0"/>
              </a:spcAft>
              <a:buSzPts val="3900"/>
              <a:buNone/>
              <a:defRPr/>
            </a:lvl9pPr>
          </a:lstStyle>
          <a:p>
            <a:endParaRPr/>
          </a:p>
        </p:txBody>
      </p:sp>
      <p:sp>
        <p:nvSpPr>
          <p:cNvPr id="99" name="Google Shape;99;p20"/>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094475" y="1324933"/>
            <a:ext cx="5129100" cy="1292400"/>
          </a:xfrm>
          <a:prstGeom prst="rect">
            <a:avLst/>
          </a:prstGeom>
          <a:noFill/>
          <a:ln>
            <a:noFill/>
          </a:ln>
        </p:spPr>
        <p:txBody>
          <a:bodyPr spcFirstLastPara="1" wrap="square" lIns="126300" tIns="126300" rIns="126300" bIns="126300" anchor="ctr" anchorCtr="0">
            <a:noAutofit/>
          </a:bodyPr>
          <a:lstStyle>
            <a:lvl1pPr lvl="0" algn="l" rtl="0">
              <a:lnSpc>
                <a:spcPct val="100000"/>
              </a:lnSpc>
              <a:spcBef>
                <a:spcPts val="0"/>
              </a:spcBef>
              <a:spcAft>
                <a:spcPts val="0"/>
              </a:spcAft>
              <a:buSzPts val="4500"/>
              <a:buNone/>
              <a:defRPr sz="6000"/>
            </a:lvl1pPr>
            <a:lvl2pPr lvl="1" algn="ctr" rtl="0">
              <a:lnSpc>
                <a:spcPct val="100000"/>
              </a:lnSpc>
              <a:spcBef>
                <a:spcPts val="0"/>
              </a:spcBef>
              <a:spcAft>
                <a:spcPts val="0"/>
              </a:spcAft>
              <a:buSzPts val="4900"/>
              <a:buNone/>
              <a:defRPr sz="4900"/>
            </a:lvl2pPr>
            <a:lvl3pPr lvl="2" algn="ctr" rtl="0">
              <a:lnSpc>
                <a:spcPct val="100000"/>
              </a:lnSpc>
              <a:spcBef>
                <a:spcPts val="0"/>
              </a:spcBef>
              <a:spcAft>
                <a:spcPts val="0"/>
              </a:spcAft>
              <a:buSzPts val="4900"/>
              <a:buNone/>
              <a:defRPr sz="4900"/>
            </a:lvl3pPr>
            <a:lvl4pPr lvl="3" algn="ctr" rtl="0">
              <a:lnSpc>
                <a:spcPct val="100000"/>
              </a:lnSpc>
              <a:spcBef>
                <a:spcPts val="0"/>
              </a:spcBef>
              <a:spcAft>
                <a:spcPts val="0"/>
              </a:spcAft>
              <a:buSzPts val="4900"/>
              <a:buNone/>
              <a:defRPr sz="4900"/>
            </a:lvl4pPr>
            <a:lvl5pPr lvl="4" algn="ctr" rtl="0">
              <a:lnSpc>
                <a:spcPct val="100000"/>
              </a:lnSpc>
              <a:spcBef>
                <a:spcPts val="0"/>
              </a:spcBef>
              <a:spcAft>
                <a:spcPts val="0"/>
              </a:spcAft>
              <a:buSzPts val="4900"/>
              <a:buNone/>
              <a:defRPr sz="4900"/>
            </a:lvl5pPr>
            <a:lvl6pPr lvl="5" algn="ctr" rtl="0">
              <a:lnSpc>
                <a:spcPct val="100000"/>
              </a:lnSpc>
              <a:spcBef>
                <a:spcPts val="0"/>
              </a:spcBef>
              <a:spcAft>
                <a:spcPts val="0"/>
              </a:spcAft>
              <a:buSzPts val="4900"/>
              <a:buNone/>
              <a:defRPr sz="4900"/>
            </a:lvl6pPr>
            <a:lvl7pPr lvl="6" algn="ctr" rtl="0">
              <a:lnSpc>
                <a:spcPct val="100000"/>
              </a:lnSpc>
              <a:spcBef>
                <a:spcPts val="0"/>
              </a:spcBef>
              <a:spcAft>
                <a:spcPts val="0"/>
              </a:spcAft>
              <a:buSzPts val="4900"/>
              <a:buNone/>
              <a:defRPr sz="4900"/>
            </a:lvl7pPr>
            <a:lvl8pPr lvl="7" algn="ctr" rtl="0">
              <a:lnSpc>
                <a:spcPct val="100000"/>
              </a:lnSpc>
              <a:spcBef>
                <a:spcPts val="0"/>
              </a:spcBef>
              <a:spcAft>
                <a:spcPts val="0"/>
              </a:spcAft>
              <a:buSzPts val="4900"/>
              <a:buNone/>
              <a:defRPr sz="4900"/>
            </a:lvl8pPr>
            <a:lvl9pPr lvl="8" algn="ctr" rtl="0">
              <a:lnSpc>
                <a:spcPct val="100000"/>
              </a:lnSpc>
              <a:spcBef>
                <a:spcPts val="0"/>
              </a:spcBef>
              <a:spcAft>
                <a:spcPts val="0"/>
              </a:spcAft>
              <a:buSzPts val="4900"/>
              <a:buNone/>
              <a:defRPr sz="4900"/>
            </a:lvl9pPr>
          </a:lstStyle>
          <a:p>
            <a:endParaRPr/>
          </a:p>
        </p:txBody>
      </p:sp>
      <p:sp>
        <p:nvSpPr>
          <p:cNvPr id="102" name="Google Shape;102;p21"/>
          <p:cNvSpPr txBox="1">
            <a:spLocks noGrp="1"/>
          </p:cNvSpPr>
          <p:nvPr>
            <p:ph type="subTitle" idx="1"/>
          </p:nvPr>
        </p:nvSpPr>
        <p:spPr>
          <a:xfrm>
            <a:off x="6094475" y="2668633"/>
            <a:ext cx="5129100" cy="2219700"/>
          </a:xfrm>
          <a:prstGeom prst="rect">
            <a:avLst/>
          </a:prstGeom>
          <a:noFill/>
          <a:ln>
            <a:noFill/>
          </a:ln>
        </p:spPr>
        <p:txBody>
          <a:bodyPr spcFirstLastPara="1" wrap="square" lIns="126300" tIns="126300" rIns="126300" bIns="126300" anchor="ctr" anchorCtr="0">
            <a:noAutofit/>
          </a:bodyPr>
          <a:lstStyle>
            <a:lvl1pPr lvl="0" algn="l" rtl="0">
              <a:lnSpc>
                <a:spcPct val="150000"/>
              </a:lnSpc>
              <a:spcBef>
                <a:spcPts val="0"/>
              </a:spcBef>
              <a:spcAft>
                <a:spcPts val="0"/>
              </a:spcAft>
              <a:buSzPts val="2000"/>
              <a:buNone/>
              <a:defRPr sz="2100"/>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pic>
        <p:nvPicPr>
          <p:cNvPr id="103" name="Google Shape;103;p21"/>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04" name="Google Shape;104;p21"/>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105" name="Google Shape;105;p21"/>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496" y="2867800"/>
            <a:ext cx="11358000" cy="1122300"/>
          </a:xfrm>
          <a:prstGeom prst="rect">
            <a:avLst/>
          </a:prstGeom>
          <a:noFill/>
          <a:ln>
            <a:noFill/>
          </a:ln>
        </p:spPr>
        <p:txBody>
          <a:bodyPr spcFirstLastPara="1" wrap="square" lIns="121875" tIns="121875" rIns="121875" bIns="121875" anchor="ctr" anchorCtr="0">
            <a:noAutofit/>
          </a:bodyPr>
          <a:lstStyle>
            <a:lvl1pPr lvl="0" algn="ctr">
              <a:spcBef>
                <a:spcPts val="0"/>
              </a:spcBef>
              <a:spcAft>
                <a:spcPts val="0"/>
              </a:spcAft>
              <a:buSzPts val="4800"/>
              <a:buChar char="●"/>
              <a:defRPr sz="4800"/>
            </a:lvl1pPr>
            <a:lvl2pPr lvl="1" algn="ctr">
              <a:spcBef>
                <a:spcPts val="0"/>
              </a:spcBef>
              <a:spcAft>
                <a:spcPts val="0"/>
              </a:spcAft>
              <a:buSzPts val="4800"/>
              <a:buChar char="○"/>
              <a:defRPr sz="4800"/>
            </a:lvl2pPr>
            <a:lvl3pPr lvl="2" algn="ctr">
              <a:spcBef>
                <a:spcPts val="0"/>
              </a:spcBef>
              <a:spcAft>
                <a:spcPts val="0"/>
              </a:spcAft>
              <a:buSzPts val="4800"/>
              <a:buChar char="■"/>
              <a:defRPr sz="4800"/>
            </a:lvl3pPr>
            <a:lvl4pPr lvl="3" algn="ctr">
              <a:spcBef>
                <a:spcPts val="0"/>
              </a:spcBef>
              <a:spcAft>
                <a:spcPts val="0"/>
              </a:spcAft>
              <a:buSzPts val="4800"/>
              <a:buChar char="●"/>
              <a:defRPr sz="4800"/>
            </a:lvl4pPr>
            <a:lvl5pPr lvl="4" algn="ctr">
              <a:spcBef>
                <a:spcPts val="0"/>
              </a:spcBef>
              <a:spcAft>
                <a:spcPts val="0"/>
              </a:spcAft>
              <a:buSzPts val="4800"/>
              <a:buChar char="○"/>
              <a:defRPr sz="4800"/>
            </a:lvl5pPr>
            <a:lvl6pPr lvl="5" algn="ctr">
              <a:spcBef>
                <a:spcPts val="0"/>
              </a:spcBef>
              <a:spcAft>
                <a:spcPts val="0"/>
              </a:spcAft>
              <a:buSzPts val="4800"/>
              <a:buChar char="■"/>
              <a:defRPr sz="4800"/>
            </a:lvl6pPr>
            <a:lvl7pPr lvl="6" algn="ctr">
              <a:spcBef>
                <a:spcPts val="0"/>
              </a:spcBef>
              <a:spcAft>
                <a:spcPts val="0"/>
              </a:spcAft>
              <a:buSzPts val="4800"/>
              <a:buChar char="●"/>
              <a:defRPr sz="4800"/>
            </a:lvl7pPr>
            <a:lvl8pPr lvl="7" algn="ctr">
              <a:spcBef>
                <a:spcPts val="0"/>
              </a:spcBef>
              <a:spcAft>
                <a:spcPts val="0"/>
              </a:spcAft>
              <a:buSzPts val="4800"/>
              <a:buChar char="○"/>
              <a:defRPr sz="4800"/>
            </a:lvl8pPr>
            <a:lvl9pPr lvl="8" algn="ctr">
              <a:spcBef>
                <a:spcPts val="0"/>
              </a:spcBef>
              <a:spcAft>
                <a:spcPts val="0"/>
              </a:spcAft>
              <a:buSzPts val="4800"/>
              <a:buChar char="■"/>
              <a:defRPr sz="4800"/>
            </a:lvl9pPr>
          </a:lstStyle>
          <a:p>
            <a:endParaRPr/>
          </a:p>
        </p:txBody>
      </p:sp>
      <p:sp>
        <p:nvSpPr>
          <p:cNvPr id="19" name="Google Shape;19;p3"/>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106"/>
        <p:cNvGrpSpPr/>
        <p:nvPr/>
      </p:nvGrpSpPr>
      <p:grpSpPr>
        <a:xfrm>
          <a:off x="0" y="0"/>
          <a:ext cx="0" cy="0"/>
          <a:chOff x="0" y="0"/>
          <a:chExt cx="0" cy="0"/>
        </a:xfrm>
      </p:grpSpPr>
      <p:sp>
        <p:nvSpPr>
          <p:cNvPr id="107" name="Google Shape;107;p22"/>
          <p:cNvSpPr/>
          <p:nvPr/>
        </p:nvSpPr>
        <p:spPr>
          <a:xfrm>
            <a:off x="0" y="4951567"/>
            <a:ext cx="12189000" cy="1896900"/>
          </a:xfrm>
          <a:prstGeom prst="rect">
            <a:avLst/>
          </a:prstGeom>
          <a:solidFill>
            <a:schemeClr val="dk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08" name="Google Shape;108;p22"/>
          <p:cNvSpPr txBox="1">
            <a:spLocks noGrp="1"/>
          </p:cNvSpPr>
          <p:nvPr>
            <p:ph type="title" hasCustomPrompt="1"/>
          </p:nvPr>
        </p:nvSpPr>
        <p:spPr>
          <a:xfrm>
            <a:off x="2947262" y="2936767"/>
            <a:ext cx="6294300" cy="2014800"/>
          </a:xfrm>
          <a:prstGeom prst="rect">
            <a:avLst/>
          </a:prstGeom>
          <a:noFill/>
          <a:ln>
            <a:noFill/>
          </a:ln>
        </p:spPr>
        <p:txBody>
          <a:bodyPr spcFirstLastPara="1" wrap="square" lIns="126300" tIns="126300" rIns="126300" bIns="126300" anchor="b" anchorCtr="0">
            <a:noAutofit/>
          </a:bodyPr>
          <a:lstStyle>
            <a:lvl1pPr lvl="0" algn="ctr" rtl="0">
              <a:lnSpc>
                <a:spcPct val="100000"/>
              </a:lnSpc>
              <a:spcBef>
                <a:spcPts val="0"/>
              </a:spcBef>
              <a:spcAft>
                <a:spcPts val="0"/>
              </a:spcAft>
              <a:buSzPts val="13300"/>
              <a:buNone/>
              <a:defRPr sz="10500"/>
            </a:lvl1pPr>
            <a:lvl2pPr lvl="1" algn="ctr" rtl="0">
              <a:lnSpc>
                <a:spcPct val="100000"/>
              </a:lnSpc>
              <a:spcBef>
                <a:spcPts val="0"/>
              </a:spcBef>
              <a:spcAft>
                <a:spcPts val="0"/>
              </a:spcAft>
              <a:buSzPts val="13300"/>
              <a:buNone/>
              <a:defRPr sz="13300"/>
            </a:lvl2pPr>
            <a:lvl3pPr lvl="2" algn="ctr" rtl="0">
              <a:lnSpc>
                <a:spcPct val="100000"/>
              </a:lnSpc>
              <a:spcBef>
                <a:spcPts val="0"/>
              </a:spcBef>
              <a:spcAft>
                <a:spcPts val="0"/>
              </a:spcAft>
              <a:buSzPts val="13300"/>
              <a:buNone/>
              <a:defRPr sz="13300"/>
            </a:lvl3pPr>
            <a:lvl4pPr lvl="3" algn="ctr" rtl="0">
              <a:lnSpc>
                <a:spcPct val="100000"/>
              </a:lnSpc>
              <a:spcBef>
                <a:spcPts val="0"/>
              </a:spcBef>
              <a:spcAft>
                <a:spcPts val="0"/>
              </a:spcAft>
              <a:buSzPts val="13300"/>
              <a:buNone/>
              <a:defRPr sz="13300"/>
            </a:lvl4pPr>
            <a:lvl5pPr lvl="4" algn="ctr" rtl="0">
              <a:lnSpc>
                <a:spcPct val="100000"/>
              </a:lnSpc>
              <a:spcBef>
                <a:spcPts val="0"/>
              </a:spcBef>
              <a:spcAft>
                <a:spcPts val="0"/>
              </a:spcAft>
              <a:buSzPts val="13300"/>
              <a:buNone/>
              <a:defRPr sz="13300"/>
            </a:lvl5pPr>
            <a:lvl6pPr lvl="5" algn="ctr" rtl="0">
              <a:lnSpc>
                <a:spcPct val="100000"/>
              </a:lnSpc>
              <a:spcBef>
                <a:spcPts val="0"/>
              </a:spcBef>
              <a:spcAft>
                <a:spcPts val="0"/>
              </a:spcAft>
              <a:buSzPts val="13300"/>
              <a:buNone/>
              <a:defRPr sz="13300"/>
            </a:lvl6pPr>
            <a:lvl7pPr lvl="6" algn="ctr" rtl="0">
              <a:lnSpc>
                <a:spcPct val="100000"/>
              </a:lnSpc>
              <a:spcBef>
                <a:spcPts val="0"/>
              </a:spcBef>
              <a:spcAft>
                <a:spcPts val="0"/>
              </a:spcAft>
              <a:buSzPts val="13300"/>
              <a:buNone/>
              <a:defRPr sz="13300"/>
            </a:lvl7pPr>
            <a:lvl8pPr lvl="7" algn="ctr" rtl="0">
              <a:lnSpc>
                <a:spcPct val="100000"/>
              </a:lnSpc>
              <a:spcBef>
                <a:spcPts val="0"/>
              </a:spcBef>
              <a:spcAft>
                <a:spcPts val="0"/>
              </a:spcAft>
              <a:buSzPts val="13300"/>
              <a:buNone/>
              <a:defRPr sz="13300"/>
            </a:lvl8pPr>
            <a:lvl9pPr lvl="8" algn="ctr" rtl="0">
              <a:lnSpc>
                <a:spcPct val="100000"/>
              </a:lnSpc>
              <a:spcBef>
                <a:spcPts val="0"/>
              </a:spcBef>
              <a:spcAft>
                <a:spcPts val="0"/>
              </a:spcAft>
              <a:buSzPts val="13300"/>
              <a:buNone/>
              <a:defRPr sz="13300"/>
            </a:lvl9pPr>
          </a:lstStyle>
          <a:p>
            <a:r>
              <a:t>xx%</a:t>
            </a:r>
          </a:p>
        </p:txBody>
      </p:sp>
      <p:sp>
        <p:nvSpPr>
          <p:cNvPr id="109" name="Google Shape;109;p22"/>
          <p:cNvSpPr txBox="1">
            <a:spLocks noGrp="1"/>
          </p:cNvSpPr>
          <p:nvPr>
            <p:ph type="subTitle" idx="1"/>
          </p:nvPr>
        </p:nvSpPr>
        <p:spPr>
          <a:xfrm>
            <a:off x="2947262" y="5275674"/>
            <a:ext cx="6294300" cy="687600"/>
          </a:xfrm>
          <a:prstGeom prst="rect">
            <a:avLst/>
          </a:prstGeom>
          <a:noFill/>
          <a:ln>
            <a:noFill/>
          </a:ln>
        </p:spPr>
        <p:txBody>
          <a:bodyPr spcFirstLastPara="1" wrap="square" lIns="126300" tIns="126300" rIns="126300" bIns="126300" anchor="ctr" anchorCtr="0">
            <a:noAutofit/>
          </a:bodyPr>
          <a:lstStyle>
            <a:lvl1pPr lvl="0" algn="ctr" rtl="0">
              <a:lnSpc>
                <a:spcPct val="100000"/>
              </a:lnSpc>
              <a:spcBef>
                <a:spcPts val="0"/>
              </a:spcBef>
              <a:spcAft>
                <a:spcPts val="0"/>
              </a:spcAft>
              <a:buSzPts val="2100"/>
              <a:buNone/>
              <a:defRPr sz="2500">
                <a:solidFill>
                  <a:schemeClr val="accent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10" name="Google Shape;110;p22"/>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11" name="Google Shape;111;p22"/>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112" name="Google Shape;112;p22"/>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1">
  <p:cSld name="BIG_NUMBER_1">
    <p:bg>
      <p:bgPr>
        <a:noFill/>
        <a:effectLst/>
      </p:bgPr>
    </p:bg>
    <p:spTree>
      <p:nvGrpSpPr>
        <p:cNvPr id="1" name="Shape 113"/>
        <p:cNvGrpSpPr/>
        <p:nvPr/>
      </p:nvGrpSpPr>
      <p:grpSpPr>
        <a:xfrm>
          <a:off x="0" y="0"/>
          <a:ext cx="0" cy="0"/>
          <a:chOff x="0" y="0"/>
          <a:chExt cx="0" cy="0"/>
        </a:xfrm>
      </p:grpSpPr>
      <p:sp>
        <p:nvSpPr>
          <p:cNvPr id="114" name="Google Shape;114;p23"/>
          <p:cNvSpPr/>
          <p:nvPr/>
        </p:nvSpPr>
        <p:spPr>
          <a:xfrm>
            <a:off x="0" y="4951567"/>
            <a:ext cx="12189000" cy="1896900"/>
          </a:xfrm>
          <a:prstGeom prst="rect">
            <a:avLst/>
          </a:prstGeom>
          <a:solidFill>
            <a:schemeClr val="dk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15" name="Google Shape;115;p23"/>
          <p:cNvSpPr txBox="1">
            <a:spLocks noGrp="1"/>
          </p:cNvSpPr>
          <p:nvPr>
            <p:ph type="title" hasCustomPrompt="1"/>
          </p:nvPr>
        </p:nvSpPr>
        <p:spPr>
          <a:xfrm>
            <a:off x="2947262" y="2936767"/>
            <a:ext cx="6294300" cy="2014800"/>
          </a:xfrm>
          <a:prstGeom prst="rect">
            <a:avLst/>
          </a:prstGeom>
          <a:noFill/>
          <a:ln>
            <a:noFill/>
          </a:ln>
        </p:spPr>
        <p:txBody>
          <a:bodyPr spcFirstLastPara="1" wrap="square" lIns="126300" tIns="126300" rIns="126300" bIns="126300" anchor="b" anchorCtr="0">
            <a:noAutofit/>
          </a:bodyPr>
          <a:lstStyle>
            <a:lvl1pPr lvl="0" algn="ctr" rtl="0">
              <a:lnSpc>
                <a:spcPct val="100000"/>
              </a:lnSpc>
              <a:spcBef>
                <a:spcPts val="0"/>
              </a:spcBef>
              <a:spcAft>
                <a:spcPts val="0"/>
              </a:spcAft>
              <a:buSzPts val="13300"/>
              <a:buNone/>
              <a:defRPr sz="10500"/>
            </a:lvl1pPr>
            <a:lvl2pPr lvl="1" algn="ctr" rtl="0">
              <a:lnSpc>
                <a:spcPct val="100000"/>
              </a:lnSpc>
              <a:spcBef>
                <a:spcPts val="0"/>
              </a:spcBef>
              <a:spcAft>
                <a:spcPts val="0"/>
              </a:spcAft>
              <a:buSzPts val="13300"/>
              <a:buNone/>
              <a:defRPr sz="13300"/>
            </a:lvl2pPr>
            <a:lvl3pPr lvl="2" algn="ctr" rtl="0">
              <a:lnSpc>
                <a:spcPct val="100000"/>
              </a:lnSpc>
              <a:spcBef>
                <a:spcPts val="0"/>
              </a:spcBef>
              <a:spcAft>
                <a:spcPts val="0"/>
              </a:spcAft>
              <a:buSzPts val="13300"/>
              <a:buNone/>
              <a:defRPr sz="13300"/>
            </a:lvl3pPr>
            <a:lvl4pPr lvl="3" algn="ctr" rtl="0">
              <a:lnSpc>
                <a:spcPct val="100000"/>
              </a:lnSpc>
              <a:spcBef>
                <a:spcPts val="0"/>
              </a:spcBef>
              <a:spcAft>
                <a:spcPts val="0"/>
              </a:spcAft>
              <a:buSzPts val="13300"/>
              <a:buNone/>
              <a:defRPr sz="13300"/>
            </a:lvl4pPr>
            <a:lvl5pPr lvl="4" algn="ctr" rtl="0">
              <a:lnSpc>
                <a:spcPct val="100000"/>
              </a:lnSpc>
              <a:spcBef>
                <a:spcPts val="0"/>
              </a:spcBef>
              <a:spcAft>
                <a:spcPts val="0"/>
              </a:spcAft>
              <a:buSzPts val="13300"/>
              <a:buNone/>
              <a:defRPr sz="13300"/>
            </a:lvl5pPr>
            <a:lvl6pPr lvl="5" algn="ctr" rtl="0">
              <a:lnSpc>
                <a:spcPct val="100000"/>
              </a:lnSpc>
              <a:spcBef>
                <a:spcPts val="0"/>
              </a:spcBef>
              <a:spcAft>
                <a:spcPts val="0"/>
              </a:spcAft>
              <a:buSzPts val="13300"/>
              <a:buNone/>
              <a:defRPr sz="13300"/>
            </a:lvl6pPr>
            <a:lvl7pPr lvl="6" algn="ctr" rtl="0">
              <a:lnSpc>
                <a:spcPct val="100000"/>
              </a:lnSpc>
              <a:spcBef>
                <a:spcPts val="0"/>
              </a:spcBef>
              <a:spcAft>
                <a:spcPts val="0"/>
              </a:spcAft>
              <a:buSzPts val="13300"/>
              <a:buNone/>
              <a:defRPr sz="13300"/>
            </a:lvl7pPr>
            <a:lvl8pPr lvl="7" algn="ctr" rtl="0">
              <a:lnSpc>
                <a:spcPct val="100000"/>
              </a:lnSpc>
              <a:spcBef>
                <a:spcPts val="0"/>
              </a:spcBef>
              <a:spcAft>
                <a:spcPts val="0"/>
              </a:spcAft>
              <a:buSzPts val="13300"/>
              <a:buNone/>
              <a:defRPr sz="13300"/>
            </a:lvl8pPr>
            <a:lvl9pPr lvl="8" algn="ctr" rtl="0">
              <a:lnSpc>
                <a:spcPct val="100000"/>
              </a:lnSpc>
              <a:spcBef>
                <a:spcPts val="0"/>
              </a:spcBef>
              <a:spcAft>
                <a:spcPts val="0"/>
              </a:spcAft>
              <a:buSzPts val="13300"/>
              <a:buNone/>
              <a:defRPr sz="13300"/>
            </a:lvl9pPr>
          </a:lstStyle>
          <a:p>
            <a:r>
              <a:t>xx%</a:t>
            </a:r>
          </a:p>
        </p:txBody>
      </p:sp>
      <p:sp>
        <p:nvSpPr>
          <p:cNvPr id="116" name="Google Shape;116;p23"/>
          <p:cNvSpPr txBox="1">
            <a:spLocks noGrp="1"/>
          </p:cNvSpPr>
          <p:nvPr>
            <p:ph type="subTitle" idx="1"/>
          </p:nvPr>
        </p:nvSpPr>
        <p:spPr>
          <a:xfrm>
            <a:off x="2947262" y="5275674"/>
            <a:ext cx="6294300" cy="687600"/>
          </a:xfrm>
          <a:prstGeom prst="rect">
            <a:avLst/>
          </a:prstGeom>
          <a:noFill/>
          <a:ln>
            <a:noFill/>
          </a:ln>
        </p:spPr>
        <p:txBody>
          <a:bodyPr spcFirstLastPara="1" wrap="square" lIns="126300" tIns="126300" rIns="126300" bIns="126300" anchor="ctr" anchorCtr="0">
            <a:noAutofit/>
          </a:bodyPr>
          <a:lstStyle>
            <a:lvl1pPr lvl="0" algn="ctr" rtl="0">
              <a:lnSpc>
                <a:spcPct val="100000"/>
              </a:lnSpc>
              <a:spcBef>
                <a:spcPts val="0"/>
              </a:spcBef>
              <a:spcAft>
                <a:spcPts val="0"/>
              </a:spcAft>
              <a:buSzPts val="2100"/>
              <a:buNone/>
              <a:defRPr sz="2500">
                <a:solidFill>
                  <a:schemeClr val="accent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17" name="Google Shape;117;p23"/>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18" name="Google Shape;118;p23"/>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119" name="Google Shape;119;p23"/>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CUSTOM_10_1">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1642322" y="400900"/>
            <a:ext cx="9844200" cy="1082400"/>
          </a:xfrm>
          <a:prstGeom prst="rect">
            <a:avLst/>
          </a:prstGeom>
          <a:noFill/>
          <a:ln>
            <a:noFill/>
          </a:ln>
        </p:spPr>
        <p:txBody>
          <a:bodyPr spcFirstLastPara="1" wrap="square" lIns="126300" tIns="126300" rIns="126300" bIns="126300" anchor="ctr" anchorCtr="0">
            <a:noAutofit/>
          </a:bodyPr>
          <a:lstStyle>
            <a:lvl1pPr lvl="0" algn="ctr" rtl="0">
              <a:lnSpc>
                <a:spcPct val="100000"/>
              </a:lnSpc>
              <a:spcBef>
                <a:spcPts val="0"/>
              </a:spcBef>
              <a:spcAft>
                <a:spcPts val="0"/>
              </a:spcAft>
              <a:buSzPts val="4400"/>
              <a:buNone/>
              <a:defRPr/>
            </a:lvl1pPr>
            <a:lvl2pPr lvl="1" algn="l" rtl="0">
              <a:lnSpc>
                <a:spcPct val="100000"/>
              </a:lnSpc>
              <a:spcBef>
                <a:spcPts val="0"/>
              </a:spcBef>
              <a:spcAft>
                <a:spcPts val="0"/>
              </a:spcAft>
              <a:buSzPts val="3900"/>
              <a:buNone/>
              <a:defRPr/>
            </a:lvl2pPr>
            <a:lvl3pPr lvl="2" algn="l" rtl="0">
              <a:lnSpc>
                <a:spcPct val="100000"/>
              </a:lnSpc>
              <a:spcBef>
                <a:spcPts val="0"/>
              </a:spcBef>
              <a:spcAft>
                <a:spcPts val="0"/>
              </a:spcAft>
              <a:buSzPts val="3900"/>
              <a:buNone/>
              <a:defRPr/>
            </a:lvl3pPr>
            <a:lvl4pPr lvl="3" algn="l" rtl="0">
              <a:lnSpc>
                <a:spcPct val="100000"/>
              </a:lnSpc>
              <a:spcBef>
                <a:spcPts val="0"/>
              </a:spcBef>
              <a:spcAft>
                <a:spcPts val="0"/>
              </a:spcAft>
              <a:buSzPts val="3900"/>
              <a:buNone/>
              <a:defRPr/>
            </a:lvl4pPr>
            <a:lvl5pPr lvl="4" algn="l" rtl="0">
              <a:lnSpc>
                <a:spcPct val="100000"/>
              </a:lnSpc>
              <a:spcBef>
                <a:spcPts val="0"/>
              </a:spcBef>
              <a:spcAft>
                <a:spcPts val="0"/>
              </a:spcAft>
              <a:buSzPts val="3900"/>
              <a:buNone/>
              <a:defRPr/>
            </a:lvl5pPr>
            <a:lvl6pPr lvl="5" algn="l" rtl="0">
              <a:lnSpc>
                <a:spcPct val="100000"/>
              </a:lnSpc>
              <a:spcBef>
                <a:spcPts val="0"/>
              </a:spcBef>
              <a:spcAft>
                <a:spcPts val="0"/>
              </a:spcAft>
              <a:buSzPts val="3900"/>
              <a:buNone/>
              <a:defRPr/>
            </a:lvl6pPr>
            <a:lvl7pPr lvl="6" algn="l" rtl="0">
              <a:lnSpc>
                <a:spcPct val="100000"/>
              </a:lnSpc>
              <a:spcBef>
                <a:spcPts val="0"/>
              </a:spcBef>
              <a:spcAft>
                <a:spcPts val="0"/>
              </a:spcAft>
              <a:buSzPts val="3900"/>
              <a:buNone/>
              <a:defRPr/>
            </a:lvl7pPr>
            <a:lvl8pPr lvl="7" algn="l" rtl="0">
              <a:lnSpc>
                <a:spcPct val="100000"/>
              </a:lnSpc>
              <a:spcBef>
                <a:spcPts val="0"/>
              </a:spcBef>
              <a:spcAft>
                <a:spcPts val="0"/>
              </a:spcAft>
              <a:buSzPts val="3900"/>
              <a:buNone/>
              <a:defRPr/>
            </a:lvl8pPr>
            <a:lvl9pPr lvl="8" algn="l" rtl="0">
              <a:lnSpc>
                <a:spcPct val="100000"/>
              </a:lnSpc>
              <a:spcBef>
                <a:spcPts val="0"/>
              </a:spcBef>
              <a:spcAft>
                <a:spcPts val="0"/>
              </a:spcAft>
              <a:buSzPts val="3900"/>
              <a:buNone/>
              <a:defRPr/>
            </a:lvl9pPr>
          </a:lstStyle>
          <a:p>
            <a:endParaRPr/>
          </a:p>
        </p:txBody>
      </p:sp>
      <p:sp>
        <p:nvSpPr>
          <p:cNvPr id="122" name="Google Shape;122;p24"/>
          <p:cNvSpPr txBox="1">
            <a:spLocks noGrp="1"/>
          </p:cNvSpPr>
          <p:nvPr>
            <p:ph type="subTitle" idx="1"/>
          </p:nvPr>
        </p:nvSpPr>
        <p:spPr>
          <a:xfrm>
            <a:off x="968790" y="3110900"/>
            <a:ext cx="6351300" cy="763500"/>
          </a:xfrm>
          <a:prstGeom prst="rect">
            <a:avLst/>
          </a:prstGeom>
          <a:noFill/>
          <a:ln>
            <a:noFill/>
          </a:ln>
        </p:spPr>
        <p:txBody>
          <a:bodyPr spcFirstLastPara="1" wrap="square" lIns="126300" tIns="126300" rIns="126300" bIns="126300" anchor="ctr" anchorCtr="0">
            <a:noAutofit/>
          </a:bodyPr>
          <a:lstStyle>
            <a:lvl1pPr lvl="0" algn="l" rtl="0">
              <a:lnSpc>
                <a:spcPct val="115000"/>
              </a:lnSpc>
              <a:spcBef>
                <a:spcPts val="0"/>
              </a:spcBef>
              <a:spcAft>
                <a:spcPts val="0"/>
              </a:spcAft>
              <a:buSzPts val="2000"/>
              <a:buNone/>
              <a:defRPr/>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sp>
        <p:nvSpPr>
          <p:cNvPr id="123" name="Google Shape;123;p24"/>
          <p:cNvSpPr txBox="1">
            <a:spLocks noGrp="1"/>
          </p:cNvSpPr>
          <p:nvPr>
            <p:ph type="subTitle" idx="2"/>
          </p:nvPr>
        </p:nvSpPr>
        <p:spPr>
          <a:xfrm>
            <a:off x="968791" y="4905200"/>
            <a:ext cx="6351300" cy="763500"/>
          </a:xfrm>
          <a:prstGeom prst="rect">
            <a:avLst/>
          </a:prstGeom>
          <a:noFill/>
          <a:ln>
            <a:noFill/>
          </a:ln>
        </p:spPr>
        <p:txBody>
          <a:bodyPr spcFirstLastPara="1" wrap="square" lIns="126300" tIns="126300" rIns="126300" bIns="126300" anchor="ctr" anchorCtr="0">
            <a:noAutofit/>
          </a:bodyPr>
          <a:lstStyle>
            <a:lvl1pPr lvl="0" algn="l" rtl="0">
              <a:lnSpc>
                <a:spcPct val="115000"/>
              </a:lnSpc>
              <a:spcBef>
                <a:spcPts val="0"/>
              </a:spcBef>
              <a:spcAft>
                <a:spcPts val="0"/>
              </a:spcAft>
              <a:buSzPts val="2000"/>
              <a:buNone/>
              <a:defRPr/>
            </a:lvl1pPr>
            <a:lvl2pPr lvl="1" algn="ctr" rtl="0">
              <a:lnSpc>
                <a:spcPct val="100000"/>
              </a:lnSpc>
              <a:spcBef>
                <a:spcPts val="0"/>
              </a:spcBef>
              <a:spcAft>
                <a:spcPts val="0"/>
              </a:spcAft>
              <a:buSzPts val="2000"/>
              <a:buNone/>
              <a:defRPr/>
            </a:lvl2pPr>
            <a:lvl3pPr lvl="2" algn="ctr" rtl="0">
              <a:lnSpc>
                <a:spcPct val="100000"/>
              </a:lnSpc>
              <a:spcBef>
                <a:spcPts val="0"/>
              </a:spcBef>
              <a:spcAft>
                <a:spcPts val="0"/>
              </a:spcAft>
              <a:buSzPts val="2000"/>
              <a:buNone/>
              <a:defRPr/>
            </a:lvl3pPr>
            <a:lvl4pPr lvl="3" algn="ctr" rtl="0">
              <a:lnSpc>
                <a:spcPct val="100000"/>
              </a:lnSpc>
              <a:spcBef>
                <a:spcPts val="0"/>
              </a:spcBef>
              <a:spcAft>
                <a:spcPts val="0"/>
              </a:spcAft>
              <a:buSzPts val="2000"/>
              <a:buNone/>
              <a:defRPr/>
            </a:lvl4pPr>
            <a:lvl5pPr lvl="4" algn="ctr" rtl="0">
              <a:lnSpc>
                <a:spcPct val="100000"/>
              </a:lnSpc>
              <a:spcBef>
                <a:spcPts val="0"/>
              </a:spcBef>
              <a:spcAft>
                <a:spcPts val="0"/>
              </a:spcAft>
              <a:buSzPts val="2000"/>
              <a:buNone/>
              <a:defRPr/>
            </a:lvl5pPr>
            <a:lvl6pPr lvl="5" algn="ctr" rtl="0">
              <a:lnSpc>
                <a:spcPct val="100000"/>
              </a:lnSpc>
              <a:spcBef>
                <a:spcPts val="0"/>
              </a:spcBef>
              <a:spcAft>
                <a:spcPts val="0"/>
              </a:spcAft>
              <a:buSzPts val="2000"/>
              <a:buNone/>
              <a:defRPr/>
            </a:lvl6pPr>
            <a:lvl7pPr lvl="6" algn="ctr" rtl="0">
              <a:lnSpc>
                <a:spcPct val="100000"/>
              </a:lnSpc>
              <a:spcBef>
                <a:spcPts val="0"/>
              </a:spcBef>
              <a:spcAft>
                <a:spcPts val="0"/>
              </a:spcAft>
              <a:buSzPts val="2000"/>
              <a:buNone/>
              <a:defRPr/>
            </a:lvl7pPr>
            <a:lvl8pPr lvl="7" algn="ctr" rtl="0">
              <a:lnSpc>
                <a:spcPct val="100000"/>
              </a:lnSpc>
              <a:spcBef>
                <a:spcPts val="0"/>
              </a:spcBef>
              <a:spcAft>
                <a:spcPts val="0"/>
              </a:spcAft>
              <a:buSzPts val="2000"/>
              <a:buNone/>
              <a:defRPr/>
            </a:lvl8pPr>
            <a:lvl9pPr lvl="8" algn="ctr" rtl="0">
              <a:lnSpc>
                <a:spcPct val="100000"/>
              </a:lnSpc>
              <a:spcBef>
                <a:spcPts val="0"/>
              </a:spcBef>
              <a:spcAft>
                <a:spcPts val="0"/>
              </a:spcAft>
              <a:buSzPts val="2000"/>
              <a:buNone/>
              <a:defRPr/>
            </a:lvl9pPr>
          </a:lstStyle>
          <a:p>
            <a:endParaRPr/>
          </a:p>
        </p:txBody>
      </p:sp>
      <p:sp>
        <p:nvSpPr>
          <p:cNvPr id="124" name="Google Shape;124;p24"/>
          <p:cNvSpPr txBox="1">
            <a:spLocks noGrp="1"/>
          </p:cNvSpPr>
          <p:nvPr>
            <p:ph type="subTitle" idx="3"/>
          </p:nvPr>
        </p:nvSpPr>
        <p:spPr>
          <a:xfrm>
            <a:off x="968790" y="2498000"/>
            <a:ext cx="6908400" cy="707100"/>
          </a:xfrm>
          <a:prstGeom prst="rect">
            <a:avLst/>
          </a:prstGeom>
          <a:noFill/>
          <a:ln>
            <a:noFill/>
          </a:ln>
        </p:spPr>
        <p:txBody>
          <a:bodyPr spcFirstLastPara="1" wrap="square" lIns="126300" tIns="126300" rIns="126300" bIns="126300" anchor="ctr" anchorCtr="0">
            <a:noAutofit/>
          </a:bodyPr>
          <a:lstStyle>
            <a:lvl1pPr lvl="0" algn="l" rtl="0">
              <a:lnSpc>
                <a:spcPct val="100000"/>
              </a:lnSpc>
              <a:spcBef>
                <a:spcPts val="0"/>
              </a:spcBef>
              <a:spcAft>
                <a:spcPts val="0"/>
              </a:spcAft>
              <a:buClr>
                <a:schemeClr val="dk1"/>
              </a:buClr>
              <a:buSzPts val="2800"/>
              <a:buNone/>
              <a:defRPr sz="2900">
                <a:latin typeface="Lexend"/>
                <a:ea typeface="Lexend"/>
                <a:cs typeface="Lexend"/>
                <a:sym typeface="Lexend"/>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25" name="Google Shape;125;p24"/>
          <p:cNvSpPr txBox="1">
            <a:spLocks noGrp="1"/>
          </p:cNvSpPr>
          <p:nvPr>
            <p:ph type="subTitle" idx="4"/>
          </p:nvPr>
        </p:nvSpPr>
        <p:spPr>
          <a:xfrm>
            <a:off x="968791" y="4292300"/>
            <a:ext cx="6908400" cy="707100"/>
          </a:xfrm>
          <a:prstGeom prst="rect">
            <a:avLst/>
          </a:prstGeom>
          <a:noFill/>
          <a:ln>
            <a:noFill/>
          </a:ln>
        </p:spPr>
        <p:txBody>
          <a:bodyPr spcFirstLastPara="1" wrap="square" lIns="126300" tIns="126300" rIns="126300" bIns="126300" anchor="ctr" anchorCtr="0">
            <a:noAutofit/>
          </a:bodyPr>
          <a:lstStyle>
            <a:lvl1pPr lvl="0" algn="l" rtl="0">
              <a:lnSpc>
                <a:spcPct val="100000"/>
              </a:lnSpc>
              <a:spcBef>
                <a:spcPts val="0"/>
              </a:spcBef>
              <a:spcAft>
                <a:spcPts val="0"/>
              </a:spcAft>
              <a:buClr>
                <a:schemeClr val="dk1"/>
              </a:buClr>
              <a:buSzPts val="2800"/>
              <a:buNone/>
              <a:defRPr sz="2900">
                <a:latin typeface="Lexend"/>
                <a:ea typeface="Lexend"/>
                <a:cs typeface="Lexend"/>
                <a:sym typeface="Lexend"/>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pic>
        <p:nvPicPr>
          <p:cNvPr id="126" name="Google Shape;126;p24"/>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27" name="Google Shape;127;p24"/>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128" name="Google Shape;128;p24"/>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1 column">
  <p:cSld name="CUSTOM_10">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1552403" y="422226"/>
            <a:ext cx="9676800" cy="763500"/>
          </a:xfrm>
          <a:prstGeom prst="rect">
            <a:avLst/>
          </a:prstGeom>
          <a:noFill/>
          <a:ln>
            <a:noFill/>
          </a:ln>
        </p:spPr>
        <p:txBody>
          <a:bodyPr spcFirstLastPara="1" wrap="square" lIns="126300" tIns="126300" rIns="126300" bIns="126300" anchor="ctr" anchorCtr="0">
            <a:noAutofit/>
          </a:bodyPr>
          <a:lstStyle>
            <a:lvl1pPr lvl="0" algn="ctr" rtl="0">
              <a:lnSpc>
                <a:spcPct val="100000"/>
              </a:lnSpc>
              <a:spcBef>
                <a:spcPts val="0"/>
              </a:spcBef>
              <a:spcAft>
                <a:spcPts val="0"/>
              </a:spcAft>
              <a:buSzPts val="4400"/>
              <a:buNone/>
              <a:defRPr/>
            </a:lvl1pPr>
            <a:lvl2pPr lvl="1" algn="l" rtl="0">
              <a:lnSpc>
                <a:spcPct val="100000"/>
              </a:lnSpc>
              <a:spcBef>
                <a:spcPts val="0"/>
              </a:spcBef>
              <a:spcAft>
                <a:spcPts val="0"/>
              </a:spcAft>
              <a:buSzPts val="3900"/>
              <a:buNone/>
              <a:defRPr/>
            </a:lvl2pPr>
            <a:lvl3pPr lvl="2" algn="l" rtl="0">
              <a:lnSpc>
                <a:spcPct val="100000"/>
              </a:lnSpc>
              <a:spcBef>
                <a:spcPts val="0"/>
              </a:spcBef>
              <a:spcAft>
                <a:spcPts val="0"/>
              </a:spcAft>
              <a:buSzPts val="3900"/>
              <a:buNone/>
              <a:defRPr/>
            </a:lvl3pPr>
            <a:lvl4pPr lvl="3" algn="l" rtl="0">
              <a:lnSpc>
                <a:spcPct val="100000"/>
              </a:lnSpc>
              <a:spcBef>
                <a:spcPts val="0"/>
              </a:spcBef>
              <a:spcAft>
                <a:spcPts val="0"/>
              </a:spcAft>
              <a:buSzPts val="3900"/>
              <a:buNone/>
              <a:defRPr/>
            </a:lvl4pPr>
            <a:lvl5pPr lvl="4" algn="l" rtl="0">
              <a:lnSpc>
                <a:spcPct val="100000"/>
              </a:lnSpc>
              <a:spcBef>
                <a:spcPts val="0"/>
              </a:spcBef>
              <a:spcAft>
                <a:spcPts val="0"/>
              </a:spcAft>
              <a:buSzPts val="3900"/>
              <a:buNone/>
              <a:defRPr/>
            </a:lvl5pPr>
            <a:lvl6pPr lvl="5" algn="l" rtl="0">
              <a:lnSpc>
                <a:spcPct val="100000"/>
              </a:lnSpc>
              <a:spcBef>
                <a:spcPts val="0"/>
              </a:spcBef>
              <a:spcAft>
                <a:spcPts val="0"/>
              </a:spcAft>
              <a:buSzPts val="3900"/>
              <a:buNone/>
              <a:defRPr/>
            </a:lvl6pPr>
            <a:lvl7pPr lvl="6" algn="l" rtl="0">
              <a:lnSpc>
                <a:spcPct val="100000"/>
              </a:lnSpc>
              <a:spcBef>
                <a:spcPts val="0"/>
              </a:spcBef>
              <a:spcAft>
                <a:spcPts val="0"/>
              </a:spcAft>
              <a:buSzPts val="3900"/>
              <a:buNone/>
              <a:defRPr/>
            </a:lvl7pPr>
            <a:lvl8pPr lvl="7" algn="l" rtl="0">
              <a:lnSpc>
                <a:spcPct val="100000"/>
              </a:lnSpc>
              <a:spcBef>
                <a:spcPts val="0"/>
              </a:spcBef>
              <a:spcAft>
                <a:spcPts val="0"/>
              </a:spcAft>
              <a:buSzPts val="3900"/>
              <a:buNone/>
              <a:defRPr/>
            </a:lvl8pPr>
            <a:lvl9pPr lvl="8" algn="l" rtl="0">
              <a:lnSpc>
                <a:spcPct val="100000"/>
              </a:lnSpc>
              <a:spcBef>
                <a:spcPts val="0"/>
              </a:spcBef>
              <a:spcAft>
                <a:spcPts val="0"/>
              </a:spcAft>
              <a:buSzPts val="3900"/>
              <a:buNone/>
              <a:defRPr/>
            </a:lvl9pPr>
          </a:lstStyle>
          <a:p>
            <a:endParaRPr/>
          </a:p>
        </p:txBody>
      </p:sp>
      <p:sp>
        <p:nvSpPr>
          <p:cNvPr id="131" name="Google Shape;131;p25"/>
          <p:cNvSpPr txBox="1">
            <a:spLocks noGrp="1"/>
          </p:cNvSpPr>
          <p:nvPr>
            <p:ph type="body" idx="1"/>
          </p:nvPr>
        </p:nvSpPr>
        <p:spPr>
          <a:xfrm>
            <a:off x="959760" y="1712366"/>
            <a:ext cx="4965300" cy="4379700"/>
          </a:xfrm>
          <a:prstGeom prst="rect">
            <a:avLst/>
          </a:prstGeom>
          <a:noFill/>
          <a:ln>
            <a:noFill/>
          </a:ln>
        </p:spPr>
        <p:txBody>
          <a:bodyPr spcFirstLastPara="1" wrap="square" lIns="126300" tIns="126300" rIns="126300" bIns="126300" anchor="t" anchorCtr="0">
            <a:noAutofit/>
          </a:bodyPr>
          <a:lstStyle>
            <a:lvl1pPr marL="457200" lvl="0" indent="-330200" algn="l" rtl="0">
              <a:lnSpc>
                <a:spcPct val="115000"/>
              </a:lnSpc>
              <a:spcBef>
                <a:spcPts val="0"/>
              </a:spcBef>
              <a:spcAft>
                <a:spcPts val="0"/>
              </a:spcAft>
              <a:buSzPts val="1600"/>
              <a:buChar char="✹"/>
              <a:defRPr/>
            </a:lvl1pPr>
            <a:lvl2pPr marL="914400" lvl="1" indent="-355600" algn="l" rtl="0">
              <a:lnSpc>
                <a:spcPct val="115000"/>
              </a:lnSpc>
              <a:spcBef>
                <a:spcPts val="0"/>
              </a:spcBef>
              <a:spcAft>
                <a:spcPts val="0"/>
              </a:spcAft>
              <a:buSzPts val="2000"/>
              <a:buChar char="○"/>
              <a:defRPr/>
            </a:lvl2pPr>
            <a:lvl3pPr marL="1371600" lvl="2" indent="-355600" algn="l" rtl="0">
              <a:lnSpc>
                <a:spcPct val="115000"/>
              </a:lnSpc>
              <a:spcBef>
                <a:spcPts val="0"/>
              </a:spcBef>
              <a:spcAft>
                <a:spcPts val="0"/>
              </a:spcAft>
              <a:buSzPts val="2000"/>
              <a:buChar char="■"/>
              <a:defRPr/>
            </a:lvl3pPr>
            <a:lvl4pPr marL="1828800" lvl="3" indent="-355600" algn="l" rtl="0">
              <a:lnSpc>
                <a:spcPct val="115000"/>
              </a:lnSpc>
              <a:spcBef>
                <a:spcPts val="0"/>
              </a:spcBef>
              <a:spcAft>
                <a:spcPts val="0"/>
              </a:spcAft>
              <a:buSzPts val="2000"/>
              <a:buChar char="●"/>
              <a:defRPr/>
            </a:lvl4pPr>
            <a:lvl5pPr marL="2286000" lvl="4" indent="-355600" algn="l" rtl="0">
              <a:lnSpc>
                <a:spcPct val="115000"/>
              </a:lnSpc>
              <a:spcBef>
                <a:spcPts val="0"/>
              </a:spcBef>
              <a:spcAft>
                <a:spcPts val="0"/>
              </a:spcAft>
              <a:buSzPts val="2000"/>
              <a:buChar char="○"/>
              <a:defRPr/>
            </a:lvl5pPr>
            <a:lvl6pPr marL="2743200" lvl="5" indent="-355600" algn="l" rtl="0">
              <a:lnSpc>
                <a:spcPct val="115000"/>
              </a:lnSpc>
              <a:spcBef>
                <a:spcPts val="0"/>
              </a:spcBef>
              <a:spcAft>
                <a:spcPts val="0"/>
              </a:spcAft>
              <a:buSzPts val="2000"/>
              <a:buChar char="■"/>
              <a:defRPr/>
            </a:lvl6pPr>
            <a:lvl7pPr marL="3200400" lvl="6" indent="-355600" algn="l" rtl="0">
              <a:lnSpc>
                <a:spcPct val="115000"/>
              </a:lnSpc>
              <a:spcBef>
                <a:spcPts val="0"/>
              </a:spcBef>
              <a:spcAft>
                <a:spcPts val="0"/>
              </a:spcAft>
              <a:buSzPts val="2000"/>
              <a:buChar char="●"/>
              <a:defRPr/>
            </a:lvl7pPr>
            <a:lvl8pPr marL="3657600" lvl="7" indent="-355600" algn="l" rtl="0">
              <a:lnSpc>
                <a:spcPct val="115000"/>
              </a:lnSpc>
              <a:spcBef>
                <a:spcPts val="0"/>
              </a:spcBef>
              <a:spcAft>
                <a:spcPts val="0"/>
              </a:spcAft>
              <a:buSzPts val="2000"/>
              <a:buChar char="○"/>
              <a:defRPr/>
            </a:lvl8pPr>
            <a:lvl9pPr marL="4114800" lvl="8" indent="-355600" algn="l" rtl="0">
              <a:lnSpc>
                <a:spcPct val="115000"/>
              </a:lnSpc>
              <a:spcBef>
                <a:spcPts val="0"/>
              </a:spcBef>
              <a:spcAft>
                <a:spcPts val="0"/>
              </a:spcAft>
              <a:buSzPts val="2000"/>
              <a:buChar char="■"/>
              <a:defRPr/>
            </a:lvl9pPr>
          </a:lstStyle>
          <a:p>
            <a:endParaRPr/>
          </a:p>
        </p:txBody>
      </p:sp>
      <p:pic>
        <p:nvPicPr>
          <p:cNvPr id="132" name="Google Shape;132;p25"/>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33" name="Google Shape;133;p25"/>
          <p:cNvPicPr preferRelativeResize="0"/>
          <p:nvPr/>
        </p:nvPicPr>
        <p:blipFill rotWithShape="1">
          <a:blip r:embed="rId3">
            <a:alphaModFix/>
          </a:blip>
          <a:srcRect l="2722" r="2732"/>
          <a:stretch/>
        </p:blipFill>
        <p:spPr>
          <a:xfrm>
            <a:off x="10388589" y="6240464"/>
            <a:ext cx="1305999" cy="308305"/>
          </a:xfrm>
          <a:prstGeom prst="rect">
            <a:avLst/>
          </a:prstGeom>
          <a:noFill/>
          <a:ln>
            <a:noFill/>
          </a:ln>
        </p:spPr>
      </p:pic>
      <p:sp>
        <p:nvSpPr>
          <p:cNvPr id="134" name="Google Shape;134;p2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1">
  <p:cSld name="TITLE_1_1">
    <p:spTree>
      <p:nvGrpSpPr>
        <p:cNvPr id="1" name="Shape 13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496" y="593367"/>
            <a:ext cx="11358000" cy="763500"/>
          </a:xfrm>
          <a:prstGeom prst="rect">
            <a:avLst/>
          </a:prstGeom>
          <a:noFill/>
          <a:ln>
            <a:noFill/>
          </a:ln>
        </p:spPr>
        <p:txBody>
          <a:bodyPr spcFirstLastPara="1" wrap="square" lIns="121875" tIns="121875" rIns="121875" bIns="121875" anchor="ctr" anchorCtr="0">
            <a:noAutofit/>
          </a:bodyPr>
          <a:lstStyle>
            <a:lvl1pPr lvl="0">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a:endParaRPr/>
          </a:p>
        </p:txBody>
      </p:sp>
      <p:sp>
        <p:nvSpPr>
          <p:cNvPr id="22" name="Google Shape;22;p4"/>
          <p:cNvSpPr txBox="1">
            <a:spLocks noGrp="1"/>
          </p:cNvSpPr>
          <p:nvPr>
            <p:ph type="body" idx="1"/>
          </p:nvPr>
        </p:nvSpPr>
        <p:spPr>
          <a:xfrm>
            <a:off x="415496" y="1536633"/>
            <a:ext cx="11358000" cy="4555200"/>
          </a:xfrm>
          <a:prstGeom prst="rect">
            <a:avLst/>
          </a:prstGeom>
          <a:noFill/>
          <a:ln>
            <a:noFill/>
          </a:ln>
        </p:spPr>
        <p:txBody>
          <a:bodyPr spcFirstLastPara="1" wrap="square" lIns="121875" tIns="121875" rIns="121875" bIns="121875" anchor="ctr" anchorCtr="0">
            <a:noAutofit/>
          </a:bodyPr>
          <a:lstStyle>
            <a:lvl1pPr marL="457200" lvl="0" indent="-349250">
              <a:spcBef>
                <a:spcPts val="0"/>
              </a:spcBef>
              <a:spcAft>
                <a:spcPts val="0"/>
              </a:spcAft>
              <a:buSzPts val="1900"/>
              <a:buChar char="●"/>
              <a:defRPr sz="1900"/>
            </a:lvl1pPr>
            <a:lvl2pPr marL="914400" lvl="1" indent="-349250">
              <a:spcBef>
                <a:spcPts val="0"/>
              </a:spcBef>
              <a:spcAft>
                <a:spcPts val="0"/>
              </a:spcAft>
              <a:buSzPts val="1900"/>
              <a:buChar char="○"/>
              <a:defRPr sz="1900"/>
            </a:lvl2pPr>
            <a:lvl3pPr marL="1371600" lvl="2" indent="-349250">
              <a:spcBef>
                <a:spcPts val="0"/>
              </a:spcBef>
              <a:spcAft>
                <a:spcPts val="0"/>
              </a:spcAft>
              <a:buSzPts val="1900"/>
              <a:buChar char="■"/>
              <a:defRPr sz="1900"/>
            </a:lvl3pPr>
            <a:lvl4pPr marL="1828800" lvl="3" indent="-349250">
              <a:spcBef>
                <a:spcPts val="0"/>
              </a:spcBef>
              <a:spcAft>
                <a:spcPts val="0"/>
              </a:spcAft>
              <a:buSzPts val="1900"/>
              <a:buChar char="●"/>
              <a:defRPr sz="1900"/>
            </a:lvl4pPr>
            <a:lvl5pPr marL="2286000" lvl="4" indent="-349250">
              <a:spcBef>
                <a:spcPts val="0"/>
              </a:spcBef>
              <a:spcAft>
                <a:spcPts val="0"/>
              </a:spcAft>
              <a:buSzPts val="1900"/>
              <a:buChar char="○"/>
              <a:defRPr sz="1900"/>
            </a:lvl5pPr>
            <a:lvl6pPr marL="2743200" lvl="5" indent="-349250">
              <a:spcBef>
                <a:spcPts val="0"/>
              </a:spcBef>
              <a:spcAft>
                <a:spcPts val="0"/>
              </a:spcAft>
              <a:buSzPts val="1900"/>
              <a:buChar char="■"/>
              <a:defRPr sz="1900"/>
            </a:lvl6pPr>
            <a:lvl7pPr marL="3200400" lvl="6" indent="-349250">
              <a:spcBef>
                <a:spcPts val="0"/>
              </a:spcBef>
              <a:spcAft>
                <a:spcPts val="0"/>
              </a:spcAft>
              <a:buSzPts val="1900"/>
              <a:buChar char="●"/>
              <a:defRPr sz="1900"/>
            </a:lvl7pPr>
            <a:lvl8pPr marL="3657600" lvl="7" indent="-349250">
              <a:spcBef>
                <a:spcPts val="0"/>
              </a:spcBef>
              <a:spcAft>
                <a:spcPts val="0"/>
              </a:spcAft>
              <a:buSzPts val="1900"/>
              <a:buChar char="○"/>
              <a:defRPr sz="1900"/>
            </a:lvl8pPr>
            <a:lvl9pPr marL="4114800" lvl="8" indent="-349250">
              <a:spcBef>
                <a:spcPts val="0"/>
              </a:spcBef>
              <a:spcAft>
                <a:spcPts val="0"/>
              </a:spcAft>
              <a:buSzPts val="1900"/>
              <a:buChar char="■"/>
              <a:defRPr sz="1900"/>
            </a:lvl9pPr>
          </a:lstStyle>
          <a:p>
            <a:endParaRPr/>
          </a:p>
        </p:txBody>
      </p:sp>
      <p:sp>
        <p:nvSpPr>
          <p:cNvPr id="23" name="Google Shape;23;p4"/>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496" y="593367"/>
            <a:ext cx="11358000" cy="763500"/>
          </a:xfrm>
          <a:prstGeom prst="rect">
            <a:avLst/>
          </a:prstGeom>
          <a:noFill/>
          <a:ln>
            <a:noFill/>
          </a:ln>
        </p:spPr>
        <p:txBody>
          <a:bodyPr spcFirstLastPara="1" wrap="square" lIns="121875" tIns="121875" rIns="121875" bIns="121875" anchor="ctr" anchorCtr="0">
            <a:noAutofit/>
          </a:bodyPr>
          <a:lstStyle>
            <a:lvl1pPr lvl="0">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a:endParaRPr/>
          </a:p>
        </p:txBody>
      </p:sp>
      <p:sp>
        <p:nvSpPr>
          <p:cNvPr id="26" name="Google Shape;26;p5"/>
          <p:cNvSpPr txBox="1">
            <a:spLocks noGrp="1"/>
          </p:cNvSpPr>
          <p:nvPr>
            <p:ph type="body" idx="1"/>
          </p:nvPr>
        </p:nvSpPr>
        <p:spPr>
          <a:xfrm>
            <a:off x="415496" y="1536633"/>
            <a:ext cx="5331900" cy="4555200"/>
          </a:xfrm>
          <a:prstGeom prst="rect">
            <a:avLst/>
          </a:prstGeom>
          <a:noFill/>
          <a:ln>
            <a:noFill/>
          </a:ln>
        </p:spPr>
        <p:txBody>
          <a:bodyPr spcFirstLastPara="1" wrap="square" lIns="121875" tIns="121875" rIns="121875" bIns="121875" anchor="ctr" anchorCtr="0">
            <a:no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5"/>
          <p:cNvSpPr txBox="1">
            <a:spLocks noGrp="1"/>
          </p:cNvSpPr>
          <p:nvPr>
            <p:ph type="body" idx="2"/>
          </p:nvPr>
        </p:nvSpPr>
        <p:spPr>
          <a:xfrm>
            <a:off x="6441588" y="1536633"/>
            <a:ext cx="5331900" cy="4555200"/>
          </a:xfrm>
          <a:prstGeom prst="rect">
            <a:avLst/>
          </a:prstGeom>
          <a:noFill/>
          <a:ln>
            <a:noFill/>
          </a:ln>
        </p:spPr>
        <p:txBody>
          <a:bodyPr spcFirstLastPara="1" wrap="square" lIns="121875" tIns="121875" rIns="121875" bIns="121875" anchor="ctr" anchorCtr="0">
            <a:no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5"/>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496" y="593367"/>
            <a:ext cx="11358000" cy="763500"/>
          </a:xfrm>
          <a:prstGeom prst="rect">
            <a:avLst/>
          </a:prstGeom>
          <a:noFill/>
          <a:ln>
            <a:noFill/>
          </a:ln>
        </p:spPr>
        <p:txBody>
          <a:bodyPr spcFirstLastPara="1" wrap="square" lIns="121875" tIns="121875" rIns="121875" bIns="121875" anchor="ctr" anchorCtr="0">
            <a:noAutofit/>
          </a:bodyPr>
          <a:lstStyle>
            <a:lvl1pPr lvl="0">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a:endParaRPr/>
          </a:p>
        </p:txBody>
      </p:sp>
      <p:sp>
        <p:nvSpPr>
          <p:cNvPr id="31" name="Google Shape;31;p6"/>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496" y="740800"/>
            <a:ext cx="3743100" cy="1007700"/>
          </a:xfrm>
          <a:prstGeom prst="rect">
            <a:avLst/>
          </a:prstGeom>
          <a:noFill/>
          <a:ln>
            <a:noFill/>
          </a:ln>
        </p:spPr>
        <p:txBody>
          <a:bodyPr spcFirstLastPara="1" wrap="square" lIns="121875" tIns="121875" rIns="121875" bIns="121875" anchor="b" anchorCtr="0">
            <a:noAutofit/>
          </a:bodyPr>
          <a:lstStyle>
            <a:lvl1pPr lvl="0">
              <a:spcBef>
                <a:spcPts val="0"/>
              </a:spcBef>
              <a:spcAft>
                <a:spcPts val="0"/>
              </a:spcAft>
              <a:buSzPts val="3200"/>
              <a:buChar char="●"/>
              <a:defRPr sz="3200"/>
            </a:lvl1pPr>
            <a:lvl2pPr lvl="1">
              <a:spcBef>
                <a:spcPts val="0"/>
              </a:spcBef>
              <a:spcAft>
                <a:spcPts val="0"/>
              </a:spcAft>
              <a:buSzPts val="3200"/>
              <a:buChar char="○"/>
              <a:defRPr sz="3200"/>
            </a:lvl2pPr>
            <a:lvl3pPr lvl="2">
              <a:spcBef>
                <a:spcPts val="0"/>
              </a:spcBef>
              <a:spcAft>
                <a:spcPts val="0"/>
              </a:spcAft>
              <a:buSzPts val="3200"/>
              <a:buChar char="■"/>
              <a:defRPr sz="3200"/>
            </a:lvl3pPr>
            <a:lvl4pPr lvl="3">
              <a:spcBef>
                <a:spcPts val="0"/>
              </a:spcBef>
              <a:spcAft>
                <a:spcPts val="0"/>
              </a:spcAft>
              <a:buSzPts val="3200"/>
              <a:buChar char="●"/>
              <a:defRPr sz="3200"/>
            </a:lvl4pPr>
            <a:lvl5pPr lvl="4">
              <a:spcBef>
                <a:spcPts val="0"/>
              </a:spcBef>
              <a:spcAft>
                <a:spcPts val="0"/>
              </a:spcAft>
              <a:buSzPts val="3200"/>
              <a:buChar char="○"/>
              <a:defRPr sz="3200"/>
            </a:lvl5pPr>
            <a:lvl6pPr lvl="5">
              <a:spcBef>
                <a:spcPts val="0"/>
              </a:spcBef>
              <a:spcAft>
                <a:spcPts val="0"/>
              </a:spcAft>
              <a:buSzPts val="3200"/>
              <a:buChar char="■"/>
              <a:defRPr sz="3200"/>
            </a:lvl6pPr>
            <a:lvl7pPr lvl="6">
              <a:spcBef>
                <a:spcPts val="0"/>
              </a:spcBef>
              <a:spcAft>
                <a:spcPts val="0"/>
              </a:spcAft>
              <a:buSzPts val="3200"/>
              <a:buChar char="●"/>
              <a:defRPr sz="3200"/>
            </a:lvl7pPr>
            <a:lvl8pPr lvl="7">
              <a:spcBef>
                <a:spcPts val="0"/>
              </a:spcBef>
              <a:spcAft>
                <a:spcPts val="0"/>
              </a:spcAft>
              <a:buSzPts val="3200"/>
              <a:buChar char="○"/>
              <a:defRPr sz="3200"/>
            </a:lvl8pPr>
            <a:lvl9pPr lvl="8">
              <a:spcBef>
                <a:spcPts val="0"/>
              </a:spcBef>
              <a:spcAft>
                <a:spcPts val="0"/>
              </a:spcAft>
              <a:buSzPts val="3200"/>
              <a:buChar char="■"/>
              <a:defRPr sz="3200"/>
            </a:lvl9pPr>
          </a:lstStyle>
          <a:p>
            <a:endParaRPr/>
          </a:p>
        </p:txBody>
      </p:sp>
      <p:sp>
        <p:nvSpPr>
          <p:cNvPr id="34" name="Google Shape;34;p7"/>
          <p:cNvSpPr txBox="1">
            <a:spLocks noGrp="1"/>
          </p:cNvSpPr>
          <p:nvPr>
            <p:ph type="body" idx="1"/>
          </p:nvPr>
        </p:nvSpPr>
        <p:spPr>
          <a:xfrm>
            <a:off x="415496" y="1852800"/>
            <a:ext cx="3743100" cy="4239300"/>
          </a:xfrm>
          <a:prstGeom prst="rect">
            <a:avLst/>
          </a:prstGeom>
          <a:noFill/>
          <a:ln>
            <a:noFill/>
          </a:ln>
        </p:spPr>
        <p:txBody>
          <a:bodyPr spcFirstLastPara="1" wrap="square" lIns="121875" tIns="121875" rIns="121875" bIns="121875" anchor="ctr" anchorCtr="0">
            <a:no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p7"/>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503" y="600200"/>
            <a:ext cx="8488200" cy="5454300"/>
          </a:xfrm>
          <a:prstGeom prst="rect">
            <a:avLst/>
          </a:prstGeom>
          <a:noFill/>
          <a:ln>
            <a:noFill/>
          </a:ln>
        </p:spPr>
        <p:txBody>
          <a:bodyPr spcFirstLastPara="1" wrap="square" lIns="121875" tIns="121875" rIns="121875" bIns="121875" anchor="ctr" anchorCtr="0">
            <a:noAutofit/>
          </a:bodyPr>
          <a:lstStyle>
            <a:lvl1pPr lvl="0">
              <a:spcBef>
                <a:spcPts val="0"/>
              </a:spcBef>
              <a:spcAft>
                <a:spcPts val="0"/>
              </a:spcAft>
              <a:buSzPts val="6400"/>
              <a:buChar char="●"/>
              <a:defRPr sz="6400"/>
            </a:lvl1pPr>
            <a:lvl2pPr lvl="1">
              <a:spcBef>
                <a:spcPts val="0"/>
              </a:spcBef>
              <a:spcAft>
                <a:spcPts val="0"/>
              </a:spcAft>
              <a:buSzPts val="6400"/>
              <a:buChar char="○"/>
              <a:defRPr sz="6400"/>
            </a:lvl2pPr>
            <a:lvl3pPr lvl="2">
              <a:spcBef>
                <a:spcPts val="0"/>
              </a:spcBef>
              <a:spcAft>
                <a:spcPts val="0"/>
              </a:spcAft>
              <a:buSzPts val="6400"/>
              <a:buChar char="■"/>
              <a:defRPr sz="6400"/>
            </a:lvl3pPr>
            <a:lvl4pPr lvl="3">
              <a:spcBef>
                <a:spcPts val="0"/>
              </a:spcBef>
              <a:spcAft>
                <a:spcPts val="0"/>
              </a:spcAft>
              <a:buSzPts val="6400"/>
              <a:buChar char="●"/>
              <a:defRPr sz="6400"/>
            </a:lvl4pPr>
            <a:lvl5pPr lvl="4">
              <a:spcBef>
                <a:spcPts val="0"/>
              </a:spcBef>
              <a:spcAft>
                <a:spcPts val="0"/>
              </a:spcAft>
              <a:buSzPts val="6400"/>
              <a:buChar char="○"/>
              <a:defRPr sz="6400"/>
            </a:lvl5pPr>
            <a:lvl6pPr lvl="5">
              <a:spcBef>
                <a:spcPts val="0"/>
              </a:spcBef>
              <a:spcAft>
                <a:spcPts val="0"/>
              </a:spcAft>
              <a:buSzPts val="6400"/>
              <a:buChar char="■"/>
              <a:defRPr sz="6400"/>
            </a:lvl6pPr>
            <a:lvl7pPr lvl="6">
              <a:spcBef>
                <a:spcPts val="0"/>
              </a:spcBef>
              <a:spcAft>
                <a:spcPts val="0"/>
              </a:spcAft>
              <a:buSzPts val="6400"/>
              <a:buChar char="●"/>
              <a:defRPr sz="6400"/>
            </a:lvl7pPr>
            <a:lvl8pPr lvl="7">
              <a:spcBef>
                <a:spcPts val="0"/>
              </a:spcBef>
              <a:spcAft>
                <a:spcPts val="0"/>
              </a:spcAft>
              <a:buSzPts val="6400"/>
              <a:buChar char="○"/>
              <a:defRPr sz="6400"/>
            </a:lvl8pPr>
            <a:lvl9pPr lvl="8">
              <a:spcBef>
                <a:spcPts val="0"/>
              </a:spcBef>
              <a:spcAft>
                <a:spcPts val="0"/>
              </a:spcAft>
              <a:buSzPts val="6400"/>
              <a:buChar char="■"/>
              <a:defRPr sz="6400"/>
            </a:lvl9pPr>
          </a:lstStyle>
          <a:p>
            <a:endParaRPr/>
          </a:p>
        </p:txBody>
      </p:sp>
      <p:sp>
        <p:nvSpPr>
          <p:cNvPr id="38" name="Google Shape;38;p8"/>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4475" y="-167"/>
            <a:ext cx="6094500" cy="6858000"/>
          </a:xfrm>
          <a:prstGeom prst="rect">
            <a:avLst/>
          </a:prstGeom>
          <a:solidFill>
            <a:schemeClr val="lt2"/>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3911" y="1644233"/>
            <a:ext cx="5392200" cy="1976400"/>
          </a:xfrm>
          <a:prstGeom prst="rect">
            <a:avLst/>
          </a:prstGeom>
          <a:noFill/>
          <a:ln>
            <a:noFill/>
          </a:ln>
        </p:spPr>
        <p:txBody>
          <a:bodyPr spcFirstLastPara="1" wrap="square" lIns="121875" tIns="121875" rIns="121875" bIns="121875" anchor="b" anchorCtr="0">
            <a:noAutofit/>
          </a:bodyPr>
          <a:lstStyle>
            <a:lvl1pPr lvl="0" algn="ctr">
              <a:spcBef>
                <a:spcPts val="0"/>
              </a:spcBef>
              <a:spcAft>
                <a:spcPts val="0"/>
              </a:spcAft>
              <a:buSzPts val="5600"/>
              <a:buChar char="●"/>
              <a:defRPr sz="5600"/>
            </a:lvl1pPr>
            <a:lvl2pPr lvl="1" algn="ctr">
              <a:spcBef>
                <a:spcPts val="0"/>
              </a:spcBef>
              <a:spcAft>
                <a:spcPts val="0"/>
              </a:spcAft>
              <a:buSzPts val="5600"/>
              <a:buChar char="○"/>
              <a:defRPr sz="5600"/>
            </a:lvl2pPr>
            <a:lvl3pPr lvl="2" algn="ctr">
              <a:spcBef>
                <a:spcPts val="0"/>
              </a:spcBef>
              <a:spcAft>
                <a:spcPts val="0"/>
              </a:spcAft>
              <a:buSzPts val="5600"/>
              <a:buChar char="■"/>
              <a:defRPr sz="5600"/>
            </a:lvl3pPr>
            <a:lvl4pPr lvl="3" algn="ctr">
              <a:spcBef>
                <a:spcPts val="0"/>
              </a:spcBef>
              <a:spcAft>
                <a:spcPts val="0"/>
              </a:spcAft>
              <a:buSzPts val="5600"/>
              <a:buChar char="●"/>
              <a:defRPr sz="5600"/>
            </a:lvl4pPr>
            <a:lvl5pPr lvl="4" algn="ctr">
              <a:spcBef>
                <a:spcPts val="0"/>
              </a:spcBef>
              <a:spcAft>
                <a:spcPts val="0"/>
              </a:spcAft>
              <a:buSzPts val="5600"/>
              <a:buChar char="○"/>
              <a:defRPr sz="5600"/>
            </a:lvl5pPr>
            <a:lvl6pPr lvl="5" algn="ctr">
              <a:spcBef>
                <a:spcPts val="0"/>
              </a:spcBef>
              <a:spcAft>
                <a:spcPts val="0"/>
              </a:spcAft>
              <a:buSzPts val="5600"/>
              <a:buChar char="■"/>
              <a:defRPr sz="5600"/>
            </a:lvl6pPr>
            <a:lvl7pPr lvl="6" algn="ctr">
              <a:spcBef>
                <a:spcPts val="0"/>
              </a:spcBef>
              <a:spcAft>
                <a:spcPts val="0"/>
              </a:spcAft>
              <a:buSzPts val="5600"/>
              <a:buChar char="●"/>
              <a:defRPr sz="5600"/>
            </a:lvl7pPr>
            <a:lvl8pPr lvl="7" algn="ctr">
              <a:spcBef>
                <a:spcPts val="0"/>
              </a:spcBef>
              <a:spcAft>
                <a:spcPts val="0"/>
              </a:spcAft>
              <a:buSzPts val="5600"/>
              <a:buChar char="○"/>
              <a:defRPr sz="5600"/>
            </a:lvl8pPr>
            <a:lvl9pPr lvl="8" algn="ctr">
              <a:spcBef>
                <a:spcPts val="0"/>
              </a:spcBef>
              <a:spcAft>
                <a:spcPts val="0"/>
              </a:spcAft>
              <a:buSzPts val="5600"/>
              <a:buChar char="■"/>
              <a:defRPr sz="5600"/>
            </a:lvl9pPr>
          </a:lstStyle>
          <a:p>
            <a:endParaRPr/>
          </a:p>
        </p:txBody>
      </p:sp>
      <p:sp>
        <p:nvSpPr>
          <p:cNvPr id="42" name="Google Shape;42;p9"/>
          <p:cNvSpPr txBox="1">
            <a:spLocks noGrp="1"/>
          </p:cNvSpPr>
          <p:nvPr>
            <p:ph type="subTitle" idx="1"/>
          </p:nvPr>
        </p:nvSpPr>
        <p:spPr>
          <a:xfrm>
            <a:off x="353911" y="3737433"/>
            <a:ext cx="5392200" cy="1646700"/>
          </a:xfrm>
          <a:prstGeom prst="rect">
            <a:avLst/>
          </a:prstGeom>
          <a:noFill/>
          <a:ln>
            <a:noFill/>
          </a:ln>
        </p:spPr>
        <p:txBody>
          <a:bodyPr spcFirstLastPara="1" wrap="square" lIns="121875" tIns="121875" rIns="121875" bIns="121875" anchor="ctr"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4352" y="965433"/>
            <a:ext cx="5114700" cy="4926900"/>
          </a:xfrm>
          <a:prstGeom prst="rect">
            <a:avLst/>
          </a:prstGeom>
          <a:noFill/>
          <a:ln>
            <a:noFill/>
          </a:ln>
        </p:spPr>
        <p:txBody>
          <a:bodyPr spcFirstLastPara="1" wrap="square" lIns="121875" tIns="121875" rIns="121875" bIns="121875" anchor="ctr" anchorCtr="0">
            <a:noAutofit/>
          </a:bodyPr>
          <a:lstStyle>
            <a:lvl1pPr marL="457200" lvl="0" indent="-349250">
              <a:spcBef>
                <a:spcPts val="0"/>
              </a:spcBef>
              <a:spcAft>
                <a:spcPts val="0"/>
              </a:spcAft>
              <a:buSzPts val="1900"/>
              <a:buChar char="●"/>
              <a:defRPr sz="1900"/>
            </a:lvl1pPr>
            <a:lvl2pPr marL="914400" lvl="1" indent="-349250">
              <a:spcBef>
                <a:spcPts val="0"/>
              </a:spcBef>
              <a:spcAft>
                <a:spcPts val="0"/>
              </a:spcAft>
              <a:buSzPts val="1900"/>
              <a:buChar char="○"/>
              <a:defRPr sz="1900"/>
            </a:lvl2pPr>
            <a:lvl3pPr marL="1371600" lvl="2" indent="-349250">
              <a:spcBef>
                <a:spcPts val="0"/>
              </a:spcBef>
              <a:spcAft>
                <a:spcPts val="0"/>
              </a:spcAft>
              <a:buSzPts val="1900"/>
              <a:buChar char="■"/>
              <a:defRPr sz="1900"/>
            </a:lvl3pPr>
            <a:lvl4pPr marL="1828800" lvl="3" indent="-349250">
              <a:spcBef>
                <a:spcPts val="0"/>
              </a:spcBef>
              <a:spcAft>
                <a:spcPts val="0"/>
              </a:spcAft>
              <a:buSzPts val="1900"/>
              <a:buChar char="●"/>
              <a:defRPr sz="1900"/>
            </a:lvl4pPr>
            <a:lvl5pPr marL="2286000" lvl="4" indent="-349250">
              <a:spcBef>
                <a:spcPts val="0"/>
              </a:spcBef>
              <a:spcAft>
                <a:spcPts val="0"/>
              </a:spcAft>
              <a:buSzPts val="1900"/>
              <a:buChar char="○"/>
              <a:defRPr sz="1900"/>
            </a:lvl5pPr>
            <a:lvl6pPr marL="2743200" lvl="5" indent="-349250">
              <a:spcBef>
                <a:spcPts val="0"/>
              </a:spcBef>
              <a:spcAft>
                <a:spcPts val="0"/>
              </a:spcAft>
              <a:buSzPts val="1900"/>
              <a:buChar char="■"/>
              <a:defRPr sz="1900"/>
            </a:lvl6pPr>
            <a:lvl7pPr marL="3200400" lvl="6" indent="-349250">
              <a:spcBef>
                <a:spcPts val="0"/>
              </a:spcBef>
              <a:spcAft>
                <a:spcPts val="0"/>
              </a:spcAft>
              <a:buSzPts val="1900"/>
              <a:buChar char="●"/>
              <a:defRPr sz="1900"/>
            </a:lvl7pPr>
            <a:lvl8pPr marL="3657600" lvl="7" indent="-349250">
              <a:spcBef>
                <a:spcPts val="0"/>
              </a:spcBef>
              <a:spcAft>
                <a:spcPts val="0"/>
              </a:spcAft>
              <a:buSzPts val="1900"/>
              <a:buChar char="○"/>
              <a:defRPr sz="1900"/>
            </a:lvl8pPr>
            <a:lvl9pPr marL="4114800" lvl="8" indent="-349250">
              <a:spcBef>
                <a:spcPts val="0"/>
              </a:spcBef>
              <a:spcAft>
                <a:spcPts val="0"/>
              </a:spcAft>
              <a:buSzPts val="1900"/>
              <a:buChar char="■"/>
              <a:defRPr sz="1900"/>
            </a:lvl9pPr>
          </a:lstStyle>
          <a:p>
            <a:endParaRPr/>
          </a:p>
        </p:txBody>
      </p:sp>
      <p:sp>
        <p:nvSpPr>
          <p:cNvPr id="44" name="Google Shape;44;p9"/>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496" y="5640767"/>
            <a:ext cx="7996500" cy="806700"/>
          </a:xfrm>
          <a:prstGeom prst="rect">
            <a:avLst/>
          </a:prstGeom>
          <a:noFill/>
          <a:ln>
            <a:noFill/>
          </a:ln>
        </p:spPr>
        <p:txBody>
          <a:bodyPr spcFirstLastPara="1" wrap="square" lIns="121875" tIns="121875" rIns="121875" bIns="121875" anchor="ctr" anchorCtr="0">
            <a:noAutofit/>
          </a:bodyPr>
          <a:lstStyle>
            <a:lvl1pPr marL="457200" lvl="0" indent="-228600">
              <a:lnSpc>
                <a:spcPct val="100000"/>
              </a:lnSpc>
              <a:spcBef>
                <a:spcPts val="0"/>
              </a:spcBef>
              <a:spcAft>
                <a:spcPts val="0"/>
              </a:spcAft>
              <a:buSzPts val="1900"/>
              <a:buNone/>
              <a:defRPr sz="1900"/>
            </a:lvl1pPr>
          </a:lstStyle>
          <a:p>
            <a:endParaRPr/>
          </a:p>
        </p:txBody>
      </p:sp>
      <p:sp>
        <p:nvSpPr>
          <p:cNvPr id="47" name="Google Shape;47;p10"/>
          <p:cNvSpPr txBox="1">
            <a:spLocks noGrp="1"/>
          </p:cNvSpPr>
          <p:nvPr>
            <p:ph type="sldNum" idx="12"/>
          </p:nvPr>
        </p:nvSpPr>
        <p:spPr>
          <a:xfrm>
            <a:off x="11293784" y="6217622"/>
            <a:ext cx="731400" cy="524700"/>
          </a:xfrm>
          <a:prstGeom prst="rect">
            <a:avLst/>
          </a:prstGeom>
        </p:spPr>
        <p:txBody>
          <a:bodyPr spcFirstLastPara="1" wrap="square" lIns="121875" tIns="121875" rIns="121875" bIns="121875" anchor="t"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1289336" y="263605"/>
            <a:ext cx="10057800" cy="771600"/>
          </a:xfrm>
          <a:prstGeom prst="rect">
            <a:avLst/>
          </a:prstGeom>
          <a:noFill/>
          <a:ln>
            <a:noFill/>
          </a:ln>
        </p:spPr>
        <p:txBody>
          <a:bodyPr spcFirstLastPara="1" wrap="square" lIns="126300" tIns="126300" rIns="126300" bIns="126300" anchor="ctr" anchorCtr="0">
            <a:noAutofit/>
          </a:bodyPr>
          <a:lstStyle/>
          <a:p>
            <a:pPr marL="0" lvl="0" indent="0" algn="l" rtl="0">
              <a:spcBef>
                <a:spcPts val="0"/>
              </a:spcBef>
              <a:spcAft>
                <a:spcPts val="0"/>
              </a:spcAft>
              <a:buNone/>
            </a:pPr>
            <a:endParaRPr sz="4400">
              <a:solidFill>
                <a:srgbClr val="FF9900"/>
              </a:solidFill>
              <a:latin typeface="Lexend"/>
              <a:ea typeface="Lexend"/>
              <a:cs typeface="Lexend"/>
              <a:sym typeface="Lexend"/>
            </a:endParaRPr>
          </a:p>
        </p:txBody>
      </p:sp>
      <p:sp>
        <p:nvSpPr>
          <p:cNvPr id="7" name="Google Shape;7;p1"/>
          <p:cNvSpPr txBox="1"/>
          <p:nvPr/>
        </p:nvSpPr>
        <p:spPr>
          <a:xfrm>
            <a:off x="673353" y="1389785"/>
            <a:ext cx="10673700" cy="4603500"/>
          </a:xfrm>
          <a:prstGeom prst="rect">
            <a:avLst/>
          </a:prstGeom>
          <a:noFill/>
          <a:ln>
            <a:noFill/>
          </a:ln>
        </p:spPr>
        <p:txBody>
          <a:bodyPr spcFirstLastPara="1" wrap="square" lIns="126300" tIns="126300" rIns="126300" bIns="126300" anchor="t" anchorCtr="0">
            <a:noAutofit/>
          </a:bodyPr>
          <a:lstStyle/>
          <a:p>
            <a:pPr marL="0" lvl="0" indent="0" algn="l" rtl="0">
              <a:spcBef>
                <a:spcPts val="0"/>
              </a:spcBef>
              <a:spcAft>
                <a:spcPts val="0"/>
              </a:spcAft>
              <a:buNone/>
            </a:pPr>
            <a:endParaRPr sz="2000">
              <a:solidFill>
                <a:srgbClr val="FF9900"/>
              </a:solidFill>
              <a:latin typeface="Antic"/>
              <a:ea typeface="Antic"/>
              <a:cs typeface="Antic"/>
              <a:sym typeface="Antic"/>
            </a:endParaRPr>
          </a:p>
        </p:txBody>
      </p:sp>
      <p:sp>
        <p:nvSpPr>
          <p:cNvPr id="8" name="Google Shape;8;p1"/>
          <p:cNvSpPr txBox="1"/>
          <p:nvPr/>
        </p:nvSpPr>
        <p:spPr>
          <a:xfrm>
            <a:off x="4299614" y="6142772"/>
            <a:ext cx="3661200" cy="492000"/>
          </a:xfrm>
          <a:prstGeom prst="rect">
            <a:avLst/>
          </a:prstGeom>
          <a:noFill/>
          <a:ln>
            <a:noFill/>
          </a:ln>
        </p:spPr>
        <p:txBody>
          <a:bodyPr spcFirstLastPara="1" wrap="square" lIns="126300" tIns="63150" rIns="126300" bIns="6315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888888"/>
              </a:solidFill>
              <a:latin typeface="Antic"/>
              <a:ea typeface="Antic"/>
              <a:cs typeface="Antic"/>
              <a:sym typeface="Antic"/>
            </a:endParaRPr>
          </a:p>
        </p:txBody>
      </p:sp>
      <p:pic>
        <p:nvPicPr>
          <p:cNvPr id="9" name="Google Shape;9;p1"/>
          <p:cNvPicPr preferRelativeResize="0"/>
          <p:nvPr/>
        </p:nvPicPr>
        <p:blipFill rotWithShape="1">
          <a:blip r:embed="rId13">
            <a:alphaModFix/>
          </a:blip>
          <a:srcRect/>
          <a:stretch/>
        </p:blipFill>
        <p:spPr>
          <a:xfrm>
            <a:off x="10473516" y="6143308"/>
            <a:ext cx="1508253" cy="311516"/>
          </a:xfrm>
          <a:prstGeom prst="rect">
            <a:avLst/>
          </a:prstGeom>
          <a:noFill/>
          <a:ln>
            <a:noFill/>
          </a:ln>
        </p:spPr>
      </p:pic>
      <p:pic>
        <p:nvPicPr>
          <p:cNvPr id="10" name="Google Shape;10;p1"/>
          <p:cNvPicPr preferRelativeResize="0"/>
          <p:nvPr/>
        </p:nvPicPr>
        <p:blipFill rotWithShape="1">
          <a:blip r:embed="rId14">
            <a:alphaModFix/>
          </a:blip>
          <a:srcRect t="2380" b="2380"/>
          <a:stretch/>
        </p:blipFill>
        <p:spPr>
          <a:xfrm>
            <a:off x="190019" y="240133"/>
            <a:ext cx="832978" cy="7715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11" name="Google Shape;11;p1"/>
          <p:cNvSpPr txBox="1"/>
          <p:nvPr/>
        </p:nvSpPr>
        <p:spPr>
          <a:xfrm>
            <a:off x="1450829" y="265940"/>
            <a:ext cx="9676800" cy="848400"/>
          </a:xfrm>
          <a:prstGeom prst="rect">
            <a:avLst/>
          </a:prstGeom>
          <a:noFill/>
          <a:ln>
            <a:noFill/>
          </a:ln>
        </p:spPr>
        <p:txBody>
          <a:bodyPr spcFirstLastPara="1" wrap="square" lIns="126300" tIns="126300" rIns="126300" bIns="126300" anchor="ctr" anchorCtr="0">
            <a:noAutofit/>
          </a:bodyPr>
          <a:lstStyle/>
          <a:p>
            <a:pPr marL="0" lvl="0" indent="0" algn="l" rtl="0">
              <a:spcBef>
                <a:spcPts val="0"/>
              </a:spcBef>
              <a:spcAft>
                <a:spcPts val="0"/>
              </a:spcAft>
              <a:buNone/>
            </a:pPr>
            <a:endParaRPr sz="4400">
              <a:solidFill>
                <a:srgbClr val="FF9900"/>
              </a:solidFill>
              <a:latin typeface="Lexend"/>
              <a:ea typeface="Lexend"/>
              <a:cs typeface="Lexend"/>
              <a:sym typeface="Lexend"/>
            </a:endParaRPr>
          </a:p>
        </p:txBody>
      </p:sp>
      <p:sp>
        <p:nvSpPr>
          <p:cNvPr id="12" name="Google Shape;12;p1"/>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1552403" y="422226"/>
            <a:ext cx="9676800" cy="763500"/>
          </a:xfrm>
          <a:prstGeom prst="rect">
            <a:avLst/>
          </a:prstGeom>
          <a:noFill/>
          <a:ln>
            <a:noFill/>
          </a:ln>
        </p:spPr>
        <p:txBody>
          <a:bodyPr spcFirstLastPara="1" wrap="square" lIns="126300" tIns="126300" rIns="126300" bIns="126300" anchor="ctr" anchorCtr="0">
            <a:noAutofit/>
          </a:bodyPr>
          <a:lstStyle>
            <a:lvl1pPr marR="0" lvl="0" algn="l" rtl="0">
              <a:lnSpc>
                <a:spcPct val="100000"/>
              </a:lnSpc>
              <a:spcBef>
                <a:spcPts val="0"/>
              </a:spcBef>
              <a:spcAft>
                <a:spcPts val="0"/>
              </a:spcAft>
              <a:buClr>
                <a:schemeClr val="dk1"/>
              </a:buClr>
              <a:buSzPts val="4400"/>
              <a:buFont typeface="Lexend"/>
              <a:buNone/>
              <a:defRPr sz="4400" b="0" i="0" u="none" strike="noStrike" cap="none">
                <a:solidFill>
                  <a:schemeClr val="dk1"/>
                </a:solidFill>
                <a:latin typeface="Lexend"/>
                <a:ea typeface="Lexend"/>
                <a:cs typeface="Lexend"/>
                <a:sym typeface="Lexend"/>
              </a:defRPr>
            </a:lvl1pPr>
            <a:lvl2pPr marR="0" lvl="1"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2pPr>
            <a:lvl3pPr marR="0" lvl="2"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3pPr>
            <a:lvl4pPr marR="0" lvl="3"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4pPr>
            <a:lvl5pPr marR="0" lvl="4"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5pPr>
            <a:lvl6pPr marR="0" lvl="5"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6pPr>
            <a:lvl7pPr marR="0" lvl="6"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7pPr>
            <a:lvl8pPr marR="0" lvl="7"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8pPr>
            <a:lvl9pPr marR="0" lvl="8"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9pPr>
          </a:lstStyle>
          <a:p>
            <a:endParaRPr/>
          </a:p>
        </p:txBody>
      </p:sp>
      <p:sp>
        <p:nvSpPr>
          <p:cNvPr id="56" name="Google Shape;56;p13"/>
          <p:cNvSpPr txBox="1">
            <a:spLocks noGrp="1"/>
          </p:cNvSpPr>
          <p:nvPr>
            <p:ph type="body" idx="1"/>
          </p:nvPr>
        </p:nvSpPr>
        <p:spPr>
          <a:xfrm>
            <a:off x="959760" y="1536634"/>
            <a:ext cx="10269300" cy="4555500"/>
          </a:xfrm>
          <a:prstGeom prst="rect">
            <a:avLst/>
          </a:prstGeom>
          <a:noFill/>
          <a:ln>
            <a:noFill/>
          </a:ln>
        </p:spPr>
        <p:txBody>
          <a:bodyPr spcFirstLastPara="1" wrap="square" lIns="126300" tIns="126300" rIns="126300" bIns="126300" anchor="t" anchorCtr="0">
            <a:noAutofit/>
          </a:bodyPr>
          <a:lstStyle>
            <a:lvl1pPr marL="457200" marR="0" lvl="0" indent="-361950" algn="l" rtl="0">
              <a:lnSpc>
                <a:spcPct val="115000"/>
              </a:lnSpc>
              <a:spcBef>
                <a:spcPts val="0"/>
              </a:spcBef>
              <a:spcAft>
                <a:spcPts val="0"/>
              </a:spcAft>
              <a:buSzPts val="2100"/>
              <a:buChar char="❖"/>
              <a:defRPr sz="2100" i="0" u="none" strike="noStrike" cap="none"/>
            </a:lvl1pPr>
            <a:lvl2pPr marL="914400" marR="0" lvl="1" indent="-361950" algn="l" rtl="0">
              <a:lnSpc>
                <a:spcPct val="115000"/>
              </a:lnSpc>
              <a:spcBef>
                <a:spcPts val="0"/>
              </a:spcBef>
              <a:spcAft>
                <a:spcPts val="0"/>
              </a:spcAft>
              <a:buSzPts val="2100"/>
              <a:buChar char="➢"/>
              <a:defRPr sz="2100" i="0" u="none" strike="noStrike" cap="none"/>
            </a:lvl2pPr>
            <a:lvl3pPr marL="1371600" marR="0" lvl="2" indent="-361950" algn="l" rtl="0">
              <a:lnSpc>
                <a:spcPct val="115000"/>
              </a:lnSpc>
              <a:spcBef>
                <a:spcPts val="0"/>
              </a:spcBef>
              <a:spcAft>
                <a:spcPts val="0"/>
              </a:spcAft>
              <a:buSzPts val="2100"/>
              <a:buChar char="■"/>
              <a:defRPr sz="2100" i="0" u="none" strike="noStrike" cap="none"/>
            </a:lvl3pPr>
            <a:lvl4pPr marL="1828800" marR="0" lvl="3" indent="-361950" algn="l" rtl="0">
              <a:lnSpc>
                <a:spcPct val="115000"/>
              </a:lnSpc>
              <a:spcBef>
                <a:spcPts val="0"/>
              </a:spcBef>
              <a:spcAft>
                <a:spcPts val="0"/>
              </a:spcAft>
              <a:buSzPts val="2100"/>
              <a:buChar char="●"/>
              <a:defRPr sz="2100" i="0" u="none" strike="noStrike" cap="none"/>
            </a:lvl4pPr>
            <a:lvl5pPr marL="2286000" marR="0" lvl="4" indent="-361950" algn="l" rtl="0">
              <a:lnSpc>
                <a:spcPct val="115000"/>
              </a:lnSpc>
              <a:spcBef>
                <a:spcPts val="0"/>
              </a:spcBef>
              <a:spcAft>
                <a:spcPts val="0"/>
              </a:spcAft>
              <a:buSzPts val="2100"/>
              <a:buChar char="◆"/>
              <a:defRPr sz="2100" i="0" u="none" strike="noStrike" cap="none"/>
            </a:lvl5pPr>
            <a:lvl6pPr marL="2743200" marR="0" lvl="5" indent="-361950" algn="l" rtl="0">
              <a:lnSpc>
                <a:spcPct val="115000"/>
              </a:lnSpc>
              <a:spcBef>
                <a:spcPts val="0"/>
              </a:spcBef>
              <a:spcAft>
                <a:spcPts val="0"/>
              </a:spcAft>
              <a:buSzPts val="2100"/>
              <a:buChar char="➢"/>
              <a:defRPr sz="2100" i="0" u="none" strike="noStrike" cap="none"/>
            </a:lvl6pPr>
            <a:lvl7pPr marL="3200400" marR="0" lvl="6" indent="-361950" algn="l" rtl="0">
              <a:lnSpc>
                <a:spcPct val="115000"/>
              </a:lnSpc>
              <a:spcBef>
                <a:spcPts val="0"/>
              </a:spcBef>
              <a:spcAft>
                <a:spcPts val="0"/>
              </a:spcAft>
              <a:buSzPts val="2100"/>
              <a:buChar char="■"/>
              <a:defRPr sz="2100" i="0" u="none" strike="noStrike" cap="none"/>
            </a:lvl7pPr>
            <a:lvl8pPr marL="3657600" marR="0" lvl="7" indent="-361950" algn="l" rtl="0">
              <a:lnSpc>
                <a:spcPct val="115000"/>
              </a:lnSpc>
              <a:spcBef>
                <a:spcPts val="0"/>
              </a:spcBef>
              <a:spcAft>
                <a:spcPts val="0"/>
              </a:spcAft>
              <a:buSzPts val="2100"/>
              <a:buChar char="●"/>
              <a:defRPr sz="2100" i="0" u="none" strike="noStrike" cap="none"/>
            </a:lvl8pPr>
            <a:lvl9pPr marL="4114800" marR="0" lvl="8" indent="-361950" algn="l" rtl="0">
              <a:lnSpc>
                <a:spcPct val="115000"/>
              </a:lnSpc>
              <a:spcBef>
                <a:spcPts val="0"/>
              </a:spcBef>
              <a:spcAft>
                <a:spcPts val="0"/>
              </a:spcAft>
              <a:buSzPts val="2100"/>
              <a:buChar char="◆"/>
              <a:defRPr sz="2100" i="0" u="none" strike="noStrike" cap="none"/>
            </a:lvl9pPr>
          </a:lstStyle>
          <a:p>
            <a:endParaRPr/>
          </a:p>
        </p:txBody>
      </p:sp>
      <p:sp>
        <p:nvSpPr>
          <p:cNvPr id="57" name="Google Shape;57;p13"/>
          <p:cNvSpPr txBox="1"/>
          <p:nvPr/>
        </p:nvSpPr>
        <p:spPr>
          <a:xfrm>
            <a:off x="4448620" y="6239933"/>
            <a:ext cx="3522300" cy="486900"/>
          </a:xfrm>
          <a:prstGeom prst="rect">
            <a:avLst/>
          </a:prstGeom>
          <a:noFill/>
          <a:ln>
            <a:noFill/>
          </a:ln>
        </p:spPr>
        <p:txBody>
          <a:bodyPr spcFirstLastPara="1" wrap="square" lIns="126300" tIns="63150" rIns="126300" bIns="6315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888888"/>
              </a:solidFill>
              <a:latin typeface="Antic"/>
              <a:ea typeface="Antic"/>
              <a:cs typeface="Antic"/>
              <a:sym typeface="Antic"/>
            </a:endParaRPr>
          </a:p>
        </p:txBody>
      </p:sp>
      <p:sp>
        <p:nvSpPr>
          <p:cNvPr id="58" name="Google Shape;58;p13"/>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changingminds.org/techniques/language/persuasive/keep_it_simple.htm"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study.com/academy/lesson/communicating-with-and-about-people-with-disabilites.html"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cxl.com/blog/basic-principles-of-communication/"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15.gif"/><Relationship Id="rId5" Type="http://schemas.openxmlformats.org/officeDocument/2006/relationships/image" Target="../media/image23.gif"/><Relationship Id="rId4" Type="http://schemas.openxmlformats.org/officeDocument/2006/relationships/hyperlink" Target="https://www.seyens.com/7cs-effective-communication-scienc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29.gif"/><Relationship Id="rId5" Type="http://schemas.openxmlformats.org/officeDocument/2006/relationships/image" Target="../media/image15.gif"/><Relationship Id="rId4" Type="http://schemas.openxmlformats.org/officeDocument/2006/relationships/image" Target="../media/image14.gif"/></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hyperlink" Target="https://www.w3.org/WAI/" TargetMode="External"/><Relationship Id="rId2" Type="http://schemas.openxmlformats.org/officeDocument/2006/relationships/notesSlide" Target="../notesSlides/notesSlide61.xml"/><Relationship Id="rId1" Type="http://schemas.openxmlformats.org/officeDocument/2006/relationships/slideLayout" Target="../slideLayouts/slideLayout23.xml"/><Relationship Id="rId5" Type="http://schemas.openxmlformats.org/officeDocument/2006/relationships/hyperlink" Target="http://ncam.wgbh.org/" TargetMode="External"/><Relationship Id="rId4" Type="http://schemas.openxmlformats.org/officeDocument/2006/relationships/hyperlink" Target="https://dredf.org/"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cast.org/" TargetMode="External"/><Relationship Id="rId2" Type="http://schemas.openxmlformats.org/officeDocument/2006/relationships/notesSlide" Target="../notesSlides/notesSlide62.xml"/><Relationship Id="rId1" Type="http://schemas.openxmlformats.org/officeDocument/2006/relationships/slideLayout" Target="../slideLayouts/slideLayout23.xml"/><Relationship Id="rId5" Type="http://schemas.openxmlformats.org/officeDocument/2006/relationships/hyperlink" Target="https://www.centerononlinelearning.org/" TargetMode="External"/><Relationship Id="rId4" Type="http://schemas.openxmlformats.org/officeDocument/2006/relationships/hyperlink" Target="https://webaim.org/"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9"/>
        <p:cNvGrpSpPr/>
        <p:nvPr/>
      </p:nvGrpSpPr>
      <p:grpSpPr>
        <a:xfrm>
          <a:off x="0" y="0"/>
          <a:ext cx="0" cy="0"/>
          <a:chOff x="0" y="0"/>
          <a:chExt cx="0" cy="0"/>
        </a:xfrm>
      </p:grpSpPr>
      <p:pic>
        <p:nvPicPr>
          <p:cNvPr id="140" name="Google Shape;140;p27"/>
          <p:cNvPicPr preferRelativeResize="0"/>
          <p:nvPr/>
        </p:nvPicPr>
        <p:blipFill rotWithShape="1">
          <a:blip r:embed="rId3">
            <a:alphaModFix/>
          </a:blip>
          <a:srcRect t="2380" b="2380"/>
          <a:stretch/>
        </p:blipFill>
        <p:spPr>
          <a:xfrm>
            <a:off x="4952461" y="-2120"/>
            <a:ext cx="2700624" cy="2572710"/>
          </a:xfrm>
          <a:prstGeom prst="rect">
            <a:avLst/>
          </a:prstGeom>
          <a:noFill/>
          <a:ln w="9525" cap="flat" cmpd="sng">
            <a:solidFill>
              <a:schemeClr val="accent6"/>
            </a:solidFill>
            <a:prstDash val="solid"/>
            <a:round/>
            <a:headEnd type="none" w="sm" len="sm"/>
            <a:tailEnd type="none" w="sm" len="sm"/>
          </a:ln>
        </p:spPr>
      </p:pic>
      <p:sp>
        <p:nvSpPr>
          <p:cNvPr id="141" name="Google Shape;141;p27"/>
          <p:cNvSpPr/>
          <p:nvPr/>
        </p:nvSpPr>
        <p:spPr>
          <a:xfrm>
            <a:off x="5270681" y="4856352"/>
            <a:ext cx="6776700" cy="813300"/>
          </a:xfrm>
          <a:prstGeom prst="rect">
            <a:avLst/>
          </a:prstGeom>
          <a:solidFill>
            <a:srgbClr val="FF9900"/>
          </a:solidFill>
          <a:ln>
            <a:noFill/>
          </a:ln>
        </p:spPr>
        <p:txBody>
          <a:bodyPr spcFirstLastPara="1" wrap="square" lIns="126300" tIns="126300" rIns="126300" bIns="1263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FEFEFE"/>
                </a:solidFill>
                <a:latin typeface="Antic"/>
                <a:ea typeface="Antic"/>
                <a:cs typeface="Antic"/>
                <a:sym typeface="Antic"/>
              </a:rPr>
              <a:t>Project no: 2022-1-RO01-KA220-VET-000085029</a:t>
            </a:r>
            <a:endParaRPr sz="2100" b="1" i="0" u="none" strike="noStrike" cap="none">
              <a:solidFill>
                <a:srgbClr val="FF9900"/>
              </a:solidFill>
              <a:latin typeface="Antic"/>
              <a:ea typeface="Antic"/>
              <a:cs typeface="Antic"/>
              <a:sym typeface="Antic"/>
            </a:endParaRPr>
          </a:p>
        </p:txBody>
      </p:sp>
      <p:pic>
        <p:nvPicPr>
          <p:cNvPr id="142" name="Google Shape;142;p27"/>
          <p:cNvPicPr preferRelativeResize="0"/>
          <p:nvPr/>
        </p:nvPicPr>
        <p:blipFill rotWithShape="1">
          <a:blip r:embed="rId4">
            <a:alphaModFix/>
          </a:blip>
          <a:srcRect l="2722" r="2732"/>
          <a:stretch/>
        </p:blipFill>
        <p:spPr>
          <a:xfrm>
            <a:off x="8426892" y="391890"/>
            <a:ext cx="2799380" cy="660845"/>
          </a:xfrm>
          <a:prstGeom prst="rect">
            <a:avLst/>
          </a:prstGeom>
          <a:noFill/>
          <a:ln>
            <a:noFill/>
          </a:ln>
        </p:spPr>
      </p:pic>
      <p:sp>
        <p:nvSpPr>
          <p:cNvPr id="143" name="Google Shape;143;p27"/>
          <p:cNvSpPr txBox="1"/>
          <p:nvPr/>
        </p:nvSpPr>
        <p:spPr>
          <a:xfrm>
            <a:off x="0" y="2570599"/>
            <a:ext cx="12189000" cy="2408400"/>
          </a:xfrm>
          <a:prstGeom prst="rect">
            <a:avLst/>
          </a:prstGeom>
          <a:solidFill>
            <a:srgbClr val="5F7D95"/>
          </a:solidFill>
          <a:ln>
            <a:noFill/>
          </a:ln>
        </p:spPr>
        <p:txBody>
          <a:bodyPr spcFirstLastPara="1" wrap="square" lIns="126300" tIns="126300" rIns="126300" bIns="126300" anchor="ctr" anchorCtr="0">
            <a:noAutofit/>
          </a:bodyPr>
          <a:lstStyle/>
          <a:p>
            <a:pPr lvl="0" algn="ctr">
              <a:lnSpc>
                <a:spcPct val="90000"/>
              </a:lnSpc>
            </a:pPr>
            <a:r>
              <a:rPr lang="en-US" sz="7200" b="1" dirty="0" err="1">
                <a:solidFill>
                  <a:srgbClr val="FFFFFF"/>
                </a:solidFill>
                <a:latin typeface="Lexend"/>
                <a:ea typeface="Lexend"/>
                <a:cs typeface="Lexend"/>
                <a:sym typeface="Lexend"/>
              </a:rPr>
              <a:t>Apprends-moi</a:t>
            </a:r>
            <a:r>
              <a:rPr lang="en-US" sz="7200" b="1" dirty="0">
                <a:solidFill>
                  <a:srgbClr val="FFFFFF"/>
                </a:solidFill>
                <a:latin typeface="Lexend"/>
                <a:ea typeface="Lexend"/>
                <a:cs typeface="Lexend"/>
                <a:sym typeface="Lexend"/>
              </a:rPr>
              <a:t> à aider</a:t>
            </a:r>
          </a:p>
          <a:p>
            <a:pPr lvl="0" algn="ctr">
              <a:lnSpc>
                <a:spcPct val="90000"/>
              </a:lnSpc>
            </a:pPr>
            <a:r>
              <a:rPr lang="en-US" sz="2400" b="1" dirty="0">
                <a:solidFill>
                  <a:srgbClr val="FFFFFF"/>
                </a:solidFill>
                <a:latin typeface="Antic"/>
                <a:ea typeface="Antic"/>
                <a:cs typeface="Antic"/>
                <a:sym typeface="Antic"/>
              </a:rPr>
              <a:t>MODULE II </a:t>
            </a:r>
            <a:r>
              <a:rPr lang="en-US" sz="2400" b="1" dirty="0" err="1">
                <a:solidFill>
                  <a:srgbClr val="FFFFFF"/>
                </a:solidFill>
                <a:latin typeface="Antic"/>
                <a:ea typeface="Antic"/>
                <a:cs typeface="Antic"/>
                <a:sym typeface="Antic"/>
              </a:rPr>
              <a:t>Leçon</a:t>
            </a:r>
            <a:r>
              <a:rPr lang="en-US" sz="2400" b="1" dirty="0">
                <a:solidFill>
                  <a:srgbClr val="FFFFFF"/>
                </a:solidFill>
                <a:latin typeface="Antic"/>
                <a:ea typeface="Antic"/>
                <a:cs typeface="Antic"/>
                <a:sym typeface="Antic"/>
              </a:rPr>
              <a:t> 3 
Techniques de communication verbale et de </a:t>
            </a:r>
            <a:r>
              <a:rPr lang="en-US" sz="2400" b="1" dirty="0" err="1">
                <a:solidFill>
                  <a:srgbClr val="FFFFFF"/>
                </a:solidFill>
                <a:latin typeface="Antic"/>
                <a:ea typeface="Antic"/>
                <a:cs typeface="Antic"/>
                <a:sym typeface="Antic"/>
              </a:rPr>
              <a:t>contenu</a:t>
            </a:r>
            <a:r>
              <a:rPr lang="en-US" sz="2400" b="1" dirty="0">
                <a:solidFill>
                  <a:srgbClr val="FFFFFF"/>
                </a:solidFill>
                <a:latin typeface="Antic"/>
                <a:ea typeface="Antic"/>
                <a:cs typeface="Antic"/>
                <a:sym typeface="Antic"/>
              </a:rPr>
              <a:t> à </a:t>
            </a:r>
            <a:r>
              <a:rPr lang="en-US" sz="2400" b="1" dirty="0" err="1">
                <a:solidFill>
                  <a:srgbClr val="FFFFFF"/>
                </a:solidFill>
                <a:latin typeface="Antic"/>
                <a:ea typeface="Antic"/>
                <a:cs typeface="Antic"/>
                <a:sym typeface="Antic"/>
              </a:rPr>
              <a:t>utiliser</a:t>
            </a:r>
            <a:r>
              <a:rPr lang="en-US" sz="2400" b="1" dirty="0">
                <a:solidFill>
                  <a:srgbClr val="FFFFFF"/>
                </a:solidFill>
                <a:latin typeface="Antic"/>
                <a:ea typeface="Antic"/>
                <a:cs typeface="Antic"/>
                <a:sym typeface="Antic"/>
              </a:rPr>
              <a:t> avec les </a:t>
            </a:r>
            <a:r>
              <a:rPr lang="en-US" sz="2400" b="1" dirty="0" err="1">
                <a:solidFill>
                  <a:srgbClr val="FFFFFF"/>
                </a:solidFill>
                <a:latin typeface="Antic"/>
                <a:ea typeface="Antic"/>
                <a:cs typeface="Antic"/>
                <a:sym typeface="Antic"/>
              </a:rPr>
              <a:t>personnes</a:t>
            </a:r>
            <a:r>
              <a:rPr lang="en-US" sz="2400" b="1" dirty="0">
                <a:solidFill>
                  <a:srgbClr val="FFFFFF"/>
                </a:solidFill>
                <a:latin typeface="Antic"/>
                <a:ea typeface="Antic"/>
                <a:cs typeface="Antic"/>
                <a:sym typeface="Antic"/>
              </a:rPr>
              <a:t> </a:t>
            </a:r>
            <a:r>
              <a:rPr lang="en-US" sz="2400" b="1" dirty="0" err="1">
                <a:solidFill>
                  <a:srgbClr val="FFFFFF"/>
                </a:solidFill>
                <a:latin typeface="Antic"/>
                <a:ea typeface="Antic"/>
                <a:cs typeface="Antic"/>
                <a:sym typeface="Antic"/>
              </a:rPr>
              <a:t>handicapées</a:t>
            </a:r>
            <a:r>
              <a:rPr lang="en-US" sz="2400" b="1" dirty="0">
                <a:solidFill>
                  <a:srgbClr val="FFFFFF"/>
                </a:solidFill>
                <a:latin typeface="Antic"/>
                <a:ea typeface="Antic"/>
                <a:cs typeface="Antic"/>
                <a:sym typeface="Antic"/>
              </a:rPr>
              <a:t> dans </a:t>
            </a:r>
            <a:r>
              <a:rPr lang="en-US" sz="2400" b="1" dirty="0" err="1">
                <a:solidFill>
                  <a:srgbClr val="FFFFFF"/>
                </a:solidFill>
                <a:latin typeface="Antic"/>
                <a:ea typeface="Antic"/>
                <a:cs typeface="Antic"/>
                <a:sym typeface="Antic"/>
              </a:rPr>
              <a:t>l’environnement</a:t>
            </a:r>
            <a:r>
              <a:rPr lang="en-US" sz="2400" b="1" dirty="0">
                <a:solidFill>
                  <a:srgbClr val="FFFFFF"/>
                </a:solidFill>
                <a:latin typeface="Antic"/>
                <a:ea typeface="Antic"/>
                <a:cs typeface="Antic"/>
                <a:sym typeface="Antic"/>
              </a:rPr>
              <a:t> </a:t>
            </a:r>
            <a:r>
              <a:rPr lang="en-US" sz="2400" b="1" dirty="0" err="1">
                <a:solidFill>
                  <a:srgbClr val="FFFFFF"/>
                </a:solidFill>
                <a:latin typeface="Antic"/>
                <a:ea typeface="Antic"/>
                <a:cs typeface="Antic"/>
                <a:sym typeface="Antic"/>
              </a:rPr>
              <a:t>en</a:t>
            </a:r>
            <a:r>
              <a:rPr lang="en-US" sz="2400" b="1" dirty="0">
                <a:solidFill>
                  <a:srgbClr val="FFFFFF"/>
                </a:solidFill>
                <a:latin typeface="Antic"/>
                <a:ea typeface="Antic"/>
                <a:cs typeface="Antic"/>
                <a:sym typeface="Antic"/>
              </a:rPr>
              <a:t> </a:t>
            </a:r>
            <a:r>
              <a:rPr lang="en-US" sz="2400" b="1" dirty="0" err="1">
                <a:solidFill>
                  <a:srgbClr val="FFFFFF"/>
                </a:solidFill>
                <a:latin typeface="Antic"/>
                <a:ea typeface="Antic"/>
                <a:cs typeface="Antic"/>
                <a:sym typeface="Antic"/>
              </a:rPr>
              <a:t>ligne</a:t>
            </a:r>
            <a:r>
              <a:rPr lang="en-US" sz="2400" b="1" dirty="0">
                <a:solidFill>
                  <a:srgbClr val="FFFFFF"/>
                </a:solidFill>
                <a:latin typeface="Antic"/>
                <a:ea typeface="Antic"/>
                <a:cs typeface="Antic"/>
                <a:sym typeface="Antic"/>
              </a:rPr>
              <a:t> - </a:t>
            </a:r>
            <a:r>
              <a:rPr lang="en-US" sz="2400" b="1" dirty="0" err="1">
                <a:solidFill>
                  <a:srgbClr val="FFFFFF"/>
                </a:solidFill>
                <a:latin typeface="Antic"/>
                <a:ea typeface="Antic"/>
                <a:cs typeface="Antic"/>
                <a:sym typeface="Antic"/>
              </a:rPr>
              <a:t>création</a:t>
            </a:r>
            <a:r>
              <a:rPr lang="en-US" sz="2400" b="1" dirty="0">
                <a:solidFill>
                  <a:srgbClr val="FFFFFF"/>
                </a:solidFill>
                <a:latin typeface="Antic"/>
                <a:ea typeface="Antic"/>
                <a:cs typeface="Antic"/>
                <a:sym typeface="Antic"/>
              </a:rPr>
              <a:t> de </a:t>
            </a:r>
            <a:r>
              <a:rPr lang="en-US" sz="2400" b="1" dirty="0" err="1">
                <a:solidFill>
                  <a:srgbClr val="FFFFFF"/>
                </a:solidFill>
                <a:latin typeface="Antic"/>
                <a:ea typeface="Antic"/>
                <a:cs typeface="Antic"/>
                <a:sym typeface="Antic"/>
              </a:rPr>
              <a:t>contenu</a:t>
            </a:r>
            <a:endParaRPr sz="2900" dirty="0">
              <a:solidFill>
                <a:srgbClr val="FFFFFF"/>
              </a:solidFill>
              <a:latin typeface="Antic"/>
              <a:ea typeface="Antic"/>
              <a:cs typeface="Antic"/>
              <a:sym typeface="Antic"/>
            </a:endParaRPr>
          </a:p>
        </p:txBody>
      </p:sp>
      <p:sp>
        <p:nvSpPr>
          <p:cNvPr id="144" name="Google Shape;144;p27"/>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grpSp>
        <p:nvGrpSpPr>
          <p:cNvPr id="145" name="Google Shape;145;p27"/>
          <p:cNvGrpSpPr/>
          <p:nvPr/>
        </p:nvGrpSpPr>
        <p:grpSpPr>
          <a:xfrm>
            <a:off x="1211129" y="5675596"/>
            <a:ext cx="9767014" cy="1128485"/>
            <a:chOff x="498500" y="4137629"/>
            <a:chExt cx="8147326" cy="941345"/>
          </a:xfrm>
        </p:grpSpPr>
        <p:grpSp>
          <p:nvGrpSpPr>
            <p:cNvPr id="146" name="Google Shape;146;p27"/>
            <p:cNvGrpSpPr/>
            <p:nvPr/>
          </p:nvGrpSpPr>
          <p:grpSpPr>
            <a:xfrm>
              <a:off x="498500" y="4226550"/>
              <a:ext cx="4713643" cy="852425"/>
              <a:chOff x="498500" y="4226550"/>
              <a:chExt cx="4713643" cy="852425"/>
            </a:xfrm>
          </p:grpSpPr>
          <p:grpSp>
            <p:nvGrpSpPr>
              <p:cNvPr id="147" name="Google Shape;147;p27"/>
              <p:cNvGrpSpPr/>
              <p:nvPr/>
            </p:nvGrpSpPr>
            <p:grpSpPr>
              <a:xfrm>
                <a:off x="498500" y="4226550"/>
                <a:ext cx="2782903" cy="852425"/>
                <a:chOff x="661431" y="5761985"/>
                <a:chExt cx="4102762" cy="1256708"/>
              </a:xfrm>
            </p:grpSpPr>
            <p:pic>
              <p:nvPicPr>
                <p:cNvPr id="148" name="Google Shape;148;p27"/>
                <p:cNvPicPr preferRelativeResize="0"/>
                <p:nvPr/>
              </p:nvPicPr>
              <p:blipFill>
                <a:blip r:embed="rId5">
                  <a:alphaModFix/>
                </a:blip>
                <a:stretch>
                  <a:fillRect/>
                </a:stretch>
              </p:blipFill>
              <p:spPr>
                <a:xfrm>
                  <a:off x="3392779" y="5768268"/>
                  <a:ext cx="1371414" cy="1072165"/>
                </a:xfrm>
                <a:prstGeom prst="rect">
                  <a:avLst/>
                </a:prstGeom>
                <a:noFill/>
                <a:ln>
                  <a:noFill/>
                </a:ln>
              </p:spPr>
            </p:pic>
            <p:pic>
              <p:nvPicPr>
                <p:cNvPr id="149" name="Google Shape;149;p27"/>
                <p:cNvPicPr preferRelativeResize="0"/>
                <p:nvPr/>
              </p:nvPicPr>
              <p:blipFill>
                <a:blip r:embed="rId6">
                  <a:alphaModFix/>
                </a:blip>
                <a:stretch>
                  <a:fillRect/>
                </a:stretch>
              </p:blipFill>
              <p:spPr>
                <a:xfrm>
                  <a:off x="661431" y="5761985"/>
                  <a:ext cx="1584550" cy="1256708"/>
                </a:xfrm>
                <a:prstGeom prst="rect">
                  <a:avLst/>
                </a:prstGeom>
                <a:noFill/>
                <a:ln>
                  <a:noFill/>
                </a:ln>
              </p:spPr>
            </p:pic>
          </p:grpSp>
          <p:pic>
            <p:nvPicPr>
              <p:cNvPr id="150" name="Google Shape;150;p27" descr="Logo Oriensys"/>
              <p:cNvPicPr preferRelativeResize="0"/>
              <p:nvPr/>
            </p:nvPicPr>
            <p:blipFill rotWithShape="1">
              <a:blip r:embed="rId7">
                <a:alphaModFix/>
              </a:blip>
              <a:srcRect/>
              <a:stretch/>
            </p:blipFill>
            <p:spPr>
              <a:xfrm>
                <a:off x="4186400" y="4297788"/>
                <a:ext cx="1025743" cy="621025"/>
              </a:xfrm>
              <a:prstGeom prst="rect">
                <a:avLst/>
              </a:prstGeom>
              <a:noFill/>
              <a:ln>
                <a:noFill/>
              </a:ln>
            </p:spPr>
          </p:pic>
        </p:grpSp>
        <p:pic>
          <p:nvPicPr>
            <p:cNvPr id="151" name="Google Shape;151;p27"/>
            <p:cNvPicPr preferRelativeResize="0"/>
            <p:nvPr/>
          </p:nvPicPr>
          <p:blipFill>
            <a:blip r:embed="rId8">
              <a:alphaModFix/>
            </a:blip>
            <a:stretch>
              <a:fillRect/>
            </a:stretch>
          </p:blipFill>
          <p:spPr>
            <a:xfrm>
              <a:off x="7927676" y="4244682"/>
              <a:ext cx="718150" cy="727244"/>
            </a:xfrm>
            <a:prstGeom prst="rect">
              <a:avLst/>
            </a:prstGeom>
            <a:noFill/>
            <a:ln>
              <a:noFill/>
            </a:ln>
          </p:spPr>
        </p:pic>
        <p:pic>
          <p:nvPicPr>
            <p:cNvPr id="152" name="Google Shape;152;p27"/>
            <p:cNvPicPr preferRelativeResize="0"/>
            <p:nvPr/>
          </p:nvPicPr>
          <p:blipFill rotWithShape="1">
            <a:blip r:embed="rId9">
              <a:alphaModFix/>
            </a:blip>
            <a:srcRect t="-7329" b="7330"/>
            <a:stretch/>
          </p:blipFill>
          <p:spPr>
            <a:xfrm>
              <a:off x="6147275" y="4137629"/>
              <a:ext cx="718150" cy="91359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4300" dirty="0"/>
              <a:t>Communication verbale et non verbale</a:t>
            </a:r>
            <a:endParaRPr sz="3500" dirty="0"/>
          </a:p>
        </p:txBody>
      </p:sp>
      <p:sp>
        <p:nvSpPr>
          <p:cNvPr id="266" name="Google Shape;266;p36"/>
          <p:cNvSpPr txBox="1">
            <a:spLocks noGrp="1"/>
          </p:cNvSpPr>
          <p:nvPr>
            <p:ph type="body" idx="1"/>
          </p:nvPr>
        </p:nvSpPr>
        <p:spPr>
          <a:xfrm>
            <a:off x="959750" y="1384225"/>
            <a:ext cx="3968100" cy="697500"/>
          </a:xfrm>
          <a:prstGeom prst="rect">
            <a:avLst/>
          </a:prstGeom>
          <a:noFill/>
          <a:ln>
            <a:noFill/>
          </a:ln>
        </p:spPr>
        <p:txBody>
          <a:bodyPr spcFirstLastPara="1" wrap="square" lIns="126300" tIns="126300" rIns="126300" bIns="126300" anchor="t" anchorCtr="0">
            <a:noAutofit/>
          </a:bodyPr>
          <a:lstStyle/>
          <a:p>
            <a:pPr marL="0" lvl="0" indent="0" algn="l" rtl="0">
              <a:spcBef>
                <a:spcPts val="400"/>
              </a:spcBef>
              <a:spcAft>
                <a:spcPts val="0"/>
              </a:spcAft>
              <a:buNone/>
            </a:pPr>
            <a:endParaRPr sz="1900" dirty="0"/>
          </a:p>
          <a:p>
            <a:pPr marL="0" lvl="0" indent="0">
              <a:spcBef>
                <a:spcPts val="1500"/>
              </a:spcBef>
              <a:buNone/>
            </a:pPr>
            <a:r>
              <a:rPr lang="en-US" dirty="0"/>
              <a:t>Avec la communication verbale, les gens </a:t>
            </a:r>
            <a:r>
              <a:rPr lang="en-US" dirty="0" err="1"/>
              <a:t>expriment</a:t>
            </a:r>
            <a:r>
              <a:rPr lang="en-US" dirty="0"/>
              <a:t> </a:t>
            </a:r>
            <a:r>
              <a:rPr lang="en-US" dirty="0" err="1"/>
              <a:t>leurs</a:t>
            </a:r>
            <a:r>
              <a:rPr lang="en-US" dirty="0"/>
              <a:t> pensées, </a:t>
            </a:r>
            <a:r>
              <a:rPr lang="en-US" dirty="0" err="1"/>
              <a:t>leurs</a:t>
            </a:r>
            <a:r>
              <a:rPr lang="en-US" dirty="0"/>
              <a:t> </a:t>
            </a:r>
            <a:r>
              <a:rPr lang="en-US" dirty="0" err="1"/>
              <a:t>idées</a:t>
            </a:r>
            <a:r>
              <a:rPr lang="en-US" dirty="0"/>
              <a:t> et </a:t>
            </a:r>
            <a:r>
              <a:rPr lang="en-US" dirty="0" err="1"/>
              <a:t>leurs</a:t>
            </a:r>
            <a:r>
              <a:rPr lang="en-US" dirty="0"/>
              <a:t> sentiments par le </a:t>
            </a:r>
            <a:r>
              <a:rPr lang="en-US" dirty="0" err="1"/>
              <a:t>biais</a:t>
            </a:r>
            <a:r>
              <a:rPr lang="en-US" dirty="0"/>
              <a:t> d’un </a:t>
            </a:r>
            <a:r>
              <a:rPr lang="en-US" dirty="0" err="1"/>
              <a:t>langage</a:t>
            </a:r>
            <a:r>
              <a:rPr lang="en-US" dirty="0"/>
              <a:t> </a:t>
            </a:r>
            <a:r>
              <a:rPr lang="en-US" dirty="0" err="1"/>
              <a:t>parlé</a:t>
            </a:r>
            <a:r>
              <a:rPr lang="en-US" dirty="0"/>
              <a:t> </a:t>
            </a:r>
            <a:r>
              <a:rPr lang="en-US" dirty="0" err="1"/>
              <a:t>ou</a:t>
            </a:r>
            <a:r>
              <a:rPr lang="en-US" dirty="0"/>
              <a:t> </a:t>
            </a:r>
            <a:r>
              <a:rPr lang="en-US" dirty="0" err="1"/>
              <a:t>écrit</a:t>
            </a:r>
            <a:r>
              <a:rPr lang="en-US" dirty="0"/>
              <a:t>. 
La communication non verbale </a:t>
            </a:r>
            <a:r>
              <a:rPr lang="en-US" dirty="0" err="1"/>
              <a:t>utilise</a:t>
            </a:r>
            <a:r>
              <a:rPr lang="en-US" dirty="0"/>
              <a:t> </a:t>
            </a:r>
            <a:r>
              <a:rPr lang="en-US" dirty="0" err="1"/>
              <a:t>d’autres</a:t>
            </a:r>
            <a:r>
              <a:rPr lang="en-US" dirty="0"/>
              <a:t> </a:t>
            </a:r>
            <a:r>
              <a:rPr lang="en-US" dirty="0" err="1"/>
              <a:t>méthodes</a:t>
            </a:r>
            <a:r>
              <a:rPr lang="en-US" dirty="0"/>
              <a:t>, </a:t>
            </a:r>
            <a:r>
              <a:rPr lang="en-US" dirty="0" err="1"/>
              <a:t>telles</a:t>
            </a:r>
            <a:r>
              <a:rPr lang="en-US" dirty="0"/>
              <a:t> que le </a:t>
            </a:r>
            <a:r>
              <a:rPr lang="en-US" dirty="0" err="1"/>
              <a:t>langage</a:t>
            </a:r>
            <a:r>
              <a:rPr lang="en-US" dirty="0"/>
              <a:t> </a:t>
            </a:r>
            <a:r>
              <a:rPr lang="en-US" dirty="0" err="1"/>
              <a:t>corporel</a:t>
            </a:r>
            <a:r>
              <a:rPr lang="en-US" dirty="0"/>
              <a:t>, y </a:t>
            </a:r>
            <a:r>
              <a:rPr lang="en-US" dirty="0" err="1"/>
              <a:t>compris</a:t>
            </a:r>
            <a:r>
              <a:rPr lang="en-US" dirty="0"/>
              <a:t> les expressions </a:t>
            </a:r>
            <a:r>
              <a:rPr lang="en-US" dirty="0" err="1"/>
              <a:t>faciales</a:t>
            </a:r>
            <a:r>
              <a:rPr lang="en-US" dirty="0"/>
              <a:t>, les </a:t>
            </a:r>
            <a:r>
              <a:rPr lang="en-US" dirty="0" err="1"/>
              <a:t>gestes</a:t>
            </a:r>
            <a:r>
              <a:rPr lang="en-US" dirty="0"/>
              <a:t> et </a:t>
            </a:r>
            <a:r>
              <a:rPr lang="en-US" dirty="0" err="1"/>
              <a:t>d’autres</a:t>
            </a:r>
            <a:r>
              <a:rPr lang="en-US" dirty="0"/>
              <a:t> </a:t>
            </a:r>
            <a:r>
              <a:rPr lang="en-US" dirty="0" err="1"/>
              <a:t>mouvements</a:t>
            </a:r>
            <a:r>
              <a:rPr lang="en-US" dirty="0"/>
              <a:t> </a:t>
            </a:r>
            <a:r>
              <a:rPr lang="en-US" dirty="0" err="1"/>
              <a:t>corporels</a:t>
            </a:r>
            <a:r>
              <a:rPr lang="en-US" dirty="0"/>
              <a:t>.</a:t>
            </a:r>
            <a:endParaRPr sz="1900" dirty="0"/>
          </a:p>
          <a:p>
            <a:pPr marL="0" lvl="0" indent="0" algn="l" rtl="0">
              <a:lnSpc>
                <a:spcPct val="115000"/>
              </a:lnSpc>
              <a:spcBef>
                <a:spcPts val="1500"/>
              </a:spcBef>
              <a:spcAft>
                <a:spcPts val="0"/>
              </a:spcAft>
              <a:buNone/>
            </a:pPr>
            <a:endParaRPr dirty="0"/>
          </a:p>
          <a:p>
            <a:pPr marL="0" lvl="0" indent="0" algn="l" rtl="0">
              <a:lnSpc>
                <a:spcPct val="115000"/>
              </a:lnSpc>
              <a:spcBef>
                <a:spcPts val="0"/>
              </a:spcBef>
              <a:spcAft>
                <a:spcPts val="0"/>
              </a:spcAft>
              <a:buNone/>
            </a:pPr>
            <a:endParaRPr b="1" dirty="0"/>
          </a:p>
        </p:txBody>
      </p:sp>
      <p:sp>
        <p:nvSpPr>
          <p:cNvPr id="267" name="Google Shape;267;p36"/>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268" name="Google Shape;268;p36"/>
          <p:cNvPicPr preferRelativeResize="0"/>
          <p:nvPr/>
        </p:nvPicPr>
        <p:blipFill rotWithShape="1">
          <a:blip r:embed="rId3">
            <a:alphaModFix/>
          </a:blip>
          <a:srcRect t="6784" b="6792"/>
          <a:stretch/>
        </p:blipFill>
        <p:spPr>
          <a:xfrm>
            <a:off x="5557575" y="1972700"/>
            <a:ext cx="5857976" cy="3376824"/>
          </a:xfrm>
          <a:prstGeom prst="rect">
            <a:avLst/>
          </a:prstGeom>
          <a:noFill/>
          <a:ln w="9525" cap="flat" cmpd="sng">
            <a:solidFill>
              <a:srgbClr val="FF9900"/>
            </a:solidFill>
            <a:prstDash val="solid"/>
            <a:round/>
            <a:headEnd type="none" w="sm" len="sm"/>
            <a:tailEnd type="none" w="sm" len="sm"/>
          </a:ln>
          <a:effectLst>
            <a:outerShdw dist="209550" dir="2760000" algn="bl" rotWithShape="0">
              <a:srgbClr val="FF9900"/>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1182611" y="387450"/>
            <a:ext cx="11006214" cy="763500"/>
          </a:xfrm>
          <a:prstGeom prst="rect">
            <a:avLst/>
          </a:prstGeom>
        </p:spPr>
        <p:txBody>
          <a:bodyPr spcFirstLastPara="1" wrap="square" lIns="126300" tIns="126300" rIns="126300" bIns="126300" anchor="ctr" anchorCtr="0">
            <a:noAutofit/>
          </a:bodyPr>
          <a:lstStyle/>
          <a:p>
            <a:pPr lvl="0"/>
            <a:r>
              <a:rPr lang="en-US" sz="4300" dirty="0"/>
              <a:t>Communication verbale et non verbale</a:t>
            </a:r>
            <a:endParaRPr sz="4300" dirty="0"/>
          </a:p>
        </p:txBody>
      </p:sp>
      <p:graphicFrame>
        <p:nvGraphicFramePr>
          <p:cNvPr id="274" name="Google Shape;274;p37"/>
          <p:cNvGraphicFramePr/>
          <p:nvPr>
            <p:extLst>
              <p:ext uri="{D42A27DB-BD31-4B8C-83A1-F6EECF244321}">
                <p14:modId xmlns:p14="http://schemas.microsoft.com/office/powerpoint/2010/main" val="3724499987"/>
              </p:ext>
            </p:extLst>
          </p:nvPr>
        </p:nvGraphicFramePr>
        <p:xfrm>
          <a:off x="389876" y="1455440"/>
          <a:ext cx="11747715" cy="5402560"/>
        </p:xfrm>
        <a:graphic>
          <a:graphicData uri="http://schemas.openxmlformats.org/drawingml/2006/table">
            <a:tbl>
              <a:tblPr>
                <a:noFill/>
                <a:tableStyleId>{9A981BE1-D1F8-4527-BE68-FE46CA0C6A32}</a:tableStyleId>
              </a:tblPr>
              <a:tblGrid>
                <a:gridCol w="4189323">
                  <a:extLst>
                    <a:ext uri="{9D8B030D-6E8A-4147-A177-3AD203B41FA5}">
                      <a16:colId xmlns:a16="http://schemas.microsoft.com/office/drawing/2014/main" val="20000"/>
                    </a:ext>
                  </a:extLst>
                </a:gridCol>
                <a:gridCol w="7558392">
                  <a:extLst>
                    <a:ext uri="{9D8B030D-6E8A-4147-A177-3AD203B41FA5}">
                      <a16:colId xmlns:a16="http://schemas.microsoft.com/office/drawing/2014/main" val="20001"/>
                    </a:ext>
                  </a:extLst>
                </a:gridCol>
              </a:tblGrid>
              <a:tr h="385505">
                <a:tc>
                  <a:txBody>
                    <a:bodyPr/>
                    <a:lstStyle/>
                    <a:p>
                      <a:pPr marL="0" marR="0" lvl="0" indent="0" algn="ctr" rtl="0">
                        <a:lnSpc>
                          <a:spcPct val="100000"/>
                        </a:lnSpc>
                        <a:spcBef>
                          <a:spcPts val="0"/>
                        </a:spcBef>
                        <a:spcAft>
                          <a:spcPts val="0"/>
                        </a:spcAft>
                        <a:buClr>
                          <a:srgbClr val="000000"/>
                        </a:buClr>
                        <a:buSzPts val="1500"/>
                        <a:buFont typeface="Arial"/>
                        <a:buNone/>
                      </a:pPr>
                      <a:r>
                        <a:rPr lang="en-US" sz="2300" b="1" dirty="0">
                          <a:solidFill>
                            <a:schemeClr val="dk1"/>
                          </a:solidFill>
                          <a:latin typeface="Lexend"/>
                          <a:ea typeface="Lexend"/>
                          <a:cs typeface="Lexend"/>
                          <a:sym typeface="Lexend"/>
                        </a:rPr>
                        <a:t>Verbal</a:t>
                      </a:r>
                      <a:endParaRPr sz="2300" b="1" u="none" strike="noStrike" cap="none" dirty="0">
                        <a:solidFill>
                          <a:schemeClr val="dk1"/>
                        </a:solidFill>
                        <a:latin typeface="Lexend"/>
                        <a:ea typeface="Lexend"/>
                        <a:cs typeface="Lexend"/>
                        <a:sym typeface="Lexend"/>
                      </a:endParaRPr>
                    </a:p>
                  </a:txBody>
                  <a:tcPr marL="121300" marR="121300" marT="124775" marB="124775">
                    <a:lnL w="9525" cap="flat" cmpd="sng">
                      <a:solidFill>
                        <a:srgbClr val="FF9900">
                          <a:alpha val="0"/>
                        </a:srgbClr>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alpha val="0"/>
                        </a:srgbClr>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2300" b="1" dirty="0">
                          <a:solidFill>
                            <a:schemeClr val="dk1"/>
                          </a:solidFill>
                          <a:latin typeface="Lexend"/>
                          <a:ea typeface="Lexend"/>
                          <a:cs typeface="Lexend"/>
                          <a:sym typeface="Lexend"/>
                        </a:rPr>
                        <a:t>Nonverbal</a:t>
                      </a:r>
                      <a:endParaRPr sz="1400" b="1" i="1" u="none" strike="noStrike" cap="none" dirty="0">
                        <a:solidFill>
                          <a:srgbClr val="5F7D95"/>
                        </a:solidFill>
                        <a:latin typeface="Antic"/>
                        <a:ea typeface="Antic"/>
                        <a:cs typeface="Antic"/>
                        <a:sym typeface="Antic"/>
                      </a:endParaRPr>
                    </a:p>
                  </a:txBody>
                  <a:tcPr marL="121300" marR="121300" marT="124775" marB="124775">
                    <a:lnL w="9525" cap="flat" cmpd="sng">
                      <a:solidFill>
                        <a:srgbClr val="FF9900"/>
                      </a:solidFill>
                      <a:prstDash val="solid"/>
                      <a:round/>
                      <a:headEnd type="none" w="sm" len="sm"/>
                      <a:tailEnd type="none" w="sm" len="sm"/>
                    </a:lnL>
                    <a:lnR w="9525" cap="flat" cmpd="sng">
                      <a:solidFill>
                        <a:srgbClr val="FF9900">
                          <a:alpha val="0"/>
                        </a:srgbClr>
                      </a:solidFill>
                      <a:prstDash val="solid"/>
                      <a:round/>
                      <a:headEnd type="none" w="sm" len="sm"/>
                      <a:tailEnd type="none" w="sm" len="sm"/>
                    </a:lnR>
                    <a:lnT w="9525" cap="flat" cmpd="sng">
                      <a:solidFill>
                        <a:srgbClr val="FF9900">
                          <a:alpha val="0"/>
                        </a:srgbClr>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0"/>
                  </a:ext>
                </a:extLst>
              </a:tr>
              <a:tr h="980988">
                <a:tc>
                  <a:txBody>
                    <a:bodyPr/>
                    <a:lstStyle/>
                    <a:p>
                      <a:pPr marL="0" marR="0" lvl="0" indent="0" algn="l" rtl="0">
                        <a:lnSpc>
                          <a:spcPct val="100000"/>
                        </a:lnSpc>
                        <a:spcBef>
                          <a:spcPts val="0"/>
                        </a:spcBef>
                        <a:spcAft>
                          <a:spcPts val="0"/>
                        </a:spcAft>
                        <a:buClr>
                          <a:srgbClr val="000000"/>
                        </a:buClr>
                        <a:buSzPts val="1500"/>
                        <a:buFont typeface="Arial"/>
                        <a:buNone/>
                      </a:pPr>
                      <a:r>
                        <a:rPr lang="en-US" sz="1400" dirty="0">
                          <a:solidFill>
                            <a:srgbClr val="445D73"/>
                          </a:solidFill>
                          <a:latin typeface="Calibri"/>
                          <a:ea typeface="Calibri"/>
                          <a:cs typeface="Calibri"/>
                          <a:sym typeface="Calibri"/>
                        </a:rPr>
                        <a:t>Oral – mots </a:t>
                      </a:r>
                      <a:r>
                        <a:rPr lang="en-US" sz="1400" dirty="0" err="1">
                          <a:solidFill>
                            <a:srgbClr val="445D73"/>
                          </a:solidFill>
                          <a:latin typeface="Calibri"/>
                          <a:ea typeface="Calibri"/>
                          <a:cs typeface="Calibri"/>
                          <a:sym typeface="Calibri"/>
                        </a:rPr>
                        <a:t>parlés</a:t>
                      </a:r>
                      <a:r>
                        <a:rPr lang="en-US" sz="1400" dirty="0">
                          <a:solidFill>
                            <a:srgbClr val="445D73"/>
                          </a:solidFill>
                          <a:latin typeface="Calibri"/>
                          <a:ea typeface="Calibri"/>
                          <a:cs typeface="Calibri"/>
                          <a:sym typeface="Calibri"/>
                        </a:rPr>
                        <a:t>/</a:t>
                      </a:r>
                      <a:r>
                        <a:rPr lang="en-US" sz="1400" dirty="0" err="1">
                          <a:solidFill>
                            <a:srgbClr val="445D73"/>
                          </a:solidFill>
                          <a:latin typeface="Calibri"/>
                          <a:ea typeface="Calibri"/>
                          <a:cs typeface="Calibri"/>
                          <a:sym typeface="Calibri"/>
                        </a:rPr>
                        <a:t>contenu</a:t>
                      </a:r>
                      <a:r>
                        <a:rPr lang="en-US" sz="1400" dirty="0">
                          <a:solidFill>
                            <a:srgbClr val="445D73"/>
                          </a:solidFill>
                          <a:latin typeface="Calibri"/>
                          <a:ea typeface="Calibri"/>
                          <a:cs typeface="Calibri"/>
                          <a:sym typeface="Calibri"/>
                        </a:rPr>
                        <a:t>
En </a:t>
                      </a:r>
                      <a:r>
                        <a:rPr lang="en-US" sz="1400" dirty="0" err="1">
                          <a:solidFill>
                            <a:srgbClr val="445D73"/>
                          </a:solidFill>
                          <a:latin typeface="Calibri"/>
                          <a:ea typeface="Calibri"/>
                          <a:cs typeface="Calibri"/>
                          <a:sym typeface="Calibri"/>
                        </a:rPr>
                        <a:t>présentiel</a:t>
                      </a:r>
                      <a:r>
                        <a:rPr lang="en-US" sz="1400" dirty="0">
                          <a:solidFill>
                            <a:srgbClr val="445D73"/>
                          </a:solidFill>
                          <a:latin typeface="Calibri"/>
                          <a:ea typeface="Calibri"/>
                          <a:cs typeface="Calibri"/>
                          <a:sym typeface="Calibri"/>
                        </a:rPr>
                        <a:t>
</a:t>
                      </a:r>
                      <a:r>
                        <a:rPr lang="en-US" sz="1400" dirty="0" err="1">
                          <a:solidFill>
                            <a:srgbClr val="445D73"/>
                          </a:solidFill>
                          <a:latin typeface="Calibri"/>
                          <a:ea typeface="Calibri"/>
                          <a:cs typeface="Calibri"/>
                          <a:sym typeface="Calibri"/>
                        </a:rPr>
                        <a:t>Téléphone</a:t>
                      </a:r>
                      <a:r>
                        <a:rPr lang="en-US" sz="1400" dirty="0">
                          <a:solidFill>
                            <a:srgbClr val="445D73"/>
                          </a:solidFill>
                          <a:latin typeface="Calibri"/>
                          <a:ea typeface="Calibri"/>
                          <a:cs typeface="Calibri"/>
                          <a:sym typeface="Calibri"/>
                        </a:rPr>
                        <a:t>
Internet
</a:t>
                      </a:r>
                      <a:r>
                        <a:rPr lang="en-US" sz="1400" dirty="0" err="1">
                          <a:solidFill>
                            <a:srgbClr val="445D73"/>
                          </a:solidFill>
                          <a:latin typeface="Calibri"/>
                          <a:ea typeface="Calibri"/>
                          <a:cs typeface="Calibri"/>
                          <a:sym typeface="Calibri"/>
                        </a:rPr>
                        <a:t>Écrit</a:t>
                      </a:r>
                      <a:r>
                        <a:rPr lang="en-US" sz="1400" dirty="0">
                          <a:solidFill>
                            <a:srgbClr val="445D73"/>
                          </a:solidFill>
                          <a:latin typeface="Calibri"/>
                          <a:ea typeface="Calibri"/>
                          <a:cs typeface="Calibri"/>
                          <a:sym typeface="Calibri"/>
                        </a:rPr>
                        <a:t> – </a:t>
                      </a:r>
                      <a:r>
                        <a:rPr lang="en-US" sz="1400" dirty="0" err="1">
                          <a:solidFill>
                            <a:srgbClr val="445D73"/>
                          </a:solidFill>
                          <a:latin typeface="Calibri"/>
                          <a:ea typeface="Calibri"/>
                          <a:cs typeface="Calibri"/>
                          <a:sym typeface="Calibri"/>
                        </a:rPr>
                        <a:t>signes</a:t>
                      </a:r>
                      <a:r>
                        <a:rPr lang="en-US" sz="1400" dirty="0">
                          <a:solidFill>
                            <a:srgbClr val="445D73"/>
                          </a:solidFill>
                          <a:latin typeface="Calibri"/>
                          <a:ea typeface="Calibri"/>
                          <a:cs typeface="Calibri"/>
                          <a:sym typeface="Calibri"/>
                        </a:rPr>
                        <a:t> et </a:t>
                      </a:r>
                      <a:r>
                        <a:rPr lang="en-US" sz="1400" dirty="0" err="1">
                          <a:solidFill>
                            <a:srgbClr val="445D73"/>
                          </a:solidFill>
                          <a:latin typeface="Calibri"/>
                          <a:ea typeface="Calibri"/>
                          <a:cs typeface="Calibri"/>
                          <a:sym typeface="Calibri"/>
                        </a:rPr>
                        <a:t>symboles</a:t>
                      </a:r>
                      <a:r>
                        <a:rPr lang="en-US" sz="1400" dirty="0">
                          <a:solidFill>
                            <a:srgbClr val="445D73"/>
                          </a:solidFill>
                          <a:latin typeface="Calibri"/>
                          <a:ea typeface="Calibri"/>
                          <a:cs typeface="Calibri"/>
                          <a:sym typeface="Calibri"/>
                        </a:rPr>
                        <a:t>
E-mails, Lettres
Rapports, </a:t>
                      </a:r>
                      <a:r>
                        <a:rPr lang="en-US" sz="1400" dirty="0" err="1">
                          <a:solidFill>
                            <a:srgbClr val="445D73"/>
                          </a:solidFill>
                          <a:latin typeface="Calibri"/>
                          <a:ea typeface="Calibri"/>
                          <a:cs typeface="Calibri"/>
                          <a:sym typeface="Calibri"/>
                        </a:rPr>
                        <a:t>mémos</a:t>
                      </a:r>
                      <a:endParaRPr sz="1400" dirty="0">
                        <a:solidFill>
                          <a:srgbClr val="445D73"/>
                        </a:solidFill>
                        <a:latin typeface="Calibri"/>
                        <a:ea typeface="Calibri"/>
                        <a:cs typeface="Calibri"/>
                        <a:sym typeface="Calibri"/>
                      </a:endParaRPr>
                    </a:p>
                  </a:txBody>
                  <a:tcPr marL="121300" marR="121300" marT="124775" marB="124775">
                    <a:lnL w="9525" cap="flat" cmpd="sng">
                      <a:solidFill>
                        <a:srgbClr val="FF9900">
                          <a:alpha val="0"/>
                        </a:srgbClr>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400" dirty="0">
                          <a:solidFill>
                            <a:srgbClr val="445D73"/>
                          </a:solidFill>
                          <a:latin typeface="Calibri"/>
                          <a:ea typeface="Calibri"/>
                          <a:cs typeface="Calibri"/>
                          <a:sym typeface="Calibri"/>
                        </a:rPr>
                        <a:t>Paralanguage: 
la </a:t>
                      </a:r>
                      <a:r>
                        <a:rPr lang="en-US" sz="1400" dirty="0" err="1">
                          <a:solidFill>
                            <a:srgbClr val="445D73"/>
                          </a:solidFill>
                          <a:latin typeface="Calibri"/>
                          <a:ea typeface="Calibri"/>
                          <a:cs typeface="Calibri"/>
                          <a:sym typeface="Calibri"/>
                        </a:rPr>
                        <a:t>qualité</a:t>
                      </a:r>
                      <a:r>
                        <a:rPr lang="en-US" sz="1400" dirty="0">
                          <a:solidFill>
                            <a:srgbClr val="445D73"/>
                          </a:solidFill>
                          <a:latin typeface="Calibri"/>
                          <a:ea typeface="Calibri"/>
                          <a:cs typeface="Calibri"/>
                          <a:sym typeface="Calibri"/>
                        </a:rPr>
                        <a:t> de la </a:t>
                      </a:r>
                      <a:r>
                        <a:rPr lang="en-US" sz="1400" dirty="0" err="1">
                          <a:solidFill>
                            <a:srgbClr val="445D73"/>
                          </a:solidFill>
                          <a:latin typeface="Calibri"/>
                          <a:ea typeface="Calibri"/>
                          <a:cs typeface="Calibri"/>
                          <a:sym typeface="Calibri"/>
                        </a:rPr>
                        <a:t>voix</a:t>
                      </a:r>
                      <a:r>
                        <a:rPr lang="en-US" sz="1400" dirty="0">
                          <a:solidFill>
                            <a:srgbClr val="445D73"/>
                          </a:solidFill>
                          <a:latin typeface="Calibri"/>
                          <a:ea typeface="Calibri"/>
                          <a:cs typeface="Calibri"/>
                          <a:sym typeface="Calibri"/>
                        </a:rPr>
                        <a:t>, le </a:t>
                      </a:r>
                      <a:r>
                        <a:rPr lang="en-US" sz="1400" dirty="0" err="1">
                          <a:solidFill>
                            <a:srgbClr val="445D73"/>
                          </a:solidFill>
                          <a:latin typeface="Calibri"/>
                          <a:ea typeface="Calibri"/>
                          <a:cs typeface="Calibri"/>
                          <a:sym typeface="Calibri"/>
                        </a:rPr>
                        <a:t>taux</a:t>
                      </a:r>
                      <a:r>
                        <a:rPr lang="en-US" sz="1400" dirty="0">
                          <a:solidFill>
                            <a:srgbClr val="445D73"/>
                          </a:solidFill>
                          <a:latin typeface="Calibri"/>
                          <a:ea typeface="Calibri"/>
                          <a:cs typeface="Calibri"/>
                          <a:sym typeface="Calibri"/>
                        </a:rPr>
                        <a:t>, la hauteur, le volume et le style </a:t>
                      </a:r>
                      <a:r>
                        <a:rPr lang="en-US" sz="1400" dirty="0" err="1">
                          <a:solidFill>
                            <a:srgbClr val="445D73"/>
                          </a:solidFill>
                          <a:latin typeface="Calibri"/>
                          <a:ea typeface="Calibri"/>
                          <a:cs typeface="Calibri"/>
                          <a:sym typeface="Calibri"/>
                        </a:rPr>
                        <a:t>d’élocution</a:t>
                      </a:r>
                      <a:r>
                        <a:rPr lang="en-US" sz="1400" dirty="0">
                          <a:solidFill>
                            <a:srgbClr val="445D73"/>
                          </a:solidFill>
                          <a:latin typeface="Calibri"/>
                          <a:ea typeface="Calibri"/>
                          <a:cs typeface="Calibri"/>
                          <a:sym typeface="Calibri"/>
                        </a:rPr>
                        <a:t> (</a:t>
                      </a:r>
                      <a:r>
                        <a:rPr lang="en-US" sz="1400" dirty="0" err="1">
                          <a:solidFill>
                            <a:srgbClr val="445D73"/>
                          </a:solidFill>
                          <a:latin typeface="Calibri"/>
                          <a:ea typeface="Calibri"/>
                          <a:cs typeface="Calibri"/>
                          <a:sym typeface="Calibri"/>
                        </a:rPr>
                        <a:t>rire</a:t>
                      </a:r>
                      <a:r>
                        <a:rPr lang="en-US" sz="1400" dirty="0">
                          <a:solidFill>
                            <a:srgbClr val="445D73"/>
                          </a:solidFill>
                          <a:latin typeface="Calibri"/>
                          <a:ea typeface="Calibri"/>
                          <a:cs typeface="Calibri"/>
                          <a:sym typeface="Calibri"/>
                        </a:rPr>
                        <a:t>, </a:t>
                      </a:r>
                      <a:r>
                        <a:rPr lang="en-US" sz="1400" dirty="0" err="1">
                          <a:solidFill>
                            <a:srgbClr val="445D73"/>
                          </a:solidFill>
                          <a:latin typeface="Calibri"/>
                          <a:ea typeface="Calibri"/>
                          <a:cs typeface="Calibri"/>
                          <a:sym typeface="Calibri"/>
                        </a:rPr>
                        <a:t>toux</a:t>
                      </a:r>
                      <a:r>
                        <a:rPr lang="en-US" sz="1400" dirty="0">
                          <a:solidFill>
                            <a:srgbClr val="445D73"/>
                          </a:solidFill>
                          <a:latin typeface="Calibri"/>
                          <a:ea typeface="Calibri"/>
                          <a:cs typeface="Calibri"/>
                          <a:sym typeface="Calibri"/>
                        </a:rPr>
                        <a:t>, cris, pause, accent, etc.)
ton, inflexion, </a:t>
                      </a:r>
                      <a:r>
                        <a:rPr lang="en-US" sz="1400" dirty="0" err="1">
                          <a:solidFill>
                            <a:srgbClr val="445D73"/>
                          </a:solidFill>
                          <a:latin typeface="Calibri"/>
                          <a:ea typeface="Calibri"/>
                          <a:cs typeface="Calibri"/>
                          <a:sym typeface="Calibri"/>
                        </a:rPr>
                        <a:t>emphase</a:t>
                      </a:r>
                      <a:r>
                        <a:rPr lang="en-US" sz="1400" dirty="0">
                          <a:solidFill>
                            <a:srgbClr val="445D73"/>
                          </a:solidFill>
                          <a:latin typeface="Calibri"/>
                          <a:ea typeface="Calibri"/>
                          <a:cs typeface="Calibri"/>
                          <a:sym typeface="Calibri"/>
                        </a:rPr>
                        <a:t>
Processus </a:t>
                      </a:r>
                      <a:r>
                        <a:rPr lang="en-US" sz="1400" dirty="0" err="1">
                          <a:solidFill>
                            <a:srgbClr val="445D73"/>
                          </a:solidFill>
                          <a:latin typeface="Calibri"/>
                          <a:ea typeface="Calibri"/>
                          <a:cs typeface="Calibri"/>
                          <a:sym typeface="Calibri"/>
                        </a:rPr>
                        <a:t>conscients</a:t>
                      </a:r>
                      <a:r>
                        <a:rPr lang="en-US" sz="1400" dirty="0">
                          <a:solidFill>
                            <a:srgbClr val="445D73"/>
                          </a:solidFill>
                          <a:latin typeface="Calibri"/>
                          <a:ea typeface="Calibri"/>
                          <a:cs typeface="Calibri"/>
                          <a:sym typeface="Calibri"/>
                        </a:rPr>
                        <a:t> et </a:t>
                      </a:r>
                      <a:r>
                        <a:rPr lang="en-US" sz="1400" dirty="0" err="1">
                          <a:solidFill>
                            <a:srgbClr val="445D73"/>
                          </a:solidFill>
                          <a:latin typeface="Calibri"/>
                          <a:ea typeface="Calibri"/>
                          <a:cs typeface="Calibri"/>
                          <a:sym typeface="Calibri"/>
                        </a:rPr>
                        <a:t>inconscients</a:t>
                      </a:r>
                      <a:r>
                        <a:rPr lang="en-US" sz="1400" dirty="0">
                          <a:solidFill>
                            <a:srgbClr val="445D73"/>
                          </a:solidFill>
                          <a:latin typeface="Calibri"/>
                          <a:ea typeface="Calibri"/>
                          <a:cs typeface="Calibri"/>
                          <a:sym typeface="Calibri"/>
                        </a:rPr>
                        <a:t> </a:t>
                      </a:r>
                      <a:r>
                        <a:rPr lang="en-US" sz="1400" dirty="0" err="1">
                          <a:solidFill>
                            <a:srgbClr val="445D73"/>
                          </a:solidFill>
                          <a:latin typeface="Calibri"/>
                          <a:ea typeface="Calibri"/>
                          <a:cs typeface="Calibri"/>
                          <a:sym typeface="Calibri"/>
                        </a:rPr>
                        <a:t>d’encodage</a:t>
                      </a:r>
                      <a:r>
                        <a:rPr lang="en-US" sz="1400" dirty="0">
                          <a:solidFill>
                            <a:srgbClr val="445D73"/>
                          </a:solidFill>
                          <a:latin typeface="Calibri"/>
                          <a:ea typeface="Calibri"/>
                          <a:cs typeface="Calibri"/>
                          <a:sym typeface="Calibri"/>
                        </a:rPr>
                        <a:t> et de </a:t>
                      </a:r>
                      <a:r>
                        <a:rPr lang="en-US" sz="1400" dirty="0" err="1">
                          <a:solidFill>
                            <a:srgbClr val="445D73"/>
                          </a:solidFill>
                          <a:latin typeface="Calibri"/>
                          <a:ea typeface="Calibri"/>
                          <a:cs typeface="Calibri"/>
                          <a:sym typeface="Calibri"/>
                        </a:rPr>
                        <a:t>décodage</a:t>
                      </a:r>
                      <a:endParaRPr sz="1400" dirty="0">
                        <a:solidFill>
                          <a:srgbClr val="445D73"/>
                        </a:solidFill>
                        <a:latin typeface="Calibri"/>
                        <a:ea typeface="Calibri"/>
                        <a:cs typeface="Calibri"/>
                        <a:sym typeface="Calibri"/>
                      </a:endParaRPr>
                    </a:p>
                  </a:txBody>
                  <a:tcPr marL="121300" marR="121300" marT="124775" marB="124775">
                    <a:lnL w="9525" cap="flat" cmpd="sng">
                      <a:solidFill>
                        <a:srgbClr val="FF9900"/>
                      </a:solidFill>
                      <a:prstDash val="solid"/>
                      <a:round/>
                      <a:headEnd type="none" w="sm" len="sm"/>
                      <a:tailEnd type="none" w="sm" len="sm"/>
                    </a:lnL>
                    <a:lnR w="9525" cap="flat" cmpd="sng">
                      <a:solidFill>
                        <a:srgbClr val="FF9900">
                          <a:alpha val="0"/>
                        </a:srgbClr>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r h="1153077">
                <a:tc>
                  <a:txBody>
                    <a:bodyPr/>
                    <a:lstStyle/>
                    <a:p>
                      <a:pPr marL="0" marR="0" lvl="0" indent="0" algn="l" rtl="0">
                        <a:lnSpc>
                          <a:spcPct val="100000"/>
                        </a:lnSpc>
                        <a:spcBef>
                          <a:spcPts val="0"/>
                        </a:spcBef>
                        <a:spcAft>
                          <a:spcPts val="0"/>
                        </a:spcAft>
                        <a:buClr>
                          <a:srgbClr val="000000"/>
                        </a:buClr>
                        <a:buSzPts val="1500"/>
                        <a:buFont typeface="Arial"/>
                        <a:buNone/>
                      </a:pPr>
                      <a:r>
                        <a:rPr lang="en-US" sz="1400" dirty="0">
                          <a:solidFill>
                            <a:srgbClr val="445D73"/>
                          </a:solidFill>
                          <a:latin typeface="Calibri"/>
                          <a:ea typeface="Calibri"/>
                          <a:cs typeface="Calibri"/>
                          <a:sym typeface="Calibri"/>
                        </a:rPr>
                        <a:t>Oral – mots </a:t>
                      </a:r>
                      <a:r>
                        <a:rPr lang="en-US" sz="1400" dirty="0" err="1">
                          <a:solidFill>
                            <a:srgbClr val="445D73"/>
                          </a:solidFill>
                          <a:latin typeface="Calibri"/>
                          <a:ea typeface="Calibri"/>
                          <a:cs typeface="Calibri"/>
                          <a:sym typeface="Calibri"/>
                        </a:rPr>
                        <a:t>parlés</a:t>
                      </a:r>
                      <a:r>
                        <a:rPr lang="en-US" sz="1400" dirty="0">
                          <a:solidFill>
                            <a:srgbClr val="445D73"/>
                          </a:solidFill>
                          <a:latin typeface="Calibri"/>
                          <a:ea typeface="Calibri"/>
                          <a:cs typeface="Calibri"/>
                          <a:sym typeface="Calibri"/>
                        </a:rPr>
                        <a:t>/</a:t>
                      </a:r>
                      <a:r>
                        <a:rPr lang="en-US" sz="1400" dirty="0" err="1">
                          <a:solidFill>
                            <a:srgbClr val="445D73"/>
                          </a:solidFill>
                          <a:latin typeface="Calibri"/>
                          <a:ea typeface="Calibri"/>
                          <a:cs typeface="Calibri"/>
                          <a:sym typeface="Calibri"/>
                        </a:rPr>
                        <a:t>contenu</a:t>
                      </a:r>
                      <a:r>
                        <a:rPr lang="en-US" sz="1400" dirty="0">
                          <a:solidFill>
                            <a:srgbClr val="445D73"/>
                          </a:solidFill>
                          <a:latin typeface="Calibri"/>
                          <a:ea typeface="Calibri"/>
                          <a:cs typeface="Calibri"/>
                          <a:sym typeface="Calibri"/>
                        </a:rPr>
                        <a:t>
En </a:t>
                      </a:r>
                      <a:r>
                        <a:rPr lang="en-US" sz="1400" dirty="0" err="1">
                          <a:solidFill>
                            <a:srgbClr val="445D73"/>
                          </a:solidFill>
                          <a:latin typeface="Calibri"/>
                          <a:ea typeface="Calibri"/>
                          <a:cs typeface="Calibri"/>
                          <a:sym typeface="Calibri"/>
                        </a:rPr>
                        <a:t>présentiel</a:t>
                      </a:r>
                      <a:r>
                        <a:rPr lang="en-US" sz="1400" dirty="0">
                          <a:solidFill>
                            <a:srgbClr val="445D73"/>
                          </a:solidFill>
                          <a:latin typeface="Calibri"/>
                          <a:ea typeface="Calibri"/>
                          <a:cs typeface="Calibri"/>
                          <a:sym typeface="Calibri"/>
                        </a:rPr>
                        <a:t>
</a:t>
                      </a:r>
                      <a:r>
                        <a:rPr lang="en-US" sz="1400" dirty="0" err="1">
                          <a:solidFill>
                            <a:srgbClr val="445D73"/>
                          </a:solidFill>
                          <a:latin typeface="Calibri"/>
                          <a:ea typeface="Calibri"/>
                          <a:cs typeface="Calibri"/>
                          <a:sym typeface="Calibri"/>
                        </a:rPr>
                        <a:t>Téléphone</a:t>
                      </a:r>
                      <a:r>
                        <a:rPr lang="en-US" sz="1400" dirty="0">
                          <a:solidFill>
                            <a:srgbClr val="445D73"/>
                          </a:solidFill>
                          <a:latin typeface="Calibri"/>
                          <a:ea typeface="Calibri"/>
                          <a:cs typeface="Calibri"/>
                          <a:sym typeface="Calibri"/>
                        </a:rPr>
                        <a:t>
Internet
</a:t>
                      </a:r>
                      <a:r>
                        <a:rPr lang="en-US" sz="1400" dirty="0" err="1">
                          <a:solidFill>
                            <a:srgbClr val="445D73"/>
                          </a:solidFill>
                          <a:latin typeface="Calibri"/>
                          <a:ea typeface="Calibri"/>
                          <a:cs typeface="Calibri"/>
                          <a:sym typeface="Calibri"/>
                        </a:rPr>
                        <a:t>Écrit</a:t>
                      </a:r>
                      <a:r>
                        <a:rPr lang="en-US" sz="1400" dirty="0">
                          <a:solidFill>
                            <a:srgbClr val="445D73"/>
                          </a:solidFill>
                          <a:latin typeface="Calibri"/>
                          <a:ea typeface="Calibri"/>
                          <a:cs typeface="Calibri"/>
                          <a:sym typeface="Calibri"/>
                        </a:rPr>
                        <a:t> – </a:t>
                      </a:r>
                      <a:r>
                        <a:rPr lang="en-US" sz="1400" dirty="0" err="1">
                          <a:solidFill>
                            <a:srgbClr val="445D73"/>
                          </a:solidFill>
                          <a:latin typeface="Calibri"/>
                          <a:ea typeface="Calibri"/>
                          <a:cs typeface="Calibri"/>
                          <a:sym typeface="Calibri"/>
                        </a:rPr>
                        <a:t>signes</a:t>
                      </a:r>
                      <a:r>
                        <a:rPr lang="en-US" sz="1400" dirty="0">
                          <a:solidFill>
                            <a:srgbClr val="445D73"/>
                          </a:solidFill>
                          <a:latin typeface="Calibri"/>
                          <a:ea typeface="Calibri"/>
                          <a:cs typeface="Calibri"/>
                          <a:sym typeface="Calibri"/>
                        </a:rPr>
                        <a:t> et </a:t>
                      </a:r>
                      <a:r>
                        <a:rPr lang="en-US" sz="1400" dirty="0" err="1">
                          <a:solidFill>
                            <a:srgbClr val="445D73"/>
                          </a:solidFill>
                          <a:latin typeface="Calibri"/>
                          <a:ea typeface="Calibri"/>
                          <a:cs typeface="Calibri"/>
                          <a:sym typeface="Calibri"/>
                        </a:rPr>
                        <a:t>symboles</a:t>
                      </a:r>
                      <a:r>
                        <a:rPr lang="en-US" sz="1400" dirty="0">
                          <a:solidFill>
                            <a:srgbClr val="445D73"/>
                          </a:solidFill>
                          <a:latin typeface="Calibri"/>
                          <a:ea typeface="Calibri"/>
                          <a:cs typeface="Calibri"/>
                          <a:sym typeface="Calibri"/>
                        </a:rPr>
                        <a:t>
E-mails, Lettres
Rapports, </a:t>
                      </a:r>
                      <a:r>
                        <a:rPr lang="en-US" sz="1400" dirty="0" err="1">
                          <a:solidFill>
                            <a:srgbClr val="445D73"/>
                          </a:solidFill>
                          <a:latin typeface="Calibri"/>
                          <a:ea typeface="Calibri"/>
                          <a:cs typeface="Calibri"/>
                          <a:sym typeface="Calibri"/>
                        </a:rPr>
                        <a:t>mémos</a:t>
                      </a:r>
                      <a:endParaRPr sz="1400" b="1" dirty="0">
                        <a:solidFill>
                          <a:srgbClr val="445D73"/>
                        </a:solidFill>
                        <a:latin typeface="Calibri"/>
                        <a:ea typeface="Calibri"/>
                        <a:cs typeface="Calibri"/>
                        <a:sym typeface="Calibri"/>
                      </a:endParaRPr>
                    </a:p>
                  </a:txBody>
                  <a:tcPr marL="121300" marR="121300" marT="124775" marB="124775">
                    <a:lnL w="9525" cap="flat" cmpd="sng">
                      <a:solidFill>
                        <a:srgbClr val="FF9900">
                          <a:alpha val="0"/>
                        </a:srgbClr>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dirty="0">
                          <a:solidFill>
                            <a:srgbClr val="445D73"/>
                          </a:solidFill>
                          <a:latin typeface="Calibri"/>
                          <a:ea typeface="Calibri"/>
                          <a:cs typeface="Calibri"/>
                          <a:sym typeface="Calibri"/>
                        </a:rPr>
                        <a:t>Paralanguage: 
la </a:t>
                      </a:r>
                      <a:r>
                        <a:rPr lang="en-US" sz="1400" dirty="0" err="1">
                          <a:solidFill>
                            <a:srgbClr val="445D73"/>
                          </a:solidFill>
                          <a:latin typeface="Calibri"/>
                          <a:ea typeface="Calibri"/>
                          <a:cs typeface="Calibri"/>
                          <a:sym typeface="Calibri"/>
                        </a:rPr>
                        <a:t>qualité</a:t>
                      </a:r>
                      <a:r>
                        <a:rPr lang="en-US" sz="1400" dirty="0">
                          <a:solidFill>
                            <a:srgbClr val="445D73"/>
                          </a:solidFill>
                          <a:latin typeface="Calibri"/>
                          <a:ea typeface="Calibri"/>
                          <a:cs typeface="Calibri"/>
                          <a:sym typeface="Calibri"/>
                        </a:rPr>
                        <a:t> de la </a:t>
                      </a:r>
                      <a:r>
                        <a:rPr lang="en-US" sz="1400" dirty="0" err="1">
                          <a:solidFill>
                            <a:srgbClr val="445D73"/>
                          </a:solidFill>
                          <a:latin typeface="Calibri"/>
                          <a:ea typeface="Calibri"/>
                          <a:cs typeface="Calibri"/>
                          <a:sym typeface="Calibri"/>
                        </a:rPr>
                        <a:t>voix</a:t>
                      </a:r>
                      <a:r>
                        <a:rPr lang="en-US" sz="1400" dirty="0">
                          <a:solidFill>
                            <a:srgbClr val="445D73"/>
                          </a:solidFill>
                          <a:latin typeface="Calibri"/>
                          <a:ea typeface="Calibri"/>
                          <a:cs typeface="Calibri"/>
                          <a:sym typeface="Calibri"/>
                        </a:rPr>
                        <a:t>, le </a:t>
                      </a:r>
                      <a:r>
                        <a:rPr lang="en-US" sz="1400" dirty="0" err="1">
                          <a:solidFill>
                            <a:srgbClr val="445D73"/>
                          </a:solidFill>
                          <a:latin typeface="Calibri"/>
                          <a:ea typeface="Calibri"/>
                          <a:cs typeface="Calibri"/>
                          <a:sym typeface="Calibri"/>
                        </a:rPr>
                        <a:t>taux</a:t>
                      </a:r>
                      <a:r>
                        <a:rPr lang="en-US" sz="1400" dirty="0">
                          <a:solidFill>
                            <a:srgbClr val="445D73"/>
                          </a:solidFill>
                          <a:latin typeface="Calibri"/>
                          <a:ea typeface="Calibri"/>
                          <a:cs typeface="Calibri"/>
                          <a:sym typeface="Calibri"/>
                        </a:rPr>
                        <a:t>, la hauteur, le volume et le style </a:t>
                      </a:r>
                      <a:r>
                        <a:rPr lang="en-US" sz="1400" dirty="0" err="1">
                          <a:solidFill>
                            <a:srgbClr val="445D73"/>
                          </a:solidFill>
                          <a:latin typeface="Calibri"/>
                          <a:ea typeface="Calibri"/>
                          <a:cs typeface="Calibri"/>
                          <a:sym typeface="Calibri"/>
                        </a:rPr>
                        <a:t>d’élocution</a:t>
                      </a:r>
                      <a:r>
                        <a:rPr lang="en-US" sz="1400" dirty="0">
                          <a:solidFill>
                            <a:srgbClr val="445D73"/>
                          </a:solidFill>
                          <a:latin typeface="Calibri"/>
                          <a:ea typeface="Calibri"/>
                          <a:cs typeface="Calibri"/>
                          <a:sym typeface="Calibri"/>
                        </a:rPr>
                        <a:t> (</a:t>
                      </a:r>
                      <a:r>
                        <a:rPr lang="en-US" sz="1400" dirty="0" err="1">
                          <a:solidFill>
                            <a:srgbClr val="445D73"/>
                          </a:solidFill>
                          <a:latin typeface="Calibri"/>
                          <a:ea typeface="Calibri"/>
                          <a:cs typeface="Calibri"/>
                          <a:sym typeface="Calibri"/>
                        </a:rPr>
                        <a:t>rire</a:t>
                      </a:r>
                      <a:r>
                        <a:rPr lang="en-US" sz="1400" dirty="0">
                          <a:solidFill>
                            <a:srgbClr val="445D73"/>
                          </a:solidFill>
                          <a:latin typeface="Calibri"/>
                          <a:ea typeface="Calibri"/>
                          <a:cs typeface="Calibri"/>
                          <a:sym typeface="Calibri"/>
                        </a:rPr>
                        <a:t>, </a:t>
                      </a:r>
                      <a:r>
                        <a:rPr lang="en-US" sz="1400" dirty="0" err="1">
                          <a:solidFill>
                            <a:srgbClr val="445D73"/>
                          </a:solidFill>
                          <a:latin typeface="Calibri"/>
                          <a:ea typeface="Calibri"/>
                          <a:cs typeface="Calibri"/>
                          <a:sym typeface="Calibri"/>
                        </a:rPr>
                        <a:t>toux</a:t>
                      </a:r>
                      <a:r>
                        <a:rPr lang="en-US" sz="1400" dirty="0">
                          <a:solidFill>
                            <a:srgbClr val="445D73"/>
                          </a:solidFill>
                          <a:latin typeface="Calibri"/>
                          <a:ea typeface="Calibri"/>
                          <a:cs typeface="Calibri"/>
                          <a:sym typeface="Calibri"/>
                        </a:rPr>
                        <a:t>, cris, pause, accent, etc.)
ton, inflexion, </a:t>
                      </a:r>
                      <a:r>
                        <a:rPr lang="en-US" sz="1400" dirty="0" err="1">
                          <a:solidFill>
                            <a:srgbClr val="445D73"/>
                          </a:solidFill>
                          <a:latin typeface="Calibri"/>
                          <a:ea typeface="Calibri"/>
                          <a:cs typeface="Calibri"/>
                          <a:sym typeface="Calibri"/>
                        </a:rPr>
                        <a:t>emphase</a:t>
                      </a:r>
                      <a:r>
                        <a:rPr lang="en-US" sz="1400" dirty="0">
                          <a:solidFill>
                            <a:srgbClr val="445D73"/>
                          </a:solidFill>
                          <a:latin typeface="Calibri"/>
                          <a:ea typeface="Calibri"/>
                          <a:cs typeface="Calibri"/>
                          <a:sym typeface="Calibri"/>
                        </a:rPr>
                        <a:t>
Processus </a:t>
                      </a:r>
                      <a:r>
                        <a:rPr lang="en-US" sz="1400" dirty="0" err="1">
                          <a:solidFill>
                            <a:srgbClr val="445D73"/>
                          </a:solidFill>
                          <a:latin typeface="Calibri"/>
                          <a:ea typeface="Calibri"/>
                          <a:cs typeface="Calibri"/>
                          <a:sym typeface="Calibri"/>
                        </a:rPr>
                        <a:t>conscients</a:t>
                      </a:r>
                      <a:r>
                        <a:rPr lang="en-US" sz="1400" dirty="0">
                          <a:solidFill>
                            <a:srgbClr val="445D73"/>
                          </a:solidFill>
                          <a:latin typeface="Calibri"/>
                          <a:ea typeface="Calibri"/>
                          <a:cs typeface="Calibri"/>
                          <a:sym typeface="Calibri"/>
                        </a:rPr>
                        <a:t> et </a:t>
                      </a:r>
                      <a:r>
                        <a:rPr lang="en-US" sz="1400" dirty="0" err="1">
                          <a:solidFill>
                            <a:srgbClr val="445D73"/>
                          </a:solidFill>
                          <a:latin typeface="Calibri"/>
                          <a:ea typeface="Calibri"/>
                          <a:cs typeface="Calibri"/>
                          <a:sym typeface="Calibri"/>
                        </a:rPr>
                        <a:t>inconscients</a:t>
                      </a:r>
                      <a:r>
                        <a:rPr lang="en-US" sz="1400" dirty="0">
                          <a:solidFill>
                            <a:srgbClr val="445D73"/>
                          </a:solidFill>
                          <a:latin typeface="Calibri"/>
                          <a:ea typeface="Calibri"/>
                          <a:cs typeface="Calibri"/>
                          <a:sym typeface="Calibri"/>
                        </a:rPr>
                        <a:t> </a:t>
                      </a:r>
                      <a:r>
                        <a:rPr lang="en-US" sz="1400" dirty="0" err="1">
                          <a:solidFill>
                            <a:srgbClr val="445D73"/>
                          </a:solidFill>
                          <a:latin typeface="Calibri"/>
                          <a:ea typeface="Calibri"/>
                          <a:cs typeface="Calibri"/>
                          <a:sym typeface="Calibri"/>
                        </a:rPr>
                        <a:t>d’encodage</a:t>
                      </a:r>
                      <a:r>
                        <a:rPr lang="en-US" sz="1400" dirty="0">
                          <a:solidFill>
                            <a:srgbClr val="445D73"/>
                          </a:solidFill>
                          <a:latin typeface="Calibri"/>
                          <a:ea typeface="Calibri"/>
                          <a:cs typeface="Calibri"/>
                          <a:sym typeface="Calibri"/>
                        </a:rPr>
                        <a:t> et de </a:t>
                      </a:r>
                      <a:r>
                        <a:rPr lang="en-US" sz="1400" dirty="0" err="1">
                          <a:solidFill>
                            <a:srgbClr val="445D73"/>
                          </a:solidFill>
                          <a:latin typeface="Calibri"/>
                          <a:ea typeface="Calibri"/>
                          <a:cs typeface="Calibri"/>
                          <a:sym typeface="Calibri"/>
                        </a:rPr>
                        <a:t>décodage</a:t>
                      </a:r>
                      <a:endParaRPr sz="1400" dirty="0">
                        <a:solidFill>
                          <a:srgbClr val="445D73"/>
                        </a:solidFill>
                        <a:latin typeface="Calibri"/>
                        <a:ea typeface="Calibri"/>
                        <a:cs typeface="Calibri"/>
                        <a:sym typeface="Calibri"/>
                      </a:endParaRPr>
                    </a:p>
                  </a:txBody>
                  <a:tcPr marL="121300" marR="121300" marT="124775" marB="124775">
                    <a:lnL w="9525" cap="flat" cmpd="sng">
                      <a:solidFill>
                        <a:srgbClr val="FF9900"/>
                      </a:solidFill>
                      <a:prstDash val="solid"/>
                      <a:round/>
                      <a:headEnd type="none" w="sm" len="sm"/>
                      <a:tailEnd type="none" w="sm" len="sm"/>
                    </a:lnL>
                    <a:lnR w="9525" cap="flat" cmpd="sng">
                      <a:solidFill>
                        <a:srgbClr val="FF9900">
                          <a:alpha val="0"/>
                        </a:srgbClr>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2"/>
                  </a:ext>
                </a:extLst>
              </a:tr>
              <a:tr h="914322">
                <a:tc>
                  <a:txBody>
                    <a:bodyPr/>
                    <a:lstStyle/>
                    <a:p>
                      <a:pPr marL="0" marR="0" lvl="0" indent="0" algn="l" rtl="0">
                        <a:lnSpc>
                          <a:spcPct val="100000"/>
                        </a:lnSpc>
                        <a:spcBef>
                          <a:spcPts val="0"/>
                        </a:spcBef>
                        <a:spcAft>
                          <a:spcPts val="0"/>
                        </a:spcAft>
                        <a:buNone/>
                      </a:pPr>
                      <a:endParaRPr sz="1400" dirty="0">
                        <a:solidFill>
                          <a:srgbClr val="445D73"/>
                        </a:solidFill>
                        <a:latin typeface="Calibri"/>
                        <a:ea typeface="Calibri"/>
                        <a:cs typeface="Calibri"/>
                        <a:sym typeface="Calibri"/>
                      </a:endParaRPr>
                    </a:p>
                  </a:txBody>
                  <a:tcPr marL="121300" marR="121300" marT="124775" marB="124775">
                    <a:lnL w="9525" cap="flat" cmpd="sng">
                      <a:solidFill>
                        <a:srgbClr val="FF9900">
                          <a:alpha val="0"/>
                        </a:srgbClr>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dirty="0">
                          <a:solidFill>
                            <a:srgbClr val="445D73"/>
                          </a:solidFill>
                          <a:latin typeface="Calibri"/>
                          <a:ea typeface="Calibri"/>
                          <a:cs typeface="Calibri"/>
                          <a:sym typeface="Calibri"/>
                        </a:rPr>
                        <a:t>Paralanguage: 
la </a:t>
                      </a:r>
                      <a:r>
                        <a:rPr lang="en-US" sz="1400" dirty="0" err="1">
                          <a:solidFill>
                            <a:srgbClr val="445D73"/>
                          </a:solidFill>
                          <a:latin typeface="Calibri"/>
                          <a:ea typeface="Calibri"/>
                          <a:cs typeface="Calibri"/>
                          <a:sym typeface="Calibri"/>
                        </a:rPr>
                        <a:t>qualité</a:t>
                      </a:r>
                      <a:r>
                        <a:rPr lang="en-US" sz="1400" dirty="0">
                          <a:solidFill>
                            <a:srgbClr val="445D73"/>
                          </a:solidFill>
                          <a:latin typeface="Calibri"/>
                          <a:ea typeface="Calibri"/>
                          <a:cs typeface="Calibri"/>
                          <a:sym typeface="Calibri"/>
                        </a:rPr>
                        <a:t> de la </a:t>
                      </a:r>
                      <a:r>
                        <a:rPr lang="en-US" sz="1400" dirty="0" err="1">
                          <a:solidFill>
                            <a:srgbClr val="445D73"/>
                          </a:solidFill>
                          <a:latin typeface="Calibri"/>
                          <a:ea typeface="Calibri"/>
                          <a:cs typeface="Calibri"/>
                          <a:sym typeface="Calibri"/>
                        </a:rPr>
                        <a:t>voix</a:t>
                      </a:r>
                      <a:r>
                        <a:rPr lang="en-US" sz="1400" dirty="0">
                          <a:solidFill>
                            <a:srgbClr val="445D73"/>
                          </a:solidFill>
                          <a:latin typeface="Calibri"/>
                          <a:ea typeface="Calibri"/>
                          <a:cs typeface="Calibri"/>
                          <a:sym typeface="Calibri"/>
                        </a:rPr>
                        <a:t>, le </a:t>
                      </a:r>
                      <a:r>
                        <a:rPr lang="en-US" sz="1400" dirty="0" err="1">
                          <a:solidFill>
                            <a:srgbClr val="445D73"/>
                          </a:solidFill>
                          <a:latin typeface="Calibri"/>
                          <a:ea typeface="Calibri"/>
                          <a:cs typeface="Calibri"/>
                          <a:sym typeface="Calibri"/>
                        </a:rPr>
                        <a:t>taux</a:t>
                      </a:r>
                      <a:r>
                        <a:rPr lang="en-US" sz="1400" dirty="0">
                          <a:solidFill>
                            <a:srgbClr val="445D73"/>
                          </a:solidFill>
                          <a:latin typeface="Calibri"/>
                          <a:ea typeface="Calibri"/>
                          <a:cs typeface="Calibri"/>
                          <a:sym typeface="Calibri"/>
                        </a:rPr>
                        <a:t>, la hauteur, le volume et le style </a:t>
                      </a:r>
                      <a:r>
                        <a:rPr lang="en-US" sz="1400" dirty="0" err="1">
                          <a:solidFill>
                            <a:srgbClr val="445D73"/>
                          </a:solidFill>
                          <a:latin typeface="Calibri"/>
                          <a:ea typeface="Calibri"/>
                          <a:cs typeface="Calibri"/>
                          <a:sym typeface="Calibri"/>
                        </a:rPr>
                        <a:t>d’élocution</a:t>
                      </a:r>
                      <a:r>
                        <a:rPr lang="en-US" sz="1400" dirty="0">
                          <a:solidFill>
                            <a:srgbClr val="445D73"/>
                          </a:solidFill>
                          <a:latin typeface="Calibri"/>
                          <a:ea typeface="Calibri"/>
                          <a:cs typeface="Calibri"/>
                          <a:sym typeface="Calibri"/>
                        </a:rPr>
                        <a:t> (</a:t>
                      </a:r>
                      <a:r>
                        <a:rPr lang="en-US" sz="1400" dirty="0" err="1">
                          <a:solidFill>
                            <a:srgbClr val="445D73"/>
                          </a:solidFill>
                          <a:latin typeface="Calibri"/>
                          <a:ea typeface="Calibri"/>
                          <a:cs typeface="Calibri"/>
                          <a:sym typeface="Calibri"/>
                        </a:rPr>
                        <a:t>rire</a:t>
                      </a:r>
                      <a:r>
                        <a:rPr lang="en-US" sz="1400" dirty="0">
                          <a:solidFill>
                            <a:srgbClr val="445D73"/>
                          </a:solidFill>
                          <a:latin typeface="Calibri"/>
                          <a:ea typeface="Calibri"/>
                          <a:cs typeface="Calibri"/>
                          <a:sym typeface="Calibri"/>
                        </a:rPr>
                        <a:t>, </a:t>
                      </a:r>
                      <a:r>
                        <a:rPr lang="en-US" sz="1400" dirty="0" err="1">
                          <a:solidFill>
                            <a:srgbClr val="445D73"/>
                          </a:solidFill>
                          <a:latin typeface="Calibri"/>
                          <a:ea typeface="Calibri"/>
                          <a:cs typeface="Calibri"/>
                          <a:sym typeface="Calibri"/>
                        </a:rPr>
                        <a:t>toux</a:t>
                      </a:r>
                      <a:r>
                        <a:rPr lang="en-US" sz="1400" dirty="0">
                          <a:solidFill>
                            <a:srgbClr val="445D73"/>
                          </a:solidFill>
                          <a:latin typeface="Calibri"/>
                          <a:ea typeface="Calibri"/>
                          <a:cs typeface="Calibri"/>
                          <a:sym typeface="Calibri"/>
                        </a:rPr>
                        <a:t>, cris, pause, accent, etc.)
ton, inflexion, </a:t>
                      </a:r>
                      <a:r>
                        <a:rPr lang="en-US" sz="1400" dirty="0" err="1">
                          <a:solidFill>
                            <a:srgbClr val="445D73"/>
                          </a:solidFill>
                          <a:latin typeface="Calibri"/>
                          <a:ea typeface="Calibri"/>
                          <a:cs typeface="Calibri"/>
                          <a:sym typeface="Calibri"/>
                        </a:rPr>
                        <a:t>emphase</a:t>
                      </a:r>
                      <a:r>
                        <a:rPr lang="en-US" sz="1400" dirty="0">
                          <a:solidFill>
                            <a:srgbClr val="445D73"/>
                          </a:solidFill>
                          <a:latin typeface="Calibri"/>
                          <a:ea typeface="Calibri"/>
                          <a:cs typeface="Calibri"/>
                          <a:sym typeface="Calibri"/>
                        </a:rPr>
                        <a:t>
Processus </a:t>
                      </a:r>
                      <a:r>
                        <a:rPr lang="en-US" sz="1400" dirty="0" err="1">
                          <a:solidFill>
                            <a:srgbClr val="445D73"/>
                          </a:solidFill>
                          <a:latin typeface="Calibri"/>
                          <a:ea typeface="Calibri"/>
                          <a:cs typeface="Calibri"/>
                          <a:sym typeface="Calibri"/>
                        </a:rPr>
                        <a:t>conscients</a:t>
                      </a:r>
                      <a:r>
                        <a:rPr lang="en-US" sz="1400" dirty="0">
                          <a:solidFill>
                            <a:srgbClr val="445D73"/>
                          </a:solidFill>
                          <a:latin typeface="Calibri"/>
                          <a:ea typeface="Calibri"/>
                          <a:cs typeface="Calibri"/>
                          <a:sym typeface="Calibri"/>
                        </a:rPr>
                        <a:t> et </a:t>
                      </a:r>
                      <a:r>
                        <a:rPr lang="en-US" sz="1400" dirty="0" err="1">
                          <a:solidFill>
                            <a:srgbClr val="445D73"/>
                          </a:solidFill>
                          <a:latin typeface="Calibri"/>
                          <a:ea typeface="Calibri"/>
                          <a:cs typeface="Calibri"/>
                          <a:sym typeface="Calibri"/>
                        </a:rPr>
                        <a:t>inconscients</a:t>
                      </a:r>
                      <a:r>
                        <a:rPr lang="en-US" sz="1400" dirty="0">
                          <a:solidFill>
                            <a:srgbClr val="445D73"/>
                          </a:solidFill>
                          <a:latin typeface="Calibri"/>
                          <a:ea typeface="Calibri"/>
                          <a:cs typeface="Calibri"/>
                          <a:sym typeface="Calibri"/>
                        </a:rPr>
                        <a:t> </a:t>
                      </a:r>
                      <a:r>
                        <a:rPr lang="en-US" sz="1400" dirty="0" err="1">
                          <a:solidFill>
                            <a:srgbClr val="445D73"/>
                          </a:solidFill>
                          <a:latin typeface="Calibri"/>
                          <a:ea typeface="Calibri"/>
                          <a:cs typeface="Calibri"/>
                          <a:sym typeface="Calibri"/>
                        </a:rPr>
                        <a:t>d’encodage</a:t>
                      </a:r>
                      <a:r>
                        <a:rPr lang="en-US" sz="1400" dirty="0">
                          <a:solidFill>
                            <a:srgbClr val="445D73"/>
                          </a:solidFill>
                          <a:latin typeface="Calibri"/>
                          <a:ea typeface="Calibri"/>
                          <a:cs typeface="Calibri"/>
                          <a:sym typeface="Calibri"/>
                        </a:rPr>
                        <a:t> et de </a:t>
                      </a:r>
                      <a:r>
                        <a:rPr lang="en-US" sz="1400" dirty="0" err="1">
                          <a:solidFill>
                            <a:srgbClr val="445D73"/>
                          </a:solidFill>
                          <a:latin typeface="Calibri"/>
                          <a:ea typeface="Calibri"/>
                          <a:cs typeface="Calibri"/>
                          <a:sym typeface="Calibri"/>
                        </a:rPr>
                        <a:t>décodage</a:t>
                      </a:r>
                      <a:endParaRPr sz="1400" dirty="0">
                        <a:solidFill>
                          <a:srgbClr val="445D73"/>
                        </a:solidFill>
                        <a:latin typeface="Calibri"/>
                        <a:ea typeface="Calibri"/>
                        <a:cs typeface="Calibri"/>
                        <a:sym typeface="Calibri"/>
                      </a:endParaRPr>
                    </a:p>
                  </a:txBody>
                  <a:tcPr marL="121300" marR="121300" marT="124775" marB="124775">
                    <a:lnL w="9525" cap="flat" cmpd="sng">
                      <a:solidFill>
                        <a:srgbClr val="FF9900"/>
                      </a:solidFill>
                      <a:prstDash val="solid"/>
                      <a:round/>
                      <a:headEnd type="none" w="sm" len="sm"/>
                      <a:tailEnd type="none" w="sm" len="sm"/>
                    </a:lnL>
                    <a:lnR w="9525" cap="flat" cmpd="sng">
                      <a:solidFill>
                        <a:srgbClr val="FF9900">
                          <a:alpha val="0"/>
                        </a:srgbClr>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75" name="Google Shape;275;p37"/>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79"/>
        <p:cNvGrpSpPr/>
        <p:nvPr/>
      </p:nvGrpSpPr>
      <p:grpSpPr>
        <a:xfrm>
          <a:off x="0" y="0"/>
          <a:ext cx="0" cy="0"/>
          <a:chOff x="0" y="0"/>
          <a:chExt cx="0" cy="0"/>
        </a:xfrm>
      </p:grpSpPr>
      <p:sp>
        <p:nvSpPr>
          <p:cNvPr id="280" name="Google Shape;280;p38"/>
          <p:cNvSpPr txBox="1">
            <a:spLocks noGrp="1"/>
          </p:cNvSpPr>
          <p:nvPr>
            <p:ph type="title"/>
          </p:nvPr>
        </p:nvSpPr>
        <p:spPr>
          <a:xfrm>
            <a:off x="1270861" y="464942"/>
            <a:ext cx="10917964" cy="763500"/>
          </a:xfrm>
          <a:prstGeom prst="rect">
            <a:avLst/>
          </a:prstGeom>
          <a:noFill/>
          <a:ln>
            <a:noFill/>
          </a:ln>
        </p:spPr>
        <p:txBody>
          <a:bodyPr spcFirstLastPara="1" wrap="square" lIns="126300" tIns="126300" rIns="126300" bIns="126300" anchor="ctr" anchorCtr="0">
            <a:noAutofit/>
          </a:bodyPr>
          <a:lstStyle/>
          <a:p>
            <a:pPr lvl="0"/>
            <a:r>
              <a:rPr lang="en-US" sz="3500" dirty="0"/>
              <a:t>Communication non verbale : Langue des </a:t>
            </a:r>
            <a:r>
              <a:rPr lang="en-US" sz="3500" dirty="0" err="1"/>
              <a:t>signes</a:t>
            </a:r>
            <a:endParaRPr sz="3500" dirty="0"/>
          </a:p>
        </p:txBody>
      </p:sp>
      <p:sp>
        <p:nvSpPr>
          <p:cNvPr id="281" name="Google Shape;281;p38"/>
          <p:cNvSpPr txBox="1">
            <a:spLocks noGrp="1"/>
          </p:cNvSpPr>
          <p:nvPr>
            <p:ph type="body" idx="1"/>
          </p:nvPr>
        </p:nvSpPr>
        <p:spPr>
          <a:xfrm>
            <a:off x="959753" y="1536625"/>
            <a:ext cx="6952200" cy="697500"/>
          </a:xfrm>
          <a:prstGeom prst="rect">
            <a:avLst/>
          </a:prstGeom>
          <a:noFill/>
          <a:ln>
            <a:noFill/>
          </a:ln>
        </p:spPr>
        <p:txBody>
          <a:bodyPr spcFirstLastPara="1" wrap="square" lIns="126300" tIns="126300" rIns="126300" bIns="126300" anchor="t" anchorCtr="0">
            <a:noAutofit/>
          </a:bodyPr>
          <a:lstStyle/>
          <a:p>
            <a:pPr marL="0" lvl="0" indent="0">
              <a:spcBef>
                <a:spcPts val="400"/>
              </a:spcBef>
              <a:buNone/>
            </a:pPr>
            <a:r>
              <a:rPr lang="en-US" sz="1600" dirty="0">
                <a:solidFill>
                  <a:srgbClr val="002060"/>
                </a:solidFill>
              </a:rPr>
              <a:t>La langue des </a:t>
            </a:r>
            <a:r>
              <a:rPr lang="en-US" sz="1600" dirty="0" err="1">
                <a:solidFill>
                  <a:srgbClr val="002060"/>
                </a:solidFill>
              </a:rPr>
              <a:t>signes</a:t>
            </a:r>
            <a:r>
              <a:rPr lang="en-US" sz="1600" dirty="0">
                <a:solidFill>
                  <a:srgbClr val="002060"/>
                </a:solidFill>
              </a:rPr>
              <a:t> </a:t>
            </a:r>
            <a:r>
              <a:rPr lang="en-US" sz="1600" dirty="0" err="1">
                <a:solidFill>
                  <a:srgbClr val="002060"/>
                </a:solidFill>
              </a:rPr>
              <a:t>est</a:t>
            </a:r>
            <a:r>
              <a:rPr lang="en-US" sz="1600" dirty="0">
                <a:solidFill>
                  <a:srgbClr val="002060"/>
                </a:solidFill>
              </a:rPr>
              <a:t> </a:t>
            </a:r>
            <a:r>
              <a:rPr lang="en-US" sz="1600" dirty="0" err="1">
                <a:solidFill>
                  <a:srgbClr val="002060"/>
                </a:solidFill>
              </a:rPr>
              <a:t>une</a:t>
            </a:r>
            <a:r>
              <a:rPr lang="en-US" sz="1600" dirty="0">
                <a:solidFill>
                  <a:srgbClr val="002060"/>
                </a:solidFill>
              </a:rPr>
              <a:t> </a:t>
            </a:r>
            <a:r>
              <a:rPr lang="en-US" sz="1600" dirty="0" err="1">
                <a:solidFill>
                  <a:srgbClr val="002060"/>
                </a:solidFill>
              </a:rPr>
              <a:t>forme</a:t>
            </a:r>
            <a:r>
              <a:rPr lang="en-US" sz="1600" dirty="0">
                <a:solidFill>
                  <a:srgbClr val="002060"/>
                </a:solidFill>
              </a:rPr>
              <a:t> naturelle et </a:t>
            </a:r>
            <a:r>
              <a:rPr lang="en-US" sz="1600" dirty="0" err="1">
                <a:solidFill>
                  <a:srgbClr val="002060"/>
                </a:solidFill>
              </a:rPr>
              <a:t>visuelle</a:t>
            </a:r>
            <a:r>
              <a:rPr lang="en-US" sz="1600" dirty="0">
                <a:solidFill>
                  <a:srgbClr val="002060"/>
                </a:solidFill>
              </a:rPr>
              <a:t> de </a:t>
            </a:r>
            <a:r>
              <a:rPr lang="en-US" sz="1600" dirty="0" err="1">
                <a:solidFill>
                  <a:srgbClr val="002060"/>
                </a:solidFill>
              </a:rPr>
              <a:t>langage</a:t>
            </a:r>
            <a:r>
              <a:rPr lang="en-US" sz="1600" dirty="0">
                <a:solidFill>
                  <a:srgbClr val="002060"/>
                </a:solidFill>
              </a:rPr>
              <a:t> qui </a:t>
            </a:r>
            <a:r>
              <a:rPr lang="en-US" sz="1600" dirty="0" err="1">
                <a:solidFill>
                  <a:srgbClr val="002060"/>
                </a:solidFill>
              </a:rPr>
              <a:t>utilise</a:t>
            </a:r>
            <a:r>
              <a:rPr lang="en-US" sz="1600" dirty="0">
                <a:solidFill>
                  <a:srgbClr val="002060"/>
                </a:solidFill>
              </a:rPr>
              <a:t> des </a:t>
            </a:r>
            <a:r>
              <a:rPr lang="en-US" sz="1600" dirty="0" err="1">
                <a:solidFill>
                  <a:srgbClr val="002060"/>
                </a:solidFill>
              </a:rPr>
              <a:t>mouvements</a:t>
            </a:r>
            <a:r>
              <a:rPr lang="en-US" sz="1600" dirty="0">
                <a:solidFill>
                  <a:srgbClr val="002060"/>
                </a:solidFill>
              </a:rPr>
              <a:t> et des expressions pour </a:t>
            </a:r>
            <a:r>
              <a:rPr lang="en-US" sz="1600" dirty="0" err="1">
                <a:solidFill>
                  <a:srgbClr val="002060"/>
                </a:solidFill>
              </a:rPr>
              <a:t>transmettre</a:t>
            </a:r>
            <a:r>
              <a:rPr lang="en-US" sz="1600" dirty="0">
                <a:solidFill>
                  <a:srgbClr val="002060"/>
                </a:solidFill>
              </a:rPr>
              <a:t> un </a:t>
            </a:r>
            <a:r>
              <a:rPr lang="en-US" sz="1600" dirty="0" err="1">
                <a:solidFill>
                  <a:srgbClr val="002060"/>
                </a:solidFill>
              </a:rPr>
              <a:t>sens</a:t>
            </a:r>
            <a:r>
              <a:rPr lang="en-US" sz="1600" dirty="0">
                <a:solidFill>
                  <a:srgbClr val="002060"/>
                </a:solidFill>
              </a:rPr>
              <a:t> entre les </a:t>
            </a:r>
            <a:r>
              <a:rPr lang="en-US" sz="1600" dirty="0" err="1">
                <a:solidFill>
                  <a:srgbClr val="002060"/>
                </a:solidFill>
              </a:rPr>
              <a:t>personnes</a:t>
            </a:r>
            <a:r>
              <a:rPr lang="en-US" sz="1600" dirty="0">
                <a:solidFill>
                  <a:srgbClr val="002060"/>
                </a:solidFill>
              </a:rPr>
              <a:t>. 
Il </a:t>
            </a:r>
            <a:r>
              <a:rPr lang="en-US" sz="1600" dirty="0" err="1">
                <a:solidFill>
                  <a:srgbClr val="002060"/>
                </a:solidFill>
              </a:rPr>
              <a:t>utilise</a:t>
            </a:r>
            <a:r>
              <a:rPr lang="en-US" sz="1600" dirty="0">
                <a:solidFill>
                  <a:srgbClr val="002060"/>
                </a:solidFill>
              </a:rPr>
              <a:t> </a:t>
            </a:r>
            <a:r>
              <a:rPr lang="en-US" sz="1600" dirty="0" err="1">
                <a:solidFill>
                  <a:srgbClr val="002060"/>
                </a:solidFill>
              </a:rPr>
              <a:t>tous</a:t>
            </a:r>
            <a:r>
              <a:rPr lang="en-US" sz="1600" dirty="0">
                <a:solidFill>
                  <a:srgbClr val="002060"/>
                </a:solidFill>
              </a:rPr>
              <a:t> les </a:t>
            </a:r>
            <a:r>
              <a:rPr lang="en-US" sz="1600" dirty="0" err="1">
                <a:solidFill>
                  <a:srgbClr val="002060"/>
                </a:solidFill>
              </a:rPr>
              <a:t>moyens</a:t>
            </a:r>
            <a:r>
              <a:rPr lang="en-US" sz="1600" dirty="0">
                <a:solidFill>
                  <a:srgbClr val="002060"/>
                </a:solidFill>
              </a:rPr>
              <a:t> de communication par les </a:t>
            </a:r>
            <a:r>
              <a:rPr lang="en-US" sz="1600" dirty="0" err="1">
                <a:solidFill>
                  <a:srgbClr val="002060"/>
                </a:solidFill>
              </a:rPr>
              <a:t>mouvements</a:t>
            </a:r>
            <a:r>
              <a:rPr lang="en-US" sz="1600" dirty="0">
                <a:solidFill>
                  <a:srgbClr val="002060"/>
                </a:solidFill>
              </a:rPr>
              <a:t> </a:t>
            </a:r>
            <a:r>
              <a:rPr lang="en-US" sz="1600" dirty="0" err="1">
                <a:solidFill>
                  <a:srgbClr val="002060"/>
                </a:solidFill>
              </a:rPr>
              <a:t>corporels</a:t>
            </a:r>
            <a:r>
              <a:rPr lang="en-US" sz="1600" dirty="0">
                <a:solidFill>
                  <a:srgbClr val="002060"/>
                </a:solidFill>
              </a:rPr>
              <a:t>, </a:t>
            </a:r>
            <a:r>
              <a:rPr lang="en-US" sz="1600" dirty="0" err="1">
                <a:solidFill>
                  <a:srgbClr val="002060"/>
                </a:solidFill>
              </a:rPr>
              <a:t>lorsque</a:t>
            </a:r>
            <a:r>
              <a:rPr lang="en-US" sz="1600" dirty="0">
                <a:solidFill>
                  <a:srgbClr val="002060"/>
                </a:solidFill>
              </a:rPr>
              <a:t> la communication </a:t>
            </a:r>
            <a:r>
              <a:rPr lang="en-US" sz="1600" dirty="0" err="1">
                <a:solidFill>
                  <a:srgbClr val="002060"/>
                </a:solidFill>
              </a:rPr>
              <a:t>orale</a:t>
            </a:r>
            <a:r>
              <a:rPr lang="en-US" sz="1600" dirty="0">
                <a:solidFill>
                  <a:srgbClr val="002060"/>
                </a:solidFill>
              </a:rPr>
              <a:t> </a:t>
            </a:r>
            <a:r>
              <a:rPr lang="en-US" sz="1600" dirty="0" err="1">
                <a:solidFill>
                  <a:srgbClr val="002060"/>
                </a:solidFill>
              </a:rPr>
              <a:t>est</a:t>
            </a:r>
            <a:r>
              <a:rPr lang="en-US" sz="1600" dirty="0">
                <a:solidFill>
                  <a:srgbClr val="002060"/>
                </a:solidFill>
              </a:rPr>
              <a:t> impossible </a:t>
            </a:r>
            <a:r>
              <a:rPr lang="en-US" sz="1600" dirty="0" err="1">
                <a:solidFill>
                  <a:srgbClr val="002060"/>
                </a:solidFill>
              </a:rPr>
              <a:t>ou</a:t>
            </a:r>
            <a:r>
              <a:rPr lang="en-US" sz="1600" dirty="0">
                <a:solidFill>
                  <a:srgbClr val="002060"/>
                </a:solidFill>
              </a:rPr>
              <a:t> </a:t>
            </a:r>
            <a:r>
              <a:rPr lang="en-US" sz="1600" dirty="0" err="1">
                <a:solidFill>
                  <a:srgbClr val="002060"/>
                </a:solidFill>
              </a:rPr>
              <a:t>indésirable</a:t>
            </a:r>
            <a:r>
              <a:rPr lang="en-US" sz="1600" dirty="0">
                <a:solidFill>
                  <a:srgbClr val="002060"/>
                </a:solidFill>
              </a:rPr>
              <a:t>. Il </a:t>
            </a:r>
            <a:r>
              <a:rPr lang="en-US" sz="1600" dirty="0" err="1">
                <a:solidFill>
                  <a:srgbClr val="002060"/>
                </a:solidFill>
              </a:rPr>
              <a:t>est</a:t>
            </a:r>
            <a:r>
              <a:rPr lang="en-US" sz="1600" dirty="0">
                <a:solidFill>
                  <a:srgbClr val="002060"/>
                </a:solidFill>
              </a:rPr>
              <a:t> </a:t>
            </a:r>
            <a:r>
              <a:rPr lang="en-US" sz="1600" dirty="0" err="1">
                <a:solidFill>
                  <a:srgbClr val="002060"/>
                </a:solidFill>
              </a:rPr>
              <a:t>basé</a:t>
            </a:r>
            <a:r>
              <a:rPr lang="en-US" sz="1600" dirty="0">
                <a:solidFill>
                  <a:srgbClr val="002060"/>
                </a:solidFill>
              </a:rPr>
              <a:t> sur des </a:t>
            </a:r>
            <a:r>
              <a:rPr lang="en-US" sz="1600" dirty="0" err="1">
                <a:solidFill>
                  <a:srgbClr val="002060"/>
                </a:solidFill>
              </a:rPr>
              <a:t>repères</a:t>
            </a:r>
            <a:r>
              <a:rPr lang="en-US" sz="1600" dirty="0">
                <a:solidFill>
                  <a:srgbClr val="002060"/>
                </a:solidFill>
              </a:rPr>
              <a:t> </a:t>
            </a:r>
            <a:r>
              <a:rPr lang="en-US" sz="1600" dirty="0" err="1">
                <a:solidFill>
                  <a:srgbClr val="002060"/>
                </a:solidFill>
              </a:rPr>
              <a:t>visuels</a:t>
            </a:r>
            <a:r>
              <a:rPr lang="en-US" sz="1600" dirty="0">
                <a:solidFill>
                  <a:srgbClr val="002060"/>
                </a:solidFill>
              </a:rPr>
              <a:t> à travers les mains, les </a:t>
            </a:r>
            <a:r>
              <a:rPr lang="en-US" sz="1600" dirty="0" err="1">
                <a:solidFill>
                  <a:srgbClr val="002060"/>
                </a:solidFill>
              </a:rPr>
              <a:t>yeux</a:t>
            </a:r>
            <a:r>
              <a:rPr lang="en-US" sz="1600" dirty="0">
                <a:solidFill>
                  <a:srgbClr val="002060"/>
                </a:solidFill>
              </a:rPr>
              <a:t>, le visage, la bouche et le corps. Les </a:t>
            </a:r>
            <a:r>
              <a:rPr lang="en-US" sz="1600" dirty="0" err="1">
                <a:solidFill>
                  <a:srgbClr val="002060"/>
                </a:solidFill>
              </a:rPr>
              <a:t>gestes</a:t>
            </a:r>
            <a:r>
              <a:rPr lang="en-US" sz="1600" dirty="0">
                <a:solidFill>
                  <a:srgbClr val="002060"/>
                </a:solidFill>
              </a:rPr>
              <a:t> </a:t>
            </a:r>
            <a:r>
              <a:rPr lang="en-US" sz="1600" dirty="0" err="1">
                <a:solidFill>
                  <a:srgbClr val="002060"/>
                </a:solidFill>
              </a:rPr>
              <a:t>ou</a:t>
            </a:r>
            <a:r>
              <a:rPr lang="en-US" sz="1600" dirty="0">
                <a:solidFill>
                  <a:srgbClr val="002060"/>
                </a:solidFill>
              </a:rPr>
              <a:t> </a:t>
            </a:r>
            <a:r>
              <a:rPr lang="en-US" sz="1600" dirty="0" err="1">
                <a:solidFill>
                  <a:srgbClr val="002060"/>
                </a:solidFill>
              </a:rPr>
              <a:t>symboles</a:t>
            </a:r>
            <a:r>
              <a:rPr lang="en-US" sz="1600" dirty="0">
                <a:solidFill>
                  <a:srgbClr val="002060"/>
                </a:solidFill>
              </a:rPr>
              <a:t> </a:t>
            </a:r>
            <a:r>
              <a:rPr lang="en-US" sz="1600" dirty="0" err="1">
                <a:solidFill>
                  <a:srgbClr val="002060"/>
                </a:solidFill>
              </a:rPr>
              <a:t>en</a:t>
            </a:r>
            <a:r>
              <a:rPr lang="en-US" sz="1600" dirty="0">
                <a:solidFill>
                  <a:srgbClr val="002060"/>
                </a:solidFill>
              </a:rPr>
              <a:t> langue des </a:t>
            </a:r>
            <a:r>
              <a:rPr lang="en-US" sz="1600" dirty="0" err="1">
                <a:solidFill>
                  <a:srgbClr val="002060"/>
                </a:solidFill>
              </a:rPr>
              <a:t>signes</a:t>
            </a:r>
            <a:r>
              <a:rPr lang="en-US" sz="1600" dirty="0">
                <a:solidFill>
                  <a:srgbClr val="002060"/>
                </a:solidFill>
              </a:rPr>
              <a:t> </a:t>
            </a:r>
            <a:r>
              <a:rPr lang="en-US" sz="1600" dirty="0" err="1">
                <a:solidFill>
                  <a:srgbClr val="002060"/>
                </a:solidFill>
              </a:rPr>
              <a:t>sont</a:t>
            </a:r>
            <a:r>
              <a:rPr lang="en-US" sz="1600" dirty="0">
                <a:solidFill>
                  <a:srgbClr val="002060"/>
                </a:solidFill>
              </a:rPr>
              <a:t> </a:t>
            </a:r>
            <a:r>
              <a:rPr lang="en-US" sz="1600" dirty="0" err="1">
                <a:solidFill>
                  <a:srgbClr val="002060"/>
                </a:solidFill>
              </a:rPr>
              <a:t>organisés</a:t>
            </a:r>
            <a:r>
              <a:rPr lang="en-US" sz="1600" dirty="0">
                <a:solidFill>
                  <a:srgbClr val="002060"/>
                </a:solidFill>
              </a:rPr>
              <a:t> de manière </a:t>
            </a:r>
            <a:r>
              <a:rPr lang="en-US" sz="1600" dirty="0" err="1">
                <a:solidFill>
                  <a:srgbClr val="002060"/>
                </a:solidFill>
              </a:rPr>
              <a:t>linguistique</a:t>
            </a:r>
            <a:r>
              <a:rPr lang="en-US" sz="1600" dirty="0">
                <a:solidFill>
                  <a:srgbClr val="002060"/>
                </a:solidFill>
              </a:rPr>
              <a:t>. </a:t>
            </a:r>
            <a:r>
              <a:rPr lang="en-US" sz="1600" dirty="0" err="1">
                <a:solidFill>
                  <a:srgbClr val="002060"/>
                </a:solidFill>
              </a:rPr>
              <a:t>Cependant</a:t>
            </a:r>
            <a:r>
              <a:rPr lang="en-US" sz="1600" dirty="0">
                <a:solidFill>
                  <a:srgbClr val="002060"/>
                </a:solidFill>
              </a:rPr>
              <a:t>, la langue des </a:t>
            </a:r>
            <a:r>
              <a:rPr lang="en-US" sz="1600" dirty="0" err="1">
                <a:solidFill>
                  <a:srgbClr val="002060"/>
                </a:solidFill>
              </a:rPr>
              <a:t>signes</a:t>
            </a:r>
            <a:r>
              <a:rPr lang="en-US" sz="1600" dirty="0">
                <a:solidFill>
                  <a:srgbClr val="002060"/>
                </a:solidFill>
              </a:rPr>
              <a:t> </a:t>
            </a:r>
            <a:r>
              <a:rPr lang="en-US" sz="1600" dirty="0" err="1">
                <a:solidFill>
                  <a:srgbClr val="002060"/>
                </a:solidFill>
              </a:rPr>
              <a:t>n’est</a:t>
            </a:r>
            <a:r>
              <a:rPr lang="en-US" sz="1600" dirty="0">
                <a:solidFill>
                  <a:srgbClr val="002060"/>
                </a:solidFill>
              </a:rPr>
              <a:t> pas </a:t>
            </a:r>
            <a:r>
              <a:rPr lang="en-US" sz="1600" dirty="0" err="1">
                <a:solidFill>
                  <a:srgbClr val="002060"/>
                </a:solidFill>
              </a:rPr>
              <a:t>une</a:t>
            </a:r>
            <a:r>
              <a:rPr lang="en-US" sz="1600" dirty="0">
                <a:solidFill>
                  <a:srgbClr val="002060"/>
                </a:solidFill>
              </a:rPr>
              <a:t> version </a:t>
            </a:r>
            <a:r>
              <a:rPr lang="en-US" sz="1600" dirty="0" err="1">
                <a:solidFill>
                  <a:srgbClr val="002060"/>
                </a:solidFill>
              </a:rPr>
              <a:t>mimée</a:t>
            </a:r>
            <a:r>
              <a:rPr lang="en-US" sz="1600" dirty="0">
                <a:solidFill>
                  <a:srgbClr val="002060"/>
                </a:solidFill>
              </a:rPr>
              <a:t> de la langue </a:t>
            </a:r>
            <a:r>
              <a:rPr lang="en-US" sz="1600" dirty="0" err="1">
                <a:solidFill>
                  <a:srgbClr val="002060"/>
                </a:solidFill>
              </a:rPr>
              <a:t>parlée</a:t>
            </a:r>
            <a:r>
              <a:rPr lang="en-US" sz="1600" dirty="0">
                <a:solidFill>
                  <a:srgbClr val="002060"/>
                </a:solidFill>
              </a:rPr>
              <a:t>. Il </a:t>
            </a:r>
            <a:r>
              <a:rPr lang="en-US" sz="1600" dirty="0" err="1">
                <a:solidFill>
                  <a:srgbClr val="002060"/>
                </a:solidFill>
              </a:rPr>
              <a:t>s’agit</a:t>
            </a:r>
            <a:r>
              <a:rPr lang="en-US" sz="1600" dirty="0">
                <a:solidFill>
                  <a:srgbClr val="002060"/>
                </a:solidFill>
              </a:rPr>
              <a:t> </a:t>
            </a:r>
            <a:r>
              <a:rPr lang="en-US" sz="1600" dirty="0" err="1">
                <a:solidFill>
                  <a:srgbClr val="002060"/>
                </a:solidFill>
              </a:rPr>
              <a:t>d’une</a:t>
            </a:r>
            <a:r>
              <a:rPr lang="en-US" sz="1600" dirty="0">
                <a:solidFill>
                  <a:srgbClr val="002060"/>
                </a:solidFill>
              </a:rPr>
              <a:t> langue </a:t>
            </a:r>
            <a:r>
              <a:rPr lang="en-US" sz="1600" dirty="0" err="1">
                <a:solidFill>
                  <a:srgbClr val="002060"/>
                </a:solidFill>
              </a:rPr>
              <a:t>distincte</a:t>
            </a:r>
            <a:r>
              <a:rPr lang="en-US" sz="1600" dirty="0">
                <a:solidFill>
                  <a:srgbClr val="002060"/>
                </a:solidFill>
              </a:rPr>
              <a:t> qui </a:t>
            </a:r>
            <a:r>
              <a:rPr lang="en-US" sz="1600" dirty="0" err="1">
                <a:solidFill>
                  <a:srgbClr val="002060"/>
                </a:solidFill>
              </a:rPr>
              <a:t>utilise</a:t>
            </a:r>
            <a:r>
              <a:rPr lang="en-US" sz="1600" dirty="0">
                <a:solidFill>
                  <a:srgbClr val="002060"/>
                </a:solidFill>
              </a:rPr>
              <a:t> </a:t>
            </a:r>
            <a:r>
              <a:rPr lang="en-US" sz="1600" dirty="0" err="1">
                <a:solidFill>
                  <a:srgbClr val="002060"/>
                </a:solidFill>
              </a:rPr>
              <a:t>parfois</a:t>
            </a:r>
            <a:r>
              <a:rPr lang="en-US" sz="1600" dirty="0">
                <a:solidFill>
                  <a:srgbClr val="002060"/>
                </a:solidFill>
              </a:rPr>
              <a:t> des </a:t>
            </a:r>
            <a:r>
              <a:rPr lang="en-US" sz="1600" dirty="0" err="1">
                <a:solidFill>
                  <a:srgbClr val="002060"/>
                </a:solidFill>
              </a:rPr>
              <a:t>caractéristiques</a:t>
            </a:r>
            <a:r>
              <a:rPr lang="en-US" sz="1600" dirty="0">
                <a:solidFill>
                  <a:srgbClr val="002060"/>
                </a:solidFill>
              </a:rPr>
              <a:t> de la langue </a:t>
            </a:r>
            <a:r>
              <a:rPr lang="en-US" sz="1600" dirty="0" err="1">
                <a:solidFill>
                  <a:srgbClr val="002060"/>
                </a:solidFill>
              </a:rPr>
              <a:t>parlée</a:t>
            </a:r>
            <a:r>
              <a:rPr lang="en-US" sz="1600" dirty="0">
                <a:solidFill>
                  <a:srgbClr val="002060"/>
                </a:solidFill>
              </a:rPr>
              <a:t>.
La langue des </a:t>
            </a:r>
            <a:r>
              <a:rPr lang="en-US" sz="1600" dirty="0" err="1">
                <a:solidFill>
                  <a:srgbClr val="002060"/>
                </a:solidFill>
              </a:rPr>
              <a:t>signes</a:t>
            </a:r>
            <a:r>
              <a:rPr lang="en-US" sz="1600" dirty="0">
                <a:solidFill>
                  <a:srgbClr val="002060"/>
                </a:solidFill>
              </a:rPr>
              <a:t> </a:t>
            </a:r>
            <a:r>
              <a:rPr lang="en-US" sz="1600" dirty="0" err="1">
                <a:solidFill>
                  <a:srgbClr val="002060"/>
                </a:solidFill>
              </a:rPr>
              <a:t>n’est</a:t>
            </a:r>
            <a:r>
              <a:rPr lang="en-US" sz="1600" dirty="0">
                <a:solidFill>
                  <a:srgbClr val="002060"/>
                </a:solidFill>
              </a:rPr>
              <a:t> pas </a:t>
            </a:r>
            <a:r>
              <a:rPr lang="en-US" sz="1600" dirty="0" err="1">
                <a:solidFill>
                  <a:srgbClr val="002060"/>
                </a:solidFill>
              </a:rPr>
              <a:t>universelle</a:t>
            </a:r>
            <a:r>
              <a:rPr lang="en-US" sz="1600" dirty="0">
                <a:solidFill>
                  <a:srgbClr val="002060"/>
                </a:solidFill>
              </a:rPr>
              <a:t> ; Les </a:t>
            </a:r>
            <a:r>
              <a:rPr lang="en-US" sz="1600" dirty="0" err="1">
                <a:solidFill>
                  <a:srgbClr val="002060"/>
                </a:solidFill>
              </a:rPr>
              <a:t>personnes</a:t>
            </a:r>
            <a:r>
              <a:rPr lang="en-US" sz="1600" dirty="0">
                <a:solidFill>
                  <a:srgbClr val="002060"/>
                </a:solidFill>
              </a:rPr>
              <a:t> </a:t>
            </a:r>
            <a:r>
              <a:rPr lang="en-US" sz="1600" dirty="0" err="1">
                <a:solidFill>
                  <a:srgbClr val="002060"/>
                </a:solidFill>
              </a:rPr>
              <a:t>sourdes</a:t>
            </a:r>
            <a:r>
              <a:rPr lang="en-US" sz="1600" dirty="0">
                <a:solidFill>
                  <a:srgbClr val="002060"/>
                </a:solidFill>
              </a:rPr>
              <a:t> de </a:t>
            </a:r>
            <a:r>
              <a:rPr lang="en-US" sz="1600" dirty="0" err="1">
                <a:solidFill>
                  <a:srgbClr val="002060"/>
                </a:solidFill>
              </a:rPr>
              <a:t>différents</a:t>
            </a:r>
            <a:r>
              <a:rPr lang="en-US" sz="1600" dirty="0">
                <a:solidFill>
                  <a:srgbClr val="002060"/>
                </a:solidFill>
              </a:rPr>
              <a:t> pays </a:t>
            </a:r>
            <a:r>
              <a:rPr lang="en-US" sz="1600" dirty="0" err="1">
                <a:solidFill>
                  <a:srgbClr val="002060"/>
                </a:solidFill>
              </a:rPr>
              <a:t>parlent</a:t>
            </a:r>
            <a:r>
              <a:rPr lang="en-US" sz="1600" dirty="0">
                <a:solidFill>
                  <a:srgbClr val="002060"/>
                </a:solidFill>
              </a:rPr>
              <a:t> </a:t>
            </a:r>
            <a:r>
              <a:rPr lang="en-US" sz="1600" dirty="0" err="1">
                <a:solidFill>
                  <a:srgbClr val="002060"/>
                </a:solidFill>
              </a:rPr>
              <a:t>différentes</a:t>
            </a:r>
            <a:r>
              <a:rPr lang="en-US" sz="1600" dirty="0">
                <a:solidFill>
                  <a:srgbClr val="002060"/>
                </a:solidFill>
              </a:rPr>
              <a:t> </a:t>
            </a:r>
            <a:r>
              <a:rPr lang="en-US" sz="1600" dirty="0" err="1">
                <a:solidFill>
                  <a:srgbClr val="002060"/>
                </a:solidFill>
              </a:rPr>
              <a:t>langues</a:t>
            </a:r>
            <a:r>
              <a:rPr lang="en-US" sz="1600" dirty="0">
                <a:solidFill>
                  <a:srgbClr val="002060"/>
                </a:solidFill>
              </a:rPr>
              <a:t> des </a:t>
            </a:r>
            <a:r>
              <a:rPr lang="en-US" sz="1600" dirty="0" err="1">
                <a:solidFill>
                  <a:srgbClr val="002060"/>
                </a:solidFill>
              </a:rPr>
              <a:t>signes</a:t>
            </a:r>
            <a:r>
              <a:rPr lang="en-US" sz="1600" dirty="0">
                <a:solidFill>
                  <a:srgbClr val="002060"/>
                </a:solidFill>
              </a:rPr>
              <a:t>. </a:t>
            </a:r>
            <a:r>
              <a:rPr lang="en-US" sz="1600" dirty="0" err="1">
                <a:solidFill>
                  <a:srgbClr val="002060"/>
                </a:solidFill>
              </a:rPr>
              <a:t>Même</a:t>
            </a:r>
            <a:r>
              <a:rPr lang="en-US" sz="1600" dirty="0">
                <a:solidFill>
                  <a:srgbClr val="002060"/>
                </a:solidFill>
              </a:rPr>
              <a:t> </a:t>
            </a:r>
            <a:r>
              <a:rPr lang="en-US" sz="1600" dirty="0" err="1">
                <a:solidFill>
                  <a:srgbClr val="002060"/>
                </a:solidFill>
              </a:rPr>
              <a:t>si</a:t>
            </a:r>
            <a:r>
              <a:rPr lang="en-US" sz="1600" dirty="0">
                <a:solidFill>
                  <a:srgbClr val="002060"/>
                </a:solidFill>
              </a:rPr>
              <a:t> les </a:t>
            </a:r>
            <a:r>
              <a:rPr lang="en-US" sz="1600" dirty="0" err="1">
                <a:solidFill>
                  <a:srgbClr val="002060"/>
                </a:solidFill>
              </a:rPr>
              <a:t>langues</a:t>
            </a:r>
            <a:r>
              <a:rPr lang="en-US" sz="1600" dirty="0">
                <a:solidFill>
                  <a:srgbClr val="002060"/>
                </a:solidFill>
              </a:rPr>
              <a:t> des </a:t>
            </a:r>
            <a:r>
              <a:rPr lang="en-US" sz="1600" dirty="0" err="1">
                <a:solidFill>
                  <a:srgbClr val="002060"/>
                </a:solidFill>
              </a:rPr>
              <a:t>signes</a:t>
            </a:r>
            <a:r>
              <a:rPr lang="en-US" sz="1600" dirty="0">
                <a:solidFill>
                  <a:srgbClr val="002060"/>
                </a:solidFill>
              </a:rPr>
              <a:t> </a:t>
            </a:r>
            <a:r>
              <a:rPr lang="en-US" sz="1600" dirty="0" err="1">
                <a:solidFill>
                  <a:srgbClr val="002060"/>
                </a:solidFill>
              </a:rPr>
              <a:t>sont</a:t>
            </a:r>
            <a:r>
              <a:rPr lang="en-US" sz="1600" dirty="0">
                <a:solidFill>
                  <a:srgbClr val="002060"/>
                </a:solidFill>
              </a:rPr>
              <a:t> </a:t>
            </a:r>
            <a:r>
              <a:rPr lang="en-US" sz="1600" dirty="0" err="1">
                <a:solidFill>
                  <a:srgbClr val="002060"/>
                </a:solidFill>
              </a:rPr>
              <a:t>différentes</a:t>
            </a:r>
            <a:r>
              <a:rPr lang="en-US" sz="1600" dirty="0">
                <a:solidFill>
                  <a:srgbClr val="002060"/>
                </a:solidFill>
              </a:rPr>
              <a:t> d’un pays </a:t>
            </a:r>
            <a:r>
              <a:rPr lang="en-US" sz="1600" dirty="0" err="1">
                <a:solidFill>
                  <a:srgbClr val="002060"/>
                </a:solidFill>
              </a:rPr>
              <a:t>ou</a:t>
            </a:r>
            <a:r>
              <a:rPr lang="en-US" sz="1600" dirty="0">
                <a:solidFill>
                  <a:srgbClr val="002060"/>
                </a:solidFill>
              </a:rPr>
              <a:t> </a:t>
            </a:r>
            <a:r>
              <a:rPr lang="en-US" sz="1600" dirty="0" err="1">
                <a:solidFill>
                  <a:srgbClr val="002060"/>
                </a:solidFill>
              </a:rPr>
              <a:t>d’une</a:t>
            </a:r>
            <a:r>
              <a:rPr lang="en-US" sz="1600" dirty="0">
                <a:solidFill>
                  <a:srgbClr val="002060"/>
                </a:solidFill>
              </a:rPr>
              <a:t> </a:t>
            </a:r>
            <a:r>
              <a:rPr lang="en-US" sz="1600" dirty="0" err="1">
                <a:solidFill>
                  <a:srgbClr val="002060"/>
                </a:solidFill>
              </a:rPr>
              <a:t>région</a:t>
            </a:r>
            <a:r>
              <a:rPr lang="en-US" sz="1600" dirty="0">
                <a:solidFill>
                  <a:srgbClr val="002060"/>
                </a:solidFill>
              </a:rPr>
              <a:t> à </a:t>
            </a:r>
            <a:r>
              <a:rPr lang="en-US" sz="1600" dirty="0" err="1">
                <a:solidFill>
                  <a:srgbClr val="002060"/>
                </a:solidFill>
              </a:rPr>
              <a:t>l’autre</a:t>
            </a:r>
            <a:r>
              <a:rPr lang="en-US" sz="1600" dirty="0">
                <a:solidFill>
                  <a:srgbClr val="002060"/>
                </a:solidFill>
              </a:rPr>
              <a:t>, les </a:t>
            </a:r>
            <a:r>
              <a:rPr lang="en-US" sz="1600" dirty="0" err="1">
                <a:solidFill>
                  <a:srgbClr val="002060"/>
                </a:solidFill>
              </a:rPr>
              <a:t>personnes</a:t>
            </a:r>
            <a:r>
              <a:rPr lang="en-US" sz="1600" dirty="0">
                <a:solidFill>
                  <a:srgbClr val="002060"/>
                </a:solidFill>
              </a:rPr>
              <a:t> </a:t>
            </a:r>
            <a:r>
              <a:rPr lang="en-US" sz="1600" dirty="0" err="1">
                <a:solidFill>
                  <a:srgbClr val="002060"/>
                </a:solidFill>
              </a:rPr>
              <a:t>sourdes</a:t>
            </a:r>
            <a:r>
              <a:rPr lang="en-US" sz="1600" dirty="0">
                <a:solidFill>
                  <a:srgbClr val="002060"/>
                </a:solidFill>
              </a:rPr>
              <a:t> de </a:t>
            </a:r>
            <a:r>
              <a:rPr lang="en-US" sz="1600" dirty="0" err="1">
                <a:solidFill>
                  <a:srgbClr val="002060"/>
                </a:solidFill>
              </a:rPr>
              <a:t>différents</a:t>
            </a:r>
            <a:r>
              <a:rPr lang="en-US" sz="1600" dirty="0">
                <a:solidFill>
                  <a:srgbClr val="002060"/>
                </a:solidFill>
              </a:rPr>
              <a:t> pays </a:t>
            </a:r>
            <a:r>
              <a:rPr lang="en-US" sz="1600" dirty="0" err="1">
                <a:solidFill>
                  <a:srgbClr val="002060"/>
                </a:solidFill>
              </a:rPr>
              <a:t>sont</a:t>
            </a:r>
            <a:r>
              <a:rPr lang="en-US" sz="1600" dirty="0">
                <a:solidFill>
                  <a:srgbClr val="002060"/>
                </a:solidFill>
              </a:rPr>
              <a:t> </a:t>
            </a:r>
            <a:r>
              <a:rPr lang="en-US" sz="1600" dirty="0" err="1">
                <a:solidFill>
                  <a:srgbClr val="002060"/>
                </a:solidFill>
              </a:rPr>
              <a:t>capables</a:t>
            </a:r>
            <a:r>
              <a:rPr lang="en-US" sz="1600" dirty="0">
                <a:solidFill>
                  <a:srgbClr val="002060"/>
                </a:solidFill>
              </a:rPr>
              <a:t> de </a:t>
            </a:r>
            <a:r>
              <a:rPr lang="en-US" sz="1600" dirty="0" err="1">
                <a:solidFill>
                  <a:srgbClr val="002060"/>
                </a:solidFill>
              </a:rPr>
              <a:t>communiquer</a:t>
            </a:r>
            <a:r>
              <a:rPr lang="en-US" sz="1600" dirty="0">
                <a:solidFill>
                  <a:srgbClr val="002060"/>
                </a:solidFill>
              </a:rPr>
              <a:t> entre </a:t>
            </a:r>
            <a:r>
              <a:rPr lang="en-US" sz="1600" dirty="0" err="1">
                <a:solidFill>
                  <a:srgbClr val="002060"/>
                </a:solidFill>
              </a:rPr>
              <a:t>elles</a:t>
            </a:r>
            <a:r>
              <a:rPr lang="en-US" sz="1600" dirty="0">
                <a:solidFill>
                  <a:srgbClr val="002060"/>
                </a:solidFill>
              </a:rPr>
              <a:t>, au </a:t>
            </a:r>
            <a:r>
              <a:rPr lang="en-US" sz="1600" dirty="0" err="1">
                <a:solidFill>
                  <a:srgbClr val="002060"/>
                </a:solidFill>
              </a:rPr>
              <a:t>moins</a:t>
            </a:r>
            <a:r>
              <a:rPr lang="en-US" sz="1600" dirty="0">
                <a:solidFill>
                  <a:srgbClr val="002060"/>
                </a:solidFill>
              </a:rPr>
              <a:t> à un </a:t>
            </a:r>
            <a:r>
              <a:rPr lang="en-US" sz="1600" dirty="0" err="1">
                <a:solidFill>
                  <a:srgbClr val="002060"/>
                </a:solidFill>
              </a:rPr>
              <a:t>niveau</a:t>
            </a:r>
            <a:r>
              <a:rPr lang="en-US" sz="1600" dirty="0">
                <a:solidFill>
                  <a:srgbClr val="002060"/>
                </a:solidFill>
              </a:rPr>
              <a:t> de base.
(Source : </a:t>
            </a:r>
            <a:r>
              <a:rPr lang="en-US" sz="1600" dirty="0" err="1">
                <a:solidFill>
                  <a:srgbClr val="002060"/>
                </a:solidFill>
              </a:rPr>
              <a:t>Dictionnaire</a:t>
            </a:r>
            <a:r>
              <a:rPr lang="en-US" sz="1600" dirty="0">
                <a:solidFill>
                  <a:srgbClr val="002060"/>
                </a:solidFill>
              </a:rPr>
              <a:t> de la langue des </a:t>
            </a:r>
            <a:r>
              <a:rPr lang="en-US" sz="1600" dirty="0" err="1">
                <a:solidFill>
                  <a:srgbClr val="002060"/>
                </a:solidFill>
              </a:rPr>
              <a:t>signes</a:t>
            </a:r>
            <a:r>
              <a:rPr lang="en-US" sz="1600" dirty="0">
                <a:solidFill>
                  <a:srgbClr val="002060"/>
                </a:solidFill>
              </a:rPr>
              <a:t> https://</a:t>
            </a:r>
            <a:r>
              <a:rPr lang="en-US" sz="1600" dirty="0" err="1">
                <a:solidFill>
                  <a:srgbClr val="002060"/>
                </a:solidFill>
              </a:rPr>
              <a:t>dlmg.ro</a:t>
            </a:r>
            <a:r>
              <a:rPr lang="en-US" sz="1600" dirty="0">
                <a:solidFill>
                  <a:srgbClr val="002060"/>
                </a:solidFill>
              </a:rPr>
              <a:t>/</a:t>
            </a:r>
            <a:r>
              <a:rPr lang="en-US" sz="1600" dirty="0" err="1">
                <a:solidFill>
                  <a:srgbClr val="002060"/>
                </a:solidFill>
              </a:rPr>
              <a:t>en</a:t>
            </a:r>
            <a:r>
              <a:rPr lang="en-US" sz="1600" dirty="0">
                <a:solidFill>
                  <a:srgbClr val="002060"/>
                </a:solidFill>
              </a:rPr>
              <a:t>/</a:t>
            </a:r>
            <a:r>
              <a:rPr lang="en-US" sz="1600" dirty="0" err="1">
                <a:solidFill>
                  <a:srgbClr val="002060"/>
                </a:solidFill>
              </a:rPr>
              <a:t>romanian</a:t>
            </a:r>
            <a:r>
              <a:rPr lang="en-US" sz="1600" dirty="0">
                <a:solidFill>
                  <a:srgbClr val="002060"/>
                </a:solidFill>
              </a:rPr>
              <a:t>-sign-language/ )</a:t>
            </a:r>
            <a:endParaRPr dirty="0">
              <a:solidFill>
                <a:srgbClr val="002060"/>
              </a:solidFill>
            </a:endParaRPr>
          </a:p>
          <a:p>
            <a:pPr marL="0" lvl="0" indent="0" algn="l" rtl="0">
              <a:lnSpc>
                <a:spcPct val="115000"/>
              </a:lnSpc>
              <a:spcBef>
                <a:spcPts val="0"/>
              </a:spcBef>
              <a:spcAft>
                <a:spcPts val="0"/>
              </a:spcAft>
              <a:buNone/>
            </a:pPr>
            <a:endParaRPr b="1" dirty="0"/>
          </a:p>
        </p:txBody>
      </p:sp>
      <p:sp>
        <p:nvSpPr>
          <p:cNvPr id="282" name="Google Shape;282;p3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283" name="Google Shape;283;p38"/>
          <p:cNvPicPr preferRelativeResize="0"/>
          <p:nvPr/>
        </p:nvPicPr>
        <p:blipFill rotWithShape="1">
          <a:blip r:embed="rId3">
            <a:alphaModFix/>
          </a:blip>
          <a:srcRect l="22129" r="22129"/>
          <a:stretch/>
        </p:blipFill>
        <p:spPr>
          <a:xfrm>
            <a:off x="8073150" y="1759200"/>
            <a:ext cx="3398851" cy="4063500"/>
          </a:xfrm>
          <a:prstGeom prst="rect">
            <a:avLst/>
          </a:prstGeom>
          <a:noFill/>
          <a:ln w="9525" cap="flat" cmpd="sng">
            <a:solidFill>
              <a:srgbClr val="FF9900"/>
            </a:solidFill>
            <a:prstDash val="solid"/>
            <a:round/>
            <a:headEnd type="none" w="sm" len="sm"/>
            <a:tailEnd type="none" w="sm" len="sm"/>
          </a:ln>
          <a:effectLst>
            <a:outerShdw dist="209550" dir="3240000" algn="bl" rotWithShape="0">
              <a:srgbClr val="FF9900"/>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1363851" y="464942"/>
            <a:ext cx="10824974" cy="763500"/>
          </a:xfrm>
          <a:prstGeom prst="rect">
            <a:avLst/>
          </a:prstGeom>
        </p:spPr>
        <p:txBody>
          <a:bodyPr spcFirstLastPara="1" wrap="square" lIns="126300" tIns="126300" rIns="126300" bIns="126300" anchor="ctr" anchorCtr="0">
            <a:noAutofit/>
          </a:bodyPr>
          <a:lstStyle/>
          <a:p>
            <a:pPr lvl="0"/>
            <a:r>
              <a:rPr lang="en-US" sz="3600" dirty="0" err="1"/>
              <a:t>Dynamique</a:t>
            </a:r>
            <a:r>
              <a:rPr lang="en-US" sz="3600" dirty="0"/>
              <a:t> de la </a:t>
            </a:r>
            <a:r>
              <a:rPr lang="en-US" sz="3600" dirty="0" err="1"/>
              <a:t>voix</a:t>
            </a:r>
            <a:r>
              <a:rPr lang="en-US" sz="3600" dirty="0"/>
              <a:t> : </a:t>
            </a:r>
            <a:r>
              <a:rPr lang="en-US" sz="3600" dirty="0" err="1"/>
              <a:t>utilisez</a:t>
            </a:r>
            <a:r>
              <a:rPr lang="en-US" sz="3600" dirty="0"/>
              <a:t> les quatre P</a:t>
            </a:r>
            <a:endParaRPr sz="3600" dirty="0"/>
          </a:p>
        </p:txBody>
      </p:sp>
      <p:pic>
        <p:nvPicPr>
          <p:cNvPr id="289" name="Google Shape;289;p39"/>
          <p:cNvPicPr preferRelativeResize="0"/>
          <p:nvPr/>
        </p:nvPicPr>
        <p:blipFill>
          <a:blip r:embed="rId3">
            <a:alphaModFix/>
          </a:blip>
          <a:stretch>
            <a:fillRect/>
          </a:stretch>
        </p:blipFill>
        <p:spPr>
          <a:xfrm>
            <a:off x="4057750" y="1379017"/>
            <a:ext cx="4644445" cy="5324759"/>
          </a:xfrm>
          <a:prstGeom prst="rect">
            <a:avLst/>
          </a:prstGeom>
          <a:noFill/>
          <a:ln>
            <a:noFill/>
          </a:ln>
        </p:spPr>
      </p:pic>
      <p:sp>
        <p:nvSpPr>
          <p:cNvPr id="290" name="Google Shape;290;p39"/>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94"/>
        <p:cNvGrpSpPr/>
        <p:nvPr/>
      </p:nvGrpSpPr>
      <p:grpSpPr>
        <a:xfrm>
          <a:off x="0" y="0"/>
          <a:ext cx="0" cy="0"/>
          <a:chOff x="0" y="0"/>
          <a:chExt cx="0" cy="0"/>
        </a:xfrm>
      </p:grpSpPr>
      <p:sp>
        <p:nvSpPr>
          <p:cNvPr id="295" name="Google Shape;295;p40"/>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500" dirty="0"/>
              <a:t>Communication verbale</a:t>
            </a:r>
            <a:endParaRPr sz="3500" dirty="0"/>
          </a:p>
        </p:txBody>
      </p:sp>
      <p:sp>
        <p:nvSpPr>
          <p:cNvPr id="296" name="Google Shape;296;p40"/>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lvl="0" indent="-349250">
              <a:spcBef>
                <a:spcPts val="400"/>
              </a:spcBef>
              <a:buSzPts val="1900"/>
              <a:buChar char="❖"/>
            </a:pPr>
            <a:r>
              <a:rPr lang="en-US" sz="1900" dirty="0"/>
              <a:t>À qui je </a:t>
            </a:r>
            <a:r>
              <a:rPr lang="en-US" sz="1900" dirty="0" err="1"/>
              <a:t>m’adresse</a:t>
            </a:r>
            <a:r>
              <a:rPr lang="en-US" sz="1900" dirty="0"/>
              <a:t> ?
</a:t>
            </a:r>
            <a:r>
              <a:rPr lang="en-US" sz="1900" dirty="0" err="1"/>
              <a:t>Qu’est-ce</a:t>
            </a:r>
            <a:r>
              <a:rPr lang="en-US" sz="1900" dirty="0"/>
              <a:t> que je </a:t>
            </a:r>
            <a:r>
              <a:rPr lang="en-US" sz="1900" dirty="0" err="1"/>
              <a:t>veux</a:t>
            </a:r>
            <a:r>
              <a:rPr lang="en-US" sz="1900" dirty="0"/>
              <a:t> </a:t>
            </a:r>
            <a:r>
              <a:rPr lang="en-US" sz="1900" dirty="0" err="1"/>
              <a:t>communiquer</a:t>
            </a:r>
            <a:r>
              <a:rPr lang="en-US" sz="1900" dirty="0"/>
              <a:t> ?
Comment </a:t>
            </a:r>
            <a:r>
              <a:rPr lang="en-US" sz="1900" dirty="0" err="1"/>
              <a:t>est-ce</a:t>
            </a:r>
            <a:r>
              <a:rPr lang="en-US" sz="1900" dirty="0"/>
              <a:t> que je </a:t>
            </a:r>
            <a:r>
              <a:rPr lang="en-US" sz="1900" dirty="0" err="1"/>
              <a:t>veux</a:t>
            </a:r>
            <a:r>
              <a:rPr lang="en-US" sz="1900" dirty="0"/>
              <a:t> le </a:t>
            </a:r>
            <a:r>
              <a:rPr lang="en-US" sz="1900" dirty="0" err="1"/>
              <a:t>communiquer</a:t>
            </a:r>
            <a:r>
              <a:rPr lang="en-US" sz="1900" dirty="0"/>
              <a:t> ?
Quelle langue </a:t>
            </a:r>
            <a:r>
              <a:rPr lang="en-US" sz="1900" dirty="0" err="1"/>
              <a:t>vais</a:t>
            </a:r>
            <a:r>
              <a:rPr lang="en-US" sz="1900" dirty="0"/>
              <a:t>-je </a:t>
            </a:r>
            <a:r>
              <a:rPr lang="en-US" sz="1900" dirty="0" err="1"/>
              <a:t>utiliser</a:t>
            </a:r>
            <a:r>
              <a:rPr lang="en-US" sz="1900" dirty="0"/>
              <a:t> ?</a:t>
            </a:r>
          </a:p>
          <a:p>
            <a:pPr marL="107950" lvl="0" indent="0">
              <a:spcBef>
                <a:spcPts val="400"/>
              </a:spcBef>
              <a:buSzPts val="1900"/>
              <a:buNone/>
            </a:pPr>
            <a:r>
              <a:rPr lang="en-US" sz="1900" dirty="0"/>
              <a:t>Le choix des mots </a:t>
            </a:r>
            <a:r>
              <a:rPr lang="en-US" sz="1900" dirty="0" err="1"/>
              <a:t>est</a:t>
            </a:r>
            <a:r>
              <a:rPr lang="en-US" sz="1900" dirty="0"/>
              <a:t> important pour la </a:t>
            </a:r>
            <a:r>
              <a:rPr lang="en-US" sz="1900" dirty="0" err="1"/>
              <a:t>compréhension</a:t>
            </a:r>
            <a:r>
              <a:rPr lang="en-US" sz="1900" dirty="0"/>
              <a:t> du message par </a:t>
            </a:r>
            <a:r>
              <a:rPr lang="en-US" sz="1900" dirty="0" err="1"/>
              <a:t>l’auditeur</a:t>
            </a:r>
            <a:r>
              <a:rPr lang="en-US" sz="1900" dirty="0"/>
              <a:t>, la </a:t>
            </a:r>
            <a:r>
              <a:rPr lang="en-US" sz="1900" dirty="0" err="1"/>
              <a:t>rétention</a:t>
            </a:r>
            <a:r>
              <a:rPr lang="en-US" sz="1900" dirty="0"/>
              <a:t> du message et le </a:t>
            </a:r>
            <a:r>
              <a:rPr lang="en-US" sz="1900" dirty="0" err="1"/>
              <a:t>déclenchement</a:t>
            </a:r>
            <a:r>
              <a:rPr lang="en-US" sz="1900" dirty="0"/>
              <a:t> de </a:t>
            </a:r>
            <a:r>
              <a:rPr lang="en-US" sz="1900" dirty="0" err="1"/>
              <a:t>l’action</a:t>
            </a:r>
            <a:r>
              <a:rPr lang="en-US" sz="1900" dirty="0"/>
              <a:t> </a:t>
            </a:r>
            <a:r>
              <a:rPr lang="en-US" sz="1900" dirty="0" err="1"/>
              <a:t>souhaitée</a:t>
            </a:r>
            <a:r>
              <a:rPr lang="en-US" sz="1900" dirty="0"/>
              <a:t>.</a:t>
            </a:r>
            <a:endParaRPr sz="1900" dirty="0">
              <a:solidFill>
                <a:srgbClr val="1F1F1F"/>
              </a:solidFill>
            </a:endParaRPr>
          </a:p>
          <a:p>
            <a:pPr marL="0" lvl="0" indent="0" algn="l" rtl="0">
              <a:spcBef>
                <a:spcPts val="1500"/>
              </a:spcBef>
              <a:spcAft>
                <a:spcPts val="0"/>
              </a:spcAft>
              <a:buNone/>
            </a:pPr>
            <a:endParaRPr sz="1900" dirty="0">
              <a:solidFill>
                <a:srgbClr val="1F1F1F"/>
              </a:solidFill>
            </a:endParaRPr>
          </a:p>
          <a:p>
            <a:pPr marL="0" lvl="0" indent="0" algn="l" rtl="0">
              <a:spcBef>
                <a:spcPts val="1500"/>
              </a:spcBef>
              <a:spcAft>
                <a:spcPts val="0"/>
              </a:spcAft>
              <a:buNone/>
            </a:pPr>
            <a:endParaRPr sz="1900" dirty="0">
              <a:solidFill>
                <a:srgbClr val="1F1F1F"/>
              </a:solidFill>
            </a:endParaRPr>
          </a:p>
          <a:p>
            <a:pPr marL="0" lvl="0" indent="0" algn="l" rtl="0">
              <a:spcBef>
                <a:spcPts val="1500"/>
              </a:spcBef>
              <a:spcAft>
                <a:spcPts val="0"/>
              </a:spcAft>
              <a:buNone/>
            </a:pPr>
            <a:endParaRPr sz="2400" dirty="0"/>
          </a:p>
          <a:p>
            <a:pPr marL="0" lvl="0" indent="0" algn="l" rtl="0">
              <a:lnSpc>
                <a:spcPct val="115000"/>
              </a:lnSpc>
              <a:spcBef>
                <a:spcPts val="1500"/>
              </a:spcBef>
              <a:spcAft>
                <a:spcPts val="0"/>
              </a:spcAft>
              <a:buNone/>
            </a:pPr>
            <a:endParaRPr dirty="0"/>
          </a:p>
          <a:p>
            <a:pPr marL="0" lvl="0" indent="0" algn="l" rtl="0">
              <a:lnSpc>
                <a:spcPct val="115000"/>
              </a:lnSpc>
              <a:spcBef>
                <a:spcPts val="0"/>
              </a:spcBef>
              <a:spcAft>
                <a:spcPts val="0"/>
              </a:spcAft>
              <a:buNone/>
            </a:pPr>
            <a:endParaRPr b="1" dirty="0"/>
          </a:p>
        </p:txBody>
      </p:sp>
      <p:sp>
        <p:nvSpPr>
          <p:cNvPr id="297" name="Google Shape;297;p40"/>
          <p:cNvSpPr txBox="1">
            <a:spLocks noGrp="1"/>
          </p:cNvSpPr>
          <p:nvPr>
            <p:ph type="title"/>
          </p:nvPr>
        </p:nvSpPr>
        <p:spPr>
          <a:xfrm>
            <a:off x="1704803" y="3741542"/>
            <a:ext cx="9755700" cy="763500"/>
          </a:xfrm>
          <a:prstGeom prst="rect">
            <a:avLst/>
          </a:prstGeom>
          <a:noFill/>
          <a:ln>
            <a:noFill/>
          </a:ln>
        </p:spPr>
        <p:txBody>
          <a:bodyPr spcFirstLastPara="1" wrap="square" lIns="126300" tIns="126300" rIns="126300" bIns="126300" anchor="ctr" anchorCtr="0">
            <a:noAutofit/>
          </a:bodyPr>
          <a:lstStyle/>
          <a:p>
            <a:pPr lvl="0"/>
            <a:r>
              <a:rPr lang="en-US" sz="3500" dirty="0" err="1"/>
              <a:t>Règles</a:t>
            </a:r>
            <a:r>
              <a:rPr lang="en-US" sz="3500" dirty="0"/>
              <a:t> de la communication verbale</a:t>
            </a:r>
            <a:endParaRPr sz="3500" dirty="0"/>
          </a:p>
        </p:txBody>
      </p:sp>
      <p:sp>
        <p:nvSpPr>
          <p:cNvPr id="298" name="Google Shape;298;p40"/>
          <p:cNvSpPr txBox="1">
            <a:spLocks noGrp="1"/>
          </p:cNvSpPr>
          <p:nvPr>
            <p:ph type="body" idx="1"/>
          </p:nvPr>
        </p:nvSpPr>
        <p:spPr>
          <a:xfrm>
            <a:off x="1112160" y="4587334"/>
            <a:ext cx="10269300" cy="697500"/>
          </a:xfrm>
          <a:prstGeom prst="rect">
            <a:avLst/>
          </a:prstGeom>
          <a:noFill/>
          <a:ln>
            <a:noFill/>
          </a:ln>
        </p:spPr>
        <p:txBody>
          <a:bodyPr spcFirstLastPara="1" wrap="square" lIns="126300" tIns="126300" rIns="126300" bIns="126300" anchor="t" anchorCtr="0">
            <a:noAutofit/>
          </a:bodyPr>
          <a:lstStyle/>
          <a:p>
            <a:pPr lvl="0" indent="-349250">
              <a:spcBef>
                <a:spcPts val="400"/>
              </a:spcBef>
              <a:buSzPts val="1900"/>
              <a:buChar char="❖"/>
            </a:pPr>
            <a:r>
              <a:rPr lang="en-US" sz="1900" dirty="0" err="1"/>
              <a:t>Parlez</a:t>
            </a:r>
            <a:r>
              <a:rPr lang="en-US" sz="1900" dirty="0"/>
              <a:t> dans la langue de </a:t>
            </a:r>
            <a:r>
              <a:rPr lang="en-US" sz="1900" dirty="0" err="1"/>
              <a:t>vos</a:t>
            </a:r>
            <a:r>
              <a:rPr lang="en-US" sz="1900" dirty="0"/>
              <a:t> </a:t>
            </a:r>
            <a:r>
              <a:rPr lang="en-US" sz="1900" dirty="0" err="1"/>
              <a:t>auditeurs</a:t>
            </a:r>
            <a:r>
              <a:rPr lang="en-US" sz="1900" dirty="0"/>
              <a:t>.
</a:t>
            </a:r>
            <a:r>
              <a:rPr lang="en-US" sz="1900" dirty="0" err="1"/>
              <a:t>Utilisez</a:t>
            </a:r>
            <a:r>
              <a:rPr lang="en-US" sz="1900" dirty="0"/>
              <a:t> des mots </a:t>
            </a:r>
            <a:r>
              <a:rPr lang="en-US" sz="1900" dirty="0" err="1"/>
              <a:t>clairs</a:t>
            </a:r>
            <a:r>
              <a:rPr lang="en-US" sz="1900" dirty="0"/>
              <a:t>, </a:t>
            </a:r>
            <a:r>
              <a:rPr lang="en-US" sz="1900" dirty="0" err="1"/>
              <a:t>descriptifs</a:t>
            </a:r>
            <a:r>
              <a:rPr lang="en-US" sz="1900" dirty="0"/>
              <a:t> et </a:t>
            </a:r>
            <a:r>
              <a:rPr lang="en-US" sz="1900" dirty="0" err="1"/>
              <a:t>spécifiques</a:t>
            </a:r>
            <a:r>
              <a:rPr lang="en-US" sz="1900" dirty="0"/>
              <a:t>.
K.I.S.S. (Keep It Short and Simple / Keep it Simple and Straightforward)
Le </a:t>
            </a:r>
            <a:r>
              <a:rPr lang="en-US" sz="1900" dirty="0" err="1"/>
              <a:t>sourire</a:t>
            </a:r>
            <a:r>
              <a:rPr lang="en-US" sz="1900" dirty="0"/>
              <a:t> « </a:t>
            </a:r>
            <a:r>
              <a:rPr lang="en-US" sz="1900" dirty="0" err="1"/>
              <a:t>s’entend</a:t>
            </a:r>
            <a:r>
              <a:rPr lang="en-US" sz="1900" dirty="0"/>
              <a:t> » et « se lit ».</a:t>
            </a:r>
          </a:p>
          <a:p>
            <a:pPr marL="107950" lvl="0" indent="0">
              <a:spcBef>
                <a:spcPts val="400"/>
              </a:spcBef>
              <a:buSzPts val="1900"/>
              <a:buNone/>
            </a:pPr>
            <a:r>
              <a:rPr lang="en-US" sz="1700" dirty="0"/>
              <a:t>Lire la suite</a:t>
            </a:r>
            <a:r>
              <a:rPr lang="en" sz="1700" u="sng" dirty="0">
                <a:solidFill>
                  <a:schemeClr val="hlink"/>
                </a:solidFill>
                <a:hlinkClick r:id="rId3"/>
              </a:rPr>
              <a:t>https://changingminds.org/techniques/language/persuasive/keep_it_simple.htm</a:t>
            </a:r>
            <a:r>
              <a:rPr lang="en" sz="1700" dirty="0">
                <a:solidFill>
                  <a:srgbClr val="1F1F1F"/>
                </a:solidFill>
              </a:rPr>
              <a:t> </a:t>
            </a:r>
            <a:endParaRPr sz="1700" dirty="0">
              <a:solidFill>
                <a:srgbClr val="1F1F1F"/>
              </a:solidFill>
            </a:endParaRPr>
          </a:p>
          <a:p>
            <a:pPr marL="0" lvl="0" indent="0" algn="l" rtl="0">
              <a:spcBef>
                <a:spcPts val="1500"/>
              </a:spcBef>
              <a:spcAft>
                <a:spcPts val="0"/>
              </a:spcAft>
              <a:buNone/>
            </a:pPr>
            <a:endParaRPr sz="1900" dirty="0">
              <a:solidFill>
                <a:srgbClr val="1F1F1F"/>
              </a:solidFill>
            </a:endParaRPr>
          </a:p>
          <a:p>
            <a:pPr marL="0" lvl="0" indent="0" algn="l" rtl="0">
              <a:spcBef>
                <a:spcPts val="1500"/>
              </a:spcBef>
              <a:spcAft>
                <a:spcPts val="0"/>
              </a:spcAft>
              <a:buNone/>
            </a:pPr>
            <a:endParaRPr sz="1900" dirty="0">
              <a:solidFill>
                <a:srgbClr val="1F1F1F"/>
              </a:solidFill>
            </a:endParaRPr>
          </a:p>
          <a:p>
            <a:pPr marL="0" lvl="0" indent="0" algn="l" rtl="0">
              <a:spcBef>
                <a:spcPts val="1500"/>
              </a:spcBef>
              <a:spcAft>
                <a:spcPts val="0"/>
              </a:spcAft>
              <a:buNone/>
            </a:pPr>
            <a:endParaRPr sz="1900" dirty="0">
              <a:solidFill>
                <a:srgbClr val="1F1F1F"/>
              </a:solidFill>
            </a:endParaRPr>
          </a:p>
          <a:p>
            <a:pPr marL="0" lvl="0" indent="0" algn="l" rtl="0">
              <a:spcBef>
                <a:spcPts val="1500"/>
              </a:spcBef>
              <a:spcAft>
                <a:spcPts val="0"/>
              </a:spcAft>
              <a:buNone/>
            </a:pPr>
            <a:endParaRPr sz="2400" dirty="0"/>
          </a:p>
          <a:p>
            <a:pPr marL="0" lvl="0" indent="0" algn="l" rtl="0">
              <a:lnSpc>
                <a:spcPct val="115000"/>
              </a:lnSpc>
              <a:spcBef>
                <a:spcPts val="1500"/>
              </a:spcBef>
              <a:spcAft>
                <a:spcPts val="0"/>
              </a:spcAft>
              <a:buNone/>
            </a:pPr>
            <a:endParaRPr dirty="0"/>
          </a:p>
          <a:p>
            <a:pPr marL="0" lvl="0" indent="0" algn="l" rtl="0">
              <a:lnSpc>
                <a:spcPct val="115000"/>
              </a:lnSpc>
              <a:spcBef>
                <a:spcPts val="0"/>
              </a:spcBef>
              <a:spcAft>
                <a:spcPts val="0"/>
              </a:spcAft>
              <a:buNone/>
            </a:pPr>
            <a:endParaRPr b="1" dirty="0"/>
          </a:p>
        </p:txBody>
      </p:sp>
      <p:sp>
        <p:nvSpPr>
          <p:cNvPr id="299" name="Google Shape;299;p40"/>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1"/>
          <p:cNvSpPr txBox="1">
            <a:spLocks noGrp="1"/>
          </p:cNvSpPr>
          <p:nvPr>
            <p:ph type="title"/>
          </p:nvPr>
        </p:nvSpPr>
        <p:spPr>
          <a:xfrm>
            <a:off x="1552403" y="464942"/>
            <a:ext cx="9755700" cy="763500"/>
          </a:xfrm>
          <a:prstGeom prst="rect">
            <a:avLst/>
          </a:prstGeom>
        </p:spPr>
        <p:txBody>
          <a:bodyPr spcFirstLastPara="1" wrap="square" lIns="126300" tIns="126300" rIns="126300" bIns="126300" anchor="ctr" anchorCtr="0">
            <a:noAutofit/>
          </a:bodyPr>
          <a:lstStyle/>
          <a:p>
            <a:pPr lvl="0"/>
            <a:r>
              <a:rPr lang="en-US" dirty="0" err="1"/>
              <a:t>Langage</a:t>
            </a:r>
            <a:r>
              <a:rPr lang="en-US" dirty="0"/>
              <a:t> </a:t>
            </a:r>
            <a:r>
              <a:rPr lang="en-US" dirty="0" err="1"/>
              <a:t>écrit</a:t>
            </a:r>
            <a:r>
              <a:rPr lang="en-US" dirty="0"/>
              <a:t> vs parole</a:t>
            </a:r>
            <a:endParaRPr dirty="0"/>
          </a:p>
        </p:txBody>
      </p:sp>
      <p:sp>
        <p:nvSpPr>
          <p:cNvPr id="305" name="Google Shape;305;p41"/>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graphicFrame>
        <p:nvGraphicFramePr>
          <p:cNvPr id="306" name="Google Shape;306;p41"/>
          <p:cNvGraphicFramePr/>
          <p:nvPr>
            <p:extLst>
              <p:ext uri="{D42A27DB-BD31-4B8C-83A1-F6EECF244321}">
                <p14:modId xmlns:p14="http://schemas.microsoft.com/office/powerpoint/2010/main" val="2244953842"/>
              </p:ext>
            </p:extLst>
          </p:nvPr>
        </p:nvGraphicFramePr>
        <p:xfrm>
          <a:off x="952499" y="1524000"/>
          <a:ext cx="10764220" cy="4766474"/>
        </p:xfrm>
        <a:graphic>
          <a:graphicData uri="http://schemas.openxmlformats.org/drawingml/2006/table">
            <a:tbl>
              <a:tblPr>
                <a:noFill/>
                <a:tableStyleId>{9E2A8E40-81EC-40C5-A54E-E10E8D9C7139}</a:tableStyleId>
              </a:tblPr>
              <a:tblGrid>
                <a:gridCol w="5382110">
                  <a:extLst>
                    <a:ext uri="{9D8B030D-6E8A-4147-A177-3AD203B41FA5}">
                      <a16:colId xmlns:a16="http://schemas.microsoft.com/office/drawing/2014/main" val="20000"/>
                    </a:ext>
                  </a:extLst>
                </a:gridCol>
                <a:gridCol w="5382110">
                  <a:extLst>
                    <a:ext uri="{9D8B030D-6E8A-4147-A177-3AD203B41FA5}">
                      <a16:colId xmlns:a16="http://schemas.microsoft.com/office/drawing/2014/main" val="20001"/>
                    </a:ext>
                  </a:extLst>
                </a:gridCol>
              </a:tblGrid>
              <a:tr h="381000">
                <a:tc>
                  <a:txBody>
                    <a:bodyPr/>
                    <a:lstStyle/>
                    <a:p>
                      <a:pPr marL="0" lvl="0" indent="0" algn="l" rtl="0">
                        <a:lnSpc>
                          <a:spcPct val="115000"/>
                        </a:lnSpc>
                        <a:spcBef>
                          <a:spcPts val="400"/>
                        </a:spcBef>
                        <a:spcAft>
                          <a:spcPts val="1500"/>
                        </a:spcAft>
                        <a:buNone/>
                      </a:pPr>
                      <a:r>
                        <a:rPr lang="en-US" sz="1800" b="0" dirty="0" err="1">
                          <a:solidFill>
                            <a:srgbClr val="445D73"/>
                          </a:solidFill>
                          <a:latin typeface="Calibri"/>
                          <a:ea typeface="Calibri"/>
                          <a:cs typeface="Calibri"/>
                          <a:sym typeface="Calibri"/>
                        </a:rPr>
                        <a:t>L’écriture</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est</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généralement</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permanente</a:t>
                      </a:r>
                      <a:r>
                        <a:rPr lang="en-US" sz="1800" b="0" dirty="0">
                          <a:solidFill>
                            <a:srgbClr val="445D73"/>
                          </a:solidFill>
                          <a:latin typeface="Calibri"/>
                          <a:ea typeface="Calibri"/>
                          <a:cs typeface="Calibri"/>
                          <a:sym typeface="Calibri"/>
                        </a:rPr>
                        <a:t> et les </a:t>
                      </a:r>
                      <a:r>
                        <a:rPr lang="en-US" sz="1800" b="0" dirty="0" err="1">
                          <a:solidFill>
                            <a:srgbClr val="445D73"/>
                          </a:solidFill>
                          <a:latin typeface="Calibri"/>
                          <a:ea typeface="Calibri"/>
                          <a:cs typeface="Calibri"/>
                          <a:sym typeface="Calibri"/>
                        </a:rPr>
                        <a:t>textes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écrits</a:t>
                      </a:r>
                      <a:r>
                        <a:rPr lang="en-US" sz="1800" b="0" dirty="0">
                          <a:solidFill>
                            <a:srgbClr val="445D73"/>
                          </a:solidFill>
                          <a:latin typeface="Calibri"/>
                          <a:ea typeface="Calibri"/>
                          <a:cs typeface="Calibri"/>
                          <a:sym typeface="Calibri"/>
                        </a:rPr>
                        <a:t> ne </a:t>
                      </a:r>
                      <a:r>
                        <a:rPr lang="en-US" sz="1800" b="0" dirty="0" err="1">
                          <a:solidFill>
                            <a:srgbClr val="445D73"/>
                          </a:solidFill>
                          <a:latin typeface="Calibri"/>
                          <a:ea typeface="Calibri"/>
                          <a:cs typeface="Calibri"/>
                          <a:sym typeface="Calibri"/>
                        </a:rPr>
                        <a:t>peuvent</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généralement</a:t>
                      </a:r>
                      <a:r>
                        <a:rPr lang="en-US" sz="1800" b="0" dirty="0">
                          <a:solidFill>
                            <a:srgbClr val="445D73"/>
                          </a:solidFill>
                          <a:latin typeface="Calibri"/>
                          <a:ea typeface="Calibri"/>
                          <a:cs typeface="Calibri"/>
                          <a:sym typeface="Calibri"/>
                        </a:rPr>
                        <a:t> pas </a:t>
                      </a:r>
                      <a:r>
                        <a:rPr lang="en-US" sz="1800" b="0" dirty="0" err="1">
                          <a:solidFill>
                            <a:srgbClr val="445D73"/>
                          </a:solidFill>
                          <a:latin typeface="Calibri"/>
                          <a:ea typeface="Calibri"/>
                          <a:cs typeface="Calibri"/>
                          <a:sym typeface="Calibri"/>
                        </a:rPr>
                        <a:t>être</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modifiés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une</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fois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qu’ils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ont</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été</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imprimés</a:t>
                      </a:r>
                      <a:r>
                        <a:rPr lang="en-US" sz="1800" b="0" dirty="0">
                          <a:solidFill>
                            <a:srgbClr val="445D73"/>
                          </a:solidFill>
                          <a:latin typeface="Calibri"/>
                          <a:ea typeface="Calibri"/>
                          <a:cs typeface="Calibri"/>
                          <a:sym typeface="Calibri"/>
                        </a:rPr>
                        <a:t>/</a:t>
                      </a:r>
                      <a:r>
                        <a:rPr lang="en-US" sz="1800" b="0" dirty="0" err="1">
                          <a:solidFill>
                            <a:srgbClr val="445D73"/>
                          </a:solidFill>
                          <a:latin typeface="Calibri"/>
                          <a:ea typeface="Calibri"/>
                          <a:cs typeface="Calibri"/>
                          <a:sym typeface="Calibri"/>
                        </a:rPr>
                        <a:t>écrits</a:t>
                      </a:r>
                      <a:r>
                        <a:rPr lang="en-US" sz="1800" b="0" dirty="0">
                          <a:solidFill>
                            <a:srgbClr val="445D73"/>
                          </a:solidFill>
                          <a:latin typeface="Calibri"/>
                          <a:ea typeface="Calibri"/>
                          <a:cs typeface="Calibri"/>
                          <a:sym typeface="Calibri"/>
                        </a:rPr>
                        <a:t>.</a:t>
                      </a:r>
                      <a:endParaRPr sz="1300" b="0" dirty="0"/>
                    </a:p>
                  </a:txBody>
                  <a:tcPr marL="91425" marR="91425" marT="91425" marB="91425"/>
                </a:tc>
                <a:tc>
                  <a:txBody>
                    <a:bodyPr/>
                    <a:lstStyle/>
                    <a:p>
                      <a:pPr marL="0" lvl="0" indent="0" algn="l" rtl="0">
                        <a:lnSpc>
                          <a:spcPct val="115000"/>
                        </a:lnSpc>
                        <a:spcBef>
                          <a:spcPts val="400"/>
                        </a:spcBef>
                        <a:spcAft>
                          <a:spcPts val="1500"/>
                        </a:spcAft>
                        <a:buNone/>
                      </a:pPr>
                      <a:r>
                        <a:rPr lang="en-US" sz="1800" b="0" dirty="0">
                          <a:solidFill>
                            <a:srgbClr val="445D73"/>
                          </a:solidFill>
                          <a:latin typeface="Calibri"/>
                          <a:ea typeface="Calibri"/>
                          <a:cs typeface="Calibri"/>
                          <a:sym typeface="Calibri"/>
                        </a:rPr>
                        <a:t>La parole </a:t>
                      </a:r>
                      <a:r>
                        <a:rPr lang="en-US" sz="1800" b="0" dirty="0" err="1">
                          <a:solidFill>
                            <a:srgbClr val="445D73"/>
                          </a:solidFill>
                          <a:latin typeface="Calibri"/>
                          <a:ea typeface="Calibri"/>
                          <a:cs typeface="Calibri"/>
                          <a:sym typeface="Calibri"/>
                        </a:rPr>
                        <a:t>est</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généralement</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transitoire</a:t>
                      </a:r>
                      <a:r>
                        <a:rPr lang="en-US" sz="1800" b="0" dirty="0">
                          <a:solidFill>
                            <a:srgbClr val="445D73"/>
                          </a:solidFill>
                          <a:latin typeface="Calibri"/>
                          <a:ea typeface="Calibri"/>
                          <a:cs typeface="Calibri"/>
                          <a:sym typeface="Calibri"/>
                        </a:rPr>
                        <a:t>, à </a:t>
                      </a:r>
                      <a:r>
                        <a:rPr lang="en-US" sz="1800" b="0" dirty="0" err="1">
                          <a:solidFill>
                            <a:srgbClr val="445D73"/>
                          </a:solidFill>
                          <a:latin typeface="Calibri"/>
                          <a:ea typeface="Calibri"/>
                          <a:cs typeface="Calibri"/>
                          <a:sym typeface="Calibri"/>
                        </a:rPr>
                        <a:t>moins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qu’elle</a:t>
                      </a:r>
                      <a:r>
                        <a:rPr lang="en-US" sz="1800" b="0" dirty="0">
                          <a:solidFill>
                            <a:srgbClr val="445D73"/>
                          </a:solidFill>
                          <a:latin typeface="Calibri"/>
                          <a:ea typeface="Calibri"/>
                          <a:cs typeface="Calibri"/>
                          <a:sym typeface="Calibri"/>
                        </a:rPr>
                        <a:t> ne </a:t>
                      </a:r>
                      <a:r>
                        <a:rPr lang="en-US" sz="1800" b="0" dirty="0" err="1">
                          <a:solidFill>
                            <a:srgbClr val="445D73"/>
                          </a:solidFill>
                          <a:latin typeface="Calibri"/>
                          <a:ea typeface="Calibri"/>
                          <a:cs typeface="Calibri"/>
                          <a:sym typeface="Calibri"/>
                        </a:rPr>
                        <a:t>soit</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enregistrée</a:t>
                      </a:r>
                      <a:r>
                        <a:rPr lang="en-US" sz="1800" b="0" dirty="0">
                          <a:solidFill>
                            <a:srgbClr val="445D73"/>
                          </a:solidFill>
                          <a:latin typeface="Calibri"/>
                          <a:ea typeface="Calibri"/>
                          <a:cs typeface="Calibri"/>
                          <a:sym typeface="Calibri"/>
                        </a:rPr>
                        <a:t>, et les </a:t>
                      </a:r>
                      <a:r>
                        <a:rPr lang="en-US" sz="1800" b="0" dirty="0" err="1">
                          <a:solidFill>
                            <a:srgbClr val="445D73"/>
                          </a:solidFill>
                          <a:latin typeface="Calibri"/>
                          <a:ea typeface="Calibri"/>
                          <a:cs typeface="Calibri"/>
                          <a:sym typeface="Calibri"/>
                        </a:rPr>
                        <a:t>locuteurs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peuvent</a:t>
                      </a:r>
                      <a:r>
                        <a:rPr lang="en-US" sz="1800" b="0" dirty="0">
                          <a:solidFill>
                            <a:srgbClr val="445D73"/>
                          </a:solidFill>
                          <a:latin typeface="Calibri"/>
                          <a:ea typeface="Calibri"/>
                          <a:cs typeface="Calibri"/>
                          <a:sym typeface="Calibri"/>
                        </a:rPr>
                        <a:t> se </a:t>
                      </a:r>
                      <a:r>
                        <a:rPr lang="en-US" sz="1800" b="0" dirty="0" err="1">
                          <a:solidFill>
                            <a:srgbClr val="445D73"/>
                          </a:solidFill>
                          <a:latin typeface="Calibri"/>
                          <a:ea typeface="Calibri"/>
                          <a:cs typeface="Calibri"/>
                          <a:sym typeface="Calibri"/>
                        </a:rPr>
                        <a:t>corriger</a:t>
                      </a:r>
                      <a:r>
                        <a:rPr lang="en-US" sz="1800" b="0" dirty="0">
                          <a:solidFill>
                            <a:srgbClr val="445D73"/>
                          </a:solidFill>
                          <a:latin typeface="Calibri"/>
                          <a:ea typeface="Calibri"/>
                          <a:cs typeface="Calibri"/>
                          <a:sym typeface="Calibri"/>
                        </a:rPr>
                        <a:t> et modifier </a:t>
                      </a:r>
                      <a:r>
                        <a:rPr lang="en-US" sz="1800" b="0" dirty="0" err="1">
                          <a:solidFill>
                            <a:srgbClr val="445D73"/>
                          </a:solidFill>
                          <a:latin typeface="Calibri"/>
                          <a:ea typeface="Calibri"/>
                          <a:cs typeface="Calibri"/>
                          <a:sym typeface="Calibri"/>
                        </a:rPr>
                        <a:t>leurs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énoncés</a:t>
                      </a:r>
                      <a:r>
                        <a:rPr lang="en-US" sz="1800" b="0" dirty="0">
                          <a:solidFill>
                            <a:srgbClr val="445D73"/>
                          </a:solidFill>
                          <a:latin typeface="Calibri"/>
                          <a:ea typeface="Calibri"/>
                          <a:cs typeface="Calibri"/>
                          <a:sym typeface="Calibri"/>
                        </a:rPr>
                        <a:t> au fur et à </a:t>
                      </a:r>
                      <a:r>
                        <a:rPr lang="en-US" sz="1800" b="0" dirty="0" err="1">
                          <a:solidFill>
                            <a:srgbClr val="445D73"/>
                          </a:solidFill>
                          <a:latin typeface="Calibri"/>
                          <a:ea typeface="Calibri"/>
                          <a:cs typeface="Calibri"/>
                          <a:sym typeface="Calibri"/>
                        </a:rPr>
                        <a:t>mesure</a:t>
                      </a:r>
                      <a:endParaRPr sz="1300" b="0"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15000"/>
                        </a:lnSpc>
                        <a:spcBef>
                          <a:spcPts val="400"/>
                        </a:spcBef>
                        <a:spcAft>
                          <a:spcPts val="1500"/>
                        </a:spcAft>
                        <a:buNone/>
                      </a:pPr>
                      <a:r>
                        <a:rPr lang="en-US" sz="1800" b="0" dirty="0">
                          <a:solidFill>
                            <a:srgbClr val="445D73"/>
                          </a:solidFill>
                          <a:latin typeface="Calibri"/>
                          <a:ea typeface="Calibri"/>
                          <a:cs typeface="Calibri"/>
                          <a:sym typeface="Calibri"/>
                        </a:rPr>
                        <a:t>Le </a:t>
                      </a:r>
                      <a:r>
                        <a:rPr lang="en-US" sz="1800" b="0" dirty="0" err="1">
                          <a:solidFill>
                            <a:srgbClr val="445D73"/>
                          </a:solidFill>
                          <a:latin typeface="Calibri"/>
                          <a:ea typeface="Calibri"/>
                          <a:cs typeface="Calibri"/>
                          <a:sym typeface="Calibri"/>
                        </a:rPr>
                        <a:t>langage</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écrit</a:t>
                      </a:r>
                      <a:r>
                        <a:rPr lang="en-US" sz="1800" b="0" dirty="0">
                          <a:solidFill>
                            <a:srgbClr val="445D73"/>
                          </a:solidFill>
                          <a:latin typeface="Calibri"/>
                          <a:ea typeface="Calibri"/>
                          <a:cs typeface="Calibri"/>
                          <a:sym typeface="Calibri"/>
                        </a:rPr>
                        <a:t> a tendance à </a:t>
                      </a:r>
                      <a:r>
                        <a:rPr lang="en-US" sz="1800" b="0" dirty="0" err="1">
                          <a:solidFill>
                            <a:srgbClr val="445D73"/>
                          </a:solidFill>
                          <a:latin typeface="Calibri"/>
                          <a:ea typeface="Calibri"/>
                          <a:cs typeface="Calibri"/>
                          <a:sym typeface="Calibri"/>
                        </a:rPr>
                        <a:t>être</a:t>
                      </a:r>
                      <a:r>
                        <a:rPr lang="en-US" sz="1800" b="0" dirty="0">
                          <a:solidFill>
                            <a:srgbClr val="445D73"/>
                          </a:solidFill>
                          <a:latin typeface="Calibri"/>
                          <a:ea typeface="Calibri"/>
                          <a:cs typeface="Calibri"/>
                          <a:sym typeface="Calibri"/>
                        </a:rPr>
                        <a:t> plus </a:t>
                      </a:r>
                      <a:r>
                        <a:rPr lang="en-US" sz="1800" b="0" dirty="0" err="1">
                          <a:solidFill>
                            <a:srgbClr val="445D73"/>
                          </a:solidFill>
                          <a:latin typeface="Calibri"/>
                          <a:ea typeface="Calibri"/>
                          <a:cs typeface="Calibri"/>
                          <a:sym typeface="Calibri"/>
                        </a:rPr>
                        <a:t>complexe</a:t>
                      </a:r>
                      <a:r>
                        <a:rPr lang="en-US" sz="1800" b="0" dirty="0">
                          <a:solidFill>
                            <a:srgbClr val="445D73"/>
                          </a:solidFill>
                          <a:latin typeface="Calibri"/>
                          <a:ea typeface="Calibri"/>
                          <a:cs typeface="Calibri"/>
                          <a:sym typeface="Calibri"/>
                        </a:rPr>
                        <a:t> que le </a:t>
                      </a:r>
                      <a:r>
                        <a:rPr lang="en-US" sz="1800" b="0" dirty="0" err="1">
                          <a:solidFill>
                            <a:srgbClr val="445D73"/>
                          </a:solidFill>
                          <a:latin typeface="Calibri"/>
                          <a:ea typeface="Calibri"/>
                          <a:cs typeface="Calibri"/>
                          <a:sym typeface="Calibri"/>
                        </a:rPr>
                        <a:t>discours</a:t>
                      </a:r>
                      <a:r>
                        <a:rPr lang="en-US" sz="1800" b="0" dirty="0">
                          <a:solidFill>
                            <a:srgbClr val="445D73"/>
                          </a:solidFill>
                          <a:latin typeface="Calibri"/>
                          <a:ea typeface="Calibri"/>
                          <a:cs typeface="Calibri"/>
                          <a:sym typeface="Calibri"/>
                        </a:rPr>
                        <a:t> avec des phrases plus longues et de </a:t>
                      </a:r>
                      <a:r>
                        <a:rPr lang="en-US" sz="1800" b="0" dirty="0" err="1">
                          <a:solidFill>
                            <a:srgbClr val="445D73"/>
                          </a:solidFill>
                          <a:latin typeface="Calibri"/>
                          <a:ea typeface="Calibri"/>
                          <a:cs typeface="Calibri"/>
                          <a:sym typeface="Calibri"/>
                        </a:rPr>
                        <a:t>nombreuses</a:t>
                      </a:r>
                      <a:r>
                        <a:rPr lang="en-US" sz="1800" b="0" dirty="0">
                          <a:solidFill>
                            <a:srgbClr val="445D73"/>
                          </a:solidFill>
                          <a:latin typeface="Calibri"/>
                          <a:ea typeface="Calibri"/>
                          <a:cs typeface="Calibri"/>
                          <a:sym typeface="Calibri"/>
                        </a:rPr>
                        <a:t> propositions </a:t>
                      </a:r>
                      <a:r>
                        <a:rPr lang="en-US" sz="1800" b="0" dirty="0" err="1">
                          <a:solidFill>
                            <a:srgbClr val="445D73"/>
                          </a:solidFill>
                          <a:latin typeface="Calibri"/>
                          <a:ea typeface="Calibri"/>
                          <a:cs typeface="Calibri"/>
                          <a:sym typeface="Calibri"/>
                        </a:rPr>
                        <a:t>subordonnées</a:t>
                      </a:r>
                      <a:r>
                        <a:rPr lang="en-US" sz="1800" b="0" dirty="0">
                          <a:solidFill>
                            <a:srgbClr val="445D73"/>
                          </a:solidFill>
                          <a:latin typeface="Calibri"/>
                          <a:ea typeface="Calibri"/>
                          <a:cs typeface="Calibri"/>
                          <a:sym typeface="Calibri"/>
                        </a:rPr>
                        <a:t>. La </a:t>
                      </a:r>
                      <a:r>
                        <a:rPr lang="en-US" sz="1800" b="0" dirty="0" err="1">
                          <a:solidFill>
                            <a:srgbClr val="445D73"/>
                          </a:solidFill>
                          <a:latin typeface="Calibri"/>
                          <a:ea typeface="Calibri"/>
                          <a:cs typeface="Calibri"/>
                          <a:sym typeface="Calibri"/>
                        </a:rPr>
                        <a:t>ponctuation</a:t>
                      </a:r>
                      <a:r>
                        <a:rPr lang="en-US" sz="1800" b="0" dirty="0">
                          <a:solidFill>
                            <a:srgbClr val="445D73"/>
                          </a:solidFill>
                          <a:latin typeface="Calibri"/>
                          <a:ea typeface="Calibri"/>
                          <a:cs typeface="Calibri"/>
                          <a:sym typeface="Calibri"/>
                        </a:rPr>
                        <a:t> et la mise </a:t>
                      </a:r>
                      <a:r>
                        <a:rPr lang="en-US" sz="1800" b="0" dirty="0" err="1">
                          <a:solidFill>
                            <a:srgbClr val="445D73"/>
                          </a:solidFill>
                          <a:latin typeface="Calibri"/>
                          <a:ea typeface="Calibri"/>
                          <a:cs typeface="Calibri"/>
                          <a:sym typeface="Calibri"/>
                        </a:rPr>
                        <a:t>en</a:t>
                      </a:r>
                      <a:r>
                        <a:rPr lang="en-US" sz="1800" b="0" dirty="0">
                          <a:solidFill>
                            <a:srgbClr val="445D73"/>
                          </a:solidFill>
                          <a:latin typeface="Calibri"/>
                          <a:ea typeface="Calibri"/>
                          <a:cs typeface="Calibri"/>
                          <a:sym typeface="Calibri"/>
                        </a:rPr>
                        <a:t> page des </a:t>
                      </a:r>
                      <a:r>
                        <a:rPr lang="en-US" sz="1800" b="0" dirty="0" err="1">
                          <a:solidFill>
                            <a:srgbClr val="445D73"/>
                          </a:solidFill>
                          <a:latin typeface="Calibri"/>
                          <a:ea typeface="Calibri"/>
                          <a:cs typeface="Calibri"/>
                          <a:sym typeface="Calibri"/>
                        </a:rPr>
                        <a:t>textes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écrits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n’ont</a:t>
                      </a:r>
                      <a:r>
                        <a:rPr lang="en-US" sz="1800" b="0" dirty="0">
                          <a:solidFill>
                            <a:srgbClr val="445D73"/>
                          </a:solidFill>
                          <a:latin typeface="Calibri"/>
                          <a:ea typeface="Calibri"/>
                          <a:cs typeface="Calibri"/>
                          <a:sym typeface="Calibri"/>
                        </a:rPr>
                        <a:t> pas non plus </a:t>
                      </a:r>
                      <a:r>
                        <a:rPr lang="en-US" sz="1800" b="0" dirty="0" err="1">
                          <a:solidFill>
                            <a:srgbClr val="445D73"/>
                          </a:solidFill>
                          <a:latin typeface="Calibri"/>
                          <a:ea typeface="Calibri"/>
                          <a:cs typeface="Calibri"/>
                          <a:sym typeface="Calibri"/>
                        </a:rPr>
                        <a:t>d’équivalent</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parlé</a:t>
                      </a:r>
                      <a:r>
                        <a:rPr lang="en-US" sz="1800" b="0" dirty="0">
                          <a:solidFill>
                            <a:srgbClr val="445D73"/>
                          </a:solidFill>
                          <a:latin typeface="Calibri"/>
                          <a:ea typeface="Calibri"/>
                          <a:cs typeface="Calibri"/>
                          <a:sym typeface="Calibri"/>
                        </a:rPr>
                        <a:t>.</a:t>
                      </a:r>
                      <a:endParaRPr sz="1300" b="0" dirty="0"/>
                    </a:p>
                  </a:txBody>
                  <a:tcPr marL="91425" marR="91425" marT="91425" marB="91425"/>
                </a:tc>
                <a:tc>
                  <a:txBody>
                    <a:bodyPr/>
                    <a:lstStyle/>
                    <a:p>
                      <a:pPr marL="0" lvl="0" indent="0" algn="l" rtl="0">
                        <a:spcBef>
                          <a:spcPts val="400"/>
                        </a:spcBef>
                        <a:spcAft>
                          <a:spcPts val="1500"/>
                        </a:spcAft>
                        <a:buNone/>
                      </a:pPr>
                      <a:r>
                        <a:rPr lang="en-US" sz="1800" b="0" dirty="0">
                          <a:solidFill>
                            <a:srgbClr val="445D73"/>
                          </a:solidFill>
                          <a:latin typeface="Calibri"/>
                          <a:ea typeface="Calibri"/>
                          <a:cs typeface="Calibri"/>
                          <a:sym typeface="Calibri"/>
                        </a:rPr>
                        <a:t>Le </a:t>
                      </a:r>
                      <a:r>
                        <a:rPr lang="en-US" sz="1800" b="0" dirty="0" err="1">
                          <a:solidFill>
                            <a:srgbClr val="445D73"/>
                          </a:solidFill>
                          <a:latin typeface="Calibri"/>
                          <a:ea typeface="Calibri"/>
                          <a:cs typeface="Calibri"/>
                          <a:sym typeface="Calibri"/>
                        </a:rPr>
                        <a:t>langage</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parlé</a:t>
                      </a:r>
                      <a:r>
                        <a:rPr lang="en-US" sz="1800" b="0" dirty="0">
                          <a:solidFill>
                            <a:srgbClr val="445D73"/>
                          </a:solidFill>
                          <a:latin typeface="Calibri"/>
                          <a:ea typeface="Calibri"/>
                          <a:cs typeface="Calibri"/>
                          <a:sym typeface="Calibri"/>
                        </a:rPr>
                        <a:t> a tendance à </a:t>
                      </a:r>
                      <a:r>
                        <a:rPr lang="en-US" sz="1800" b="0" dirty="0" err="1">
                          <a:solidFill>
                            <a:srgbClr val="445D73"/>
                          </a:solidFill>
                          <a:latin typeface="Calibri"/>
                          <a:ea typeface="Calibri"/>
                          <a:cs typeface="Calibri"/>
                          <a:sym typeface="Calibri"/>
                        </a:rPr>
                        <a:t>être</a:t>
                      </a:r>
                      <a:r>
                        <a:rPr lang="en-US" sz="1800" b="0" dirty="0">
                          <a:solidFill>
                            <a:srgbClr val="445D73"/>
                          </a:solidFill>
                          <a:latin typeface="Calibri"/>
                          <a:ea typeface="Calibri"/>
                          <a:cs typeface="Calibri"/>
                          <a:sym typeface="Calibri"/>
                        </a:rPr>
                        <a:t> plein de </a:t>
                      </a:r>
                      <a:r>
                        <a:rPr lang="en-US" sz="1800" b="0" dirty="0" err="1">
                          <a:solidFill>
                            <a:srgbClr val="445D73"/>
                          </a:solidFill>
                          <a:latin typeface="Calibri"/>
                          <a:ea typeface="Calibri"/>
                          <a:cs typeface="Calibri"/>
                          <a:sym typeface="Calibri"/>
                        </a:rPr>
                        <a:t>répétitions</a:t>
                      </a:r>
                      <a:r>
                        <a:rPr lang="en-US" sz="1800" b="0" dirty="0">
                          <a:solidFill>
                            <a:srgbClr val="445D73"/>
                          </a:solidFill>
                          <a:latin typeface="Calibri"/>
                          <a:ea typeface="Calibri"/>
                          <a:cs typeface="Calibri"/>
                          <a:sym typeface="Calibri"/>
                        </a:rPr>
                        <a:t>, de phrases </a:t>
                      </a:r>
                      <a:r>
                        <a:rPr lang="en-US" sz="1800" b="0" dirty="0" err="1">
                          <a:solidFill>
                            <a:srgbClr val="445D73"/>
                          </a:solidFill>
                          <a:latin typeface="Calibri"/>
                          <a:ea typeface="Calibri"/>
                          <a:cs typeface="Calibri"/>
                          <a:sym typeface="Calibri"/>
                        </a:rPr>
                        <a:t>incomplètes</a:t>
                      </a:r>
                      <a:r>
                        <a:rPr lang="en-US" sz="1800" b="0" dirty="0">
                          <a:solidFill>
                            <a:srgbClr val="445D73"/>
                          </a:solidFill>
                          <a:latin typeface="Calibri"/>
                          <a:ea typeface="Calibri"/>
                          <a:cs typeface="Calibri"/>
                          <a:sym typeface="Calibri"/>
                        </a:rPr>
                        <a:t>, de corrections et </a:t>
                      </a:r>
                      <a:r>
                        <a:rPr lang="en-US" sz="1800" b="0" dirty="0" err="1">
                          <a:solidFill>
                            <a:srgbClr val="445D73"/>
                          </a:solidFill>
                          <a:latin typeface="Calibri"/>
                          <a:ea typeface="Calibri"/>
                          <a:cs typeface="Calibri"/>
                          <a:sym typeface="Calibri"/>
                        </a:rPr>
                        <a:t>d’interruptions</a:t>
                      </a:r>
                      <a:r>
                        <a:rPr lang="en-US" sz="1800" b="0" dirty="0">
                          <a:solidFill>
                            <a:srgbClr val="445D73"/>
                          </a:solidFill>
                          <a:latin typeface="Calibri"/>
                          <a:ea typeface="Calibri"/>
                          <a:cs typeface="Calibri"/>
                          <a:sym typeface="Calibri"/>
                        </a:rPr>
                        <a:t>, à </a:t>
                      </a:r>
                      <a:r>
                        <a:rPr lang="en-US" sz="1800" b="0" dirty="0" err="1">
                          <a:solidFill>
                            <a:srgbClr val="445D73"/>
                          </a:solidFill>
                          <a:latin typeface="Calibri"/>
                          <a:ea typeface="Calibri"/>
                          <a:cs typeface="Calibri"/>
                          <a:sym typeface="Calibri"/>
                        </a:rPr>
                        <a:t>l’exception</a:t>
                      </a:r>
                      <a:r>
                        <a:rPr lang="en-US" sz="1800" b="0" dirty="0">
                          <a:solidFill>
                            <a:srgbClr val="445D73"/>
                          </a:solidFill>
                          <a:latin typeface="Calibri"/>
                          <a:ea typeface="Calibri"/>
                          <a:cs typeface="Calibri"/>
                          <a:sym typeface="Calibri"/>
                        </a:rPr>
                        <a:t> des </a:t>
                      </a:r>
                      <a:r>
                        <a:rPr lang="en-US" sz="1800" b="0" dirty="0" err="1">
                          <a:solidFill>
                            <a:srgbClr val="445D73"/>
                          </a:solidFill>
                          <a:latin typeface="Calibri"/>
                          <a:ea typeface="Calibri"/>
                          <a:cs typeface="Calibri"/>
                          <a:sym typeface="Calibri"/>
                        </a:rPr>
                        <a:t>discours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formels</a:t>
                      </a:r>
                      <a:r>
                        <a:rPr lang="en-US" sz="1800" b="0" dirty="0">
                          <a:solidFill>
                            <a:srgbClr val="445D73"/>
                          </a:solidFill>
                          <a:latin typeface="Calibri"/>
                          <a:ea typeface="Calibri"/>
                          <a:cs typeface="Calibri"/>
                          <a:sym typeface="Calibri"/>
                        </a:rPr>
                        <a:t> et </a:t>
                      </a:r>
                      <a:r>
                        <a:rPr lang="en-US" sz="1800" b="0" dirty="0" err="1">
                          <a:solidFill>
                            <a:srgbClr val="445D73"/>
                          </a:solidFill>
                          <a:latin typeface="Calibri"/>
                          <a:ea typeface="Calibri"/>
                          <a:cs typeface="Calibri"/>
                          <a:sym typeface="Calibri"/>
                        </a:rPr>
                        <a:t>d’autres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formes</a:t>
                      </a:r>
                      <a:r>
                        <a:rPr lang="en-US" sz="1800" b="0" dirty="0">
                          <a:solidFill>
                            <a:srgbClr val="445D73"/>
                          </a:solidFill>
                          <a:latin typeface="Calibri"/>
                          <a:ea typeface="Calibri"/>
                          <a:cs typeface="Calibri"/>
                          <a:sym typeface="Calibri"/>
                        </a:rPr>
                        <a:t> de </a:t>
                      </a:r>
                      <a:r>
                        <a:rPr lang="en-US" sz="1800" b="0" dirty="0" err="1">
                          <a:solidFill>
                            <a:srgbClr val="445D73"/>
                          </a:solidFill>
                          <a:latin typeface="Calibri"/>
                          <a:ea typeface="Calibri"/>
                          <a:cs typeface="Calibri"/>
                          <a:sym typeface="Calibri"/>
                        </a:rPr>
                        <a:t>discours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scénarisés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tels</a:t>
                      </a:r>
                      <a:r>
                        <a:rPr lang="en-US" sz="1800" b="0" dirty="0">
                          <a:solidFill>
                            <a:srgbClr val="445D73"/>
                          </a:solidFill>
                          <a:latin typeface="Calibri"/>
                          <a:ea typeface="Calibri"/>
                          <a:cs typeface="Calibri"/>
                          <a:sym typeface="Calibri"/>
                        </a:rPr>
                        <a:t> que les bulletins </a:t>
                      </a:r>
                      <a:r>
                        <a:rPr lang="en-US" sz="1800" b="0" dirty="0" err="1">
                          <a:solidFill>
                            <a:srgbClr val="445D73"/>
                          </a:solidFill>
                          <a:latin typeface="Calibri"/>
                          <a:ea typeface="Calibri"/>
                          <a:cs typeface="Calibri"/>
                          <a:sym typeface="Calibri"/>
                        </a:rPr>
                        <a:t>d’information</a:t>
                      </a:r>
                      <a:r>
                        <a:rPr lang="en-US" sz="1800" b="0" dirty="0">
                          <a:solidFill>
                            <a:srgbClr val="445D73"/>
                          </a:solidFill>
                          <a:latin typeface="Calibri"/>
                          <a:ea typeface="Calibri"/>
                          <a:cs typeface="Calibri"/>
                          <a:sym typeface="Calibri"/>
                        </a:rPr>
                        <a:t> et les </a:t>
                      </a:r>
                      <a:r>
                        <a:rPr lang="en-US" sz="1800" b="0" dirty="0" err="1">
                          <a:solidFill>
                            <a:srgbClr val="445D73"/>
                          </a:solidFill>
                          <a:latin typeface="Calibri"/>
                          <a:ea typeface="Calibri"/>
                          <a:cs typeface="Calibri"/>
                          <a:sym typeface="Calibri"/>
                        </a:rPr>
                        <a:t>scénarios</a:t>
                      </a:r>
                      <a:r>
                        <a:rPr lang="en-US" sz="1800" b="0" dirty="0">
                          <a:solidFill>
                            <a:srgbClr val="445D73"/>
                          </a:solidFill>
                          <a:latin typeface="Calibri"/>
                          <a:ea typeface="Calibri"/>
                          <a:cs typeface="Calibri"/>
                          <a:sym typeface="Calibri"/>
                        </a:rPr>
                        <a:t> de </a:t>
                      </a:r>
                      <a:r>
                        <a:rPr lang="en-US" sz="1800" b="0" dirty="0" err="1">
                          <a:solidFill>
                            <a:srgbClr val="445D73"/>
                          </a:solidFill>
                          <a:latin typeface="Calibri"/>
                          <a:ea typeface="Calibri"/>
                          <a:cs typeface="Calibri"/>
                          <a:sym typeface="Calibri"/>
                        </a:rPr>
                        <a:t>pièces</a:t>
                      </a:r>
                      <a:r>
                        <a:rPr lang="en-US" sz="1800" b="0" dirty="0">
                          <a:solidFill>
                            <a:srgbClr val="445D73"/>
                          </a:solidFill>
                          <a:latin typeface="Calibri"/>
                          <a:ea typeface="Calibri"/>
                          <a:cs typeface="Calibri"/>
                          <a:sym typeface="Calibri"/>
                        </a:rPr>
                        <a:t> de </a:t>
                      </a:r>
                      <a:r>
                        <a:rPr lang="en-US" sz="1800" b="0" dirty="0" err="1">
                          <a:solidFill>
                            <a:srgbClr val="445D73"/>
                          </a:solidFill>
                          <a:latin typeface="Calibri"/>
                          <a:ea typeface="Calibri"/>
                          <a:cs typeface="Calibri"/>
                          <a:sym typeface="Calibri"/>
                        </a:rPr>
                        <a:t>théâtre</a:t>
                      </a:r>
                      <a:r>
                        <a:rPr lang="en-US" sz="1800" b="0" dirty="0">
                          <a:solidFill>
                            <a:srgbClr val="445D73"/>
                          </a:solidFill>
                          <a:latin typeface="Calibri"/>
                          <a:ea typeface="Calibri"/>
                          <a:cs typeface="Calibri"/>
                          <a:sym typeface="Calibri"/>
                        </a:rPr>
                        <a:t> et de films.</a:t>
                      </a:r>
                      <a:endParaRPr sz="1300" b="0"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400"/>
                        </a:spcBef>
                        <a:spcAft>
                          <a:spcPts val="1500"/>
                        </a:spcAft>
                        <a:buNone/>
                      </a:pPr>
                      <a:r>
                        <a:rPr lang="en-US" sz="1800" b="0" dirty="0">
                          <a:solidFill>
                            <a:srgbClr val="445D73"/>
                          </a:solidFill>
                          <a:latin typeface="Calibri"/>
                          <a:ea typeface="Calibri"/>
                          <a:cs typeface="Calibri"/>
                          <a:sym typeface="Calibri"/>
                        </a:rPr>
                        <a:t>Les </a:t>
                      </a:r>
                      <a:r>
                        <a:rPr lang="en-US" sz="1800" b="0" dirty="0" err="1">
                          <a:solidFill>
                            <a:srgbClr val="445D73"/>
                          </a:solidFill>
                          <a:latin typeface="Calibri"/>
                          <a:ea typeface="Calibri"/>
                          <a:cs typeface="Calibri"/>
                          <a:sym typeface="Calibri"/>
                        </a:rPr>
                        <a:t>écrivains</a:t>
                      </a:r>
                      <a:r>
                        <a:rPr lang="en-US" sz="1800" b="0" dirty="0">
                          <a:solidFill>
                            <a:srgbClr val="445D73"/>
                          </a:solidFill>
                          <a:latin typeface="Calibri"/>
                          <a:ea typeface="Calibri"/>
                          <a:cs typeface="Calibri"/>
                          <a:sym typeface="Calibri"/>
                        </a:rPr>
                        <a:t> ne </a:t>
                      </a:r>
                      <a:r>
                        <a:rPr lang="en-US" sz="1800" b="0" dirty="0" err="1">
                          <a:solidFill>
                            <a:srgbClr val="445D73"/>
                          </a:solidFill>
                          <a:latin typeface="Calibri"/>
                          <a:ea typeface="Calibri"/>
                          <a:cs typeface="Calibri"/>
                          <a:sym typeface="Calibri"/>
                        </a:rPr>
                        <a:t>reçoivent</a:t>
                      </a:r>
                      <a:r>
                        <a:rPr lang="en-US" sz="1800" b="0" dirty="0">
                          <a:solidFill>
                            <a:srgbClr val="445D73"/>
                          </a:solidFill>
                          <a:latin typeface="Calibri"/>
                          <a:ea typeface="Calibri"/>
                          <a:cs typeface="Calibri"/>
                          <a:sym typeface="Calibri"/>
                        </a:rPr>
                        <a:t> pas de retour </a:t>
                      </a:r>
                      <a:r>
                        <a:rPr lang="en-US" sz="1800" b="0" dirty="0" err="1">
                          <a:solidFill>
                            <a:srgbClr val="445D73"/>
                          </a:solidFill>
                          <a:latin typeface="Calibri"/>
                          <a:ea typeface="Calibri"/>
                          <a:cs typeface="Calibri"/>
                          <a:sym typeface="Calibri"/>
                        </a:rPr>
                        <a:t>immédiat</a:t>
                      </a:r>
                      <a:r>
                        <a:rPr lang="en-US" sz="1800" b="0" dirty="0">
                          <a:solidFill>
                            <a:srgbClr val="445D73"/>
                          </a:solidFill>
                          <a:latin typeface="Calibri"/>
                          <a:ea typeface="Calibri"/>
                          <a:cs typeface="Calibri"/>
                          <a:sym typeface="Calibri"/>
                        </a:rPr>
                        <a:t> de </a:t>
                      </a:r>
                      <a:r>
                        <a:rPr lang="en-US" sz="1800" b="0" dirty="0" err="1">
                          <a:solidFill>
                            <a:srgbClr val="445D73"/>
                          </a:solidFill>
                          <a:latin typeface="Calibri"/>
                          <a:ea typeface="Calibri"/>
                          <a:cs typeface="Calibri"/>
                          <a:sym typeface="Calibri"/>
                        </a:rPr>
                        <a:t>leurs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lecteurs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sauf</a:t>
                      </a:r>
                      <a:r>
                        <a:rPr lang="en-US" sz="1800" b="0" dirty="0">
                          <a:solidFill>
                            <a:srgbClr val="445D73"/>
                          </a:solidFill>
                          <a:latin typeface="Calibri"/>
                          <a:ea typeface="Calibri"/>
                          <a:cs typeface="Calibri"/>
                          <a:sym typeface="Calibri"/>
                        </a:rPr>
                        <a:t> dans le cadre de la communication </a:t>
                      </a:r>
                      <a:r>
                        <a:rPr lang="en-US" sz="1800" b="0" dirty="0" err="1">
                          <a:solidFill>
                            <a:srgbClr val="445D73"/>
                          </a:solidFill>
                          <a:latin typeface="Calibri"/>
                          <a:ea typeface="Calibri"/>
                          <a:cs typeface="Calibri"/>
                          <a:sym typeface="Calibri"/>
                        </a:rPr>
                        <a:t>informatisée</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Ils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ont</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besoin</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d’expliquer</a:t>
                      </a:r>
                      <a:r>
                        <a:rPr lang="en-US" sz="1800" b="0" dirty="0">
                          <a:solidFill>
                            <a:srgbClr val="445D73"/>
                          </a:solidFill>
                          <a:latin typeface="Calibri"/>
                          <a:ea typeface="Calibri"/>
                          <a:cs typeface="Calibri"/>
                          <a:sym typeface="Calibri"/>
                        </a:rPr>
                        <a:t> les choses </a:t>
                      </a:r>
                      <a:r>
                        <a:rPr lang="en-US" sz="1800" b="0" dirty="0" err="1">
                          <a:solidFill>
                            <a:srgbClr val="445D73"/>
                          </a:solidFill>
                          <a:latin typeface="Calibri"/>
                          <a:ea typeface="Calibri"/>
                          <a:cs typeface="Calibri"/>
                          <a:sym typeface="Calibri"/>
                        </a:rPr>
                        <a:t>clairement</a:t>
                      </a:r>
                      <a:r>
                        <a:rPr lang="en-US" sz="1800" b="0" dirty="0">
                          <a:solidFill>
                            <a:srgbClr val="445D73"/>
                          </a:solidFill>
                          <a:latin typeface="Calibri"/>
                          <a:ea typeface="Calibri"/>
                          <a:cs typeface="Calibri"/>
                          <a:sym typeface="Calibri"/>
                        </a:rPr>
                        <a:t> et sans </a:t>
                      </a:r>
                      <a:r>
                        <a:rPr lang="en-US" sz="1800" b="0" dirty="0" err="1">
                          <a:solidFill>
                            <a:srgbClr val="445D73"/>
                          </a:solidFill>
                          <a:latin typeface="Calibri"/>
                          <a:ea typeface="Calibri"/>
                          <a:cs typeface="Calibri"/>
                          <a:sym typeface="Calibri"/>
                        </a:rPr>
                        <a:t>ambiguïté</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plutôt</a:t>
                      </a:r>
                      <a:r>
                        <a:rPr lang="en-US" sz="1800" b="0" dirty="0">
                          <a:solidFill>
                            <a:srgbClr val="445D73"/>
                          </a:solidFill>
                          <a:latin typeface="Calibri"/>
                          <a:ea typeface="Calibri"/>
                          <a:cs typeface="Calibri"/>
                          <a:sym typeface="Calibri"/>
                        </a:rPr>
                        <a:t> que par la parole, </a:t>
                      </a:r>
                      <a:r>
                        <a:rPr lang="en-US" sz="1800" b="0" dirty="0" err="1">
                          <a:solidFill>
                            <a:srgbClr val="445D73"/>
                          </a:solidFill>
                          <a:latin typeface="Calibri"/>
                          <a:ea typeface="Calibri"/>
                          <a:cs typeface="Calibri"/>
                          <a:sym typeface="Calibri"/>
                        </a:rPr>
                        <a:t>sauf</a:t>
                      </a:r>
                      <a:r>
                        <a:rPr lang="en-US" sz="1800" b="0" dirty="0">
                          <a:solidFill>
                            <a:srgbClr val="445D73"/>
                          </a:solidFill>
                          <a:latin typeface="Calibri"/>
                          <a:ea typeface="Calibri"/>
                          <a:cs typeface="Calibri"/>
                          <a:sym typeface="Calibri"/>
                        </a:rPr>
                        <a:t> dans la </a:t>
                      </a:r>
                      <a:r>
                        <a:rPr lang="en-US" sz="1800" b="0" dirty="0" err="1">
                          <a:solidFill>
                            <a:srgbClr val="445D73"/>
                          </a:solidFill>
                          <a:latin typeface="Calibri"/>
                          <a:ea typeface="Calibri"/>
                          <a:cs typeface="Calibri"/>
                          <a:sym typeface="Calibri"/>
                        </a:rPr>
                        <a:t>correspondance</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écrite</a:t>
                      </a:r>
                      <a:r>
                        <a:rPr lang="en-US" sz="1800" b="0" dirty="0">
                          <a:solidFill>
                            <a:srgbClr val="445D73"/>
                          </a:solidFill>
                          <a:latin typeface="Calibri"/>
                          <a:ea typeface="Calibri"/>
                          <a:cs typeface="Calibri"/>
                          <a:sym typeface="Calibri"/>
                        </a:rPr>
                        <a:t> entre des </a:t>
                      </a:r>
                      <a:r>
                        <a:rPr lang="en-US" sz="1800" b="0" dirty="0" err="1">
                          <a:solidFill>
                            <a:srgbClr val="445D73"/>
                          </a:solidFill>
                          <a:latin typeface="Calibri"/>
                          <a:ea typeface="Calibri"/>
                          <a:cs typeface="Calibri"/>
                          <a:sym typeface="Calibri"/>
                        </a:rPr>
                        <a:t>personnes</a:t>
                      </a:r>
                      <a:r>
                        <a:rPr lang="en-US" sz="1800" b="0" dirty="0">
                          <a:solidFill>
                            <a:srgbClr val="445D73"/>
                          </a:solidFill>
                          <a:latin typeface="Calibri"/>
                          <a:ea typeface="Calibri"/>
                          <a:cs typeface="Calibri"/>
                          <a:sym typeface="Calibri"/>
                        </a:rPr>
                        <a:t> qui se </a:t>
                      </a:r>
                      <a:r>
                        <a:rPr lang="en-US" sz="1800" b="0" dirty="0" err="1">
                          <a:solidFill>
                            <a:srgbClr val="445D73"/>
                          </a:solidFill>
                          <a:latin typeface="Calibri"/>
                          <a:ea typeface="Calibri"/>
                          <a:cs typeface="Calibri"/>
                          <a:sym typeface="Calibri"/>
                        </a:rPr>
                        <a:t>connaissent</a:t>
                      </a:r>
                      <a:r>
                        <a:rPr lang="en-US" sz="1800" b="0" dirty="0">
                          <a:solidFill>
                            <a:srgbClr val="445D73"/>
                          </a:solidFill>
                          <a:latin typeface="Calibri"/>
                          <a:ea typeface="Calibri"/>
                          <a:cs typeface="Calibri"/>
                          <a:sym typeface="Calibri"/>
                        </a:rPr>
                        <a:t> bien.</a:t>
                      </a:r>
                      <a:endParaRPr sz="1300" b="0" dirty="0"/>
                    </a:p>
                  </a:txBody>
                  <a:tcPr marL="91425" marR="91425" marT="91425" marB="91425"/>
                </a:tc>
                <a:tc>
                  <a:txBody>
                    <a:bodyPr/>
                    <a:lstStyle/>
                    <a:p>
                      <a:pPr marL="0" lvl="0" indent="0" algn="l" rtl="0">
                        <a:lnSpc>
                          <a:spcPct val="115000"/>
                        </a:lnSpc>
                        <a:spcBef>
                          <a:spcPts val="400"/>
                        </a:spcBef>
                        <a:spcAft>
                          <a:spcPts val="1500"/>
                        </a:spcAft>
                        <a:buNone/>
                      </a:pPr>
                      <a:r>
                        <a:rPr lang="en-US" sz="1800" b="0" dirty="0">
                          <a:solidFill>
                            <a:srgbClr val="445D73"/>
                          </a:solidFill>
                          <a:latin typeface="Calibri"/>
                          <a:ea typeface="Calibri"/>
                          <a:cs typeface="Calibri"/>
                          <a:sym typeface="Calibri"/>
                        </a:rPr>
                        <a:t>La parole </a:t>
                      </a:r>
                      <a:r>
                        <a:rPr lang="en-US" sz="1800" b="0" dirty="0" err="1">
                          <a:solidFill>
                            <a:srgbClr val="445D73"/>
                          </a:solidFill>
                          <a:latin typeface="Calibri"/>
                          <a:ea typeface="Calibri"/>
                          <a:cs typeface="Calibri"/>
                          <a:sym typeface="Calibri"/>
                        </a:rPr>
                        <a:t>est</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généralement</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une</a:t>
                      </a:r>
                      <a:r>
                        <a:rPr lang="en-US" sz="1800" b="0" dirty="0">
                          <a:solidFill>
                            <a:srgbClr val="445D73"/>
                          </a:solidFill>
                          <a:latin typeface="Calibri"/>
                          <a:ea typeface="Calibri"/>
                          <a:cs typeface="Calibri"/>
                          <a:sym typeface="Calibri"/>
                        </a:rPr>
                        <a:t> interaction </a:t>
                      </a:r>
                      <a:r>
                        <a:rPr lang="en-US" sz="1800" b="0" dirty="0" err="1">
                          <a:solidFill>
                            <a:srgbClr val="445D73"/>
                          </a:solidFill>
                          <a:latin typeface="Calibri"/>
                          <a:ea typeface="Calibri"/>
                          <a:cs typeface="Calibri"/>
                          <a:sym typeface="Calibri"/>
                        </a:rPr>
                        <a:t>dynamique</a:t>
                      </a:r>
                      <a:r>
                        <a:rPr lang="en-US" sz="1800" b="0" dirty="0">
                          <a:solidFill>
                            <a:srgbClr val="445D73"/>
                          </a:solidFill>
                          <a:latin typeface="Calibri"/>
                          <a:ea typeface="Calibri"/>
                          <a:cs typeface="Calibri"/>
                          <a:sym typeface="Calibri"/>
                        </a:rPr>
                        <a:t> entre deux </a:t>
                      </a:r>
                      <a:r>
                        <a:rPr lang="en-US" sz="1800" b="0" dirty="0" err="1">
                          <a:solidFill>
                            <a:srgbClr val="445D73"/>
                          </a:solidFill>
                          <a:latin typeface="Calibri"/>
                          <a:ea typeface="Calibri"/>
                          <a:cs typeface="Calibri"/>
                          <a:sym typeface="Calibri"/>
                        </a:rPr>
                        <a:t>ou</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plusieurs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personnes</a:t>
                      </a:r>
                      <a:r>
                        <a:rPr lang="en-US" sz="1800" b="0" dirty="0">
                          <a:solidFill>
                            <a:srgbClr val="445D73"/>
                          </a:solidFill>
                          <a:latin typeface="Calibri"/>
                          <a:ea typeface="Calibri"/>
                          <a:cs typeface="Calibri"/>
                          <a:sym typeface="Calibri"/>
                        </a:rPr>
                        <a:t>. Le </a:t>
                      </a:r>
                      <a:r>
                        <a:rPr lang="en-US" sz="1800" b="0" dirty="0" err="1">
                          <a:solidFill>
                            <a:srgbClr val="445D73"/>
                          </a:solidFill>
                          <a:latin typeface="Calibri"/>
                          <a:ea typeface="Calibri"/>
                          <a:cs typeface="Calibri"/>
                          <a:sym typeface="Calibri"/>
                        </a:rPr>
                        <a:t>contexte</a:t>
                      </a:r>
                      <a:r>
                        <a:rPr lang="en-US" sz="1800" b="0" dirty="0">
                          <a:solidFill>
                            <a:srgbClr val="445D73"/>
                          </a:solidFill>
                          <a:latin typeface="Calibri"/>
                          <a:ea typeface="Calibri"/>
                          <a:cs typeface="Calibri"/>
                          <a:sym typeface="Calibri"/>
                        </a:rPr>
                        <a:t> et les </a:t>
                      </a:r>
                      <a:r>
                        <a:rPr lang="en-US" sz="1800" b="0" dirty="0" err="1">
                          <a:solidFill>
                            <a:srgbClr val="445D73"/>
                          </a:solidFill>
                          <a:latin typeface="Calibri"/>
                          <a:ea typeface="Calibri"/>
                          <a:cs typeface="Calibri"/>
                          <a:sym typeface="Calibri"/>
                        </a:rPr>
                        <a:t>connaissances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partagées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jouent</a:t>
                      </a:r>
                      <a:r>
                        <a:rPr lang="en-US" sz="1800" b="0" dirty="0">
                          <a:solidFill>
                            <a:srgbClr val="445D73"/>
                          </a:solidFill>
                          <a:latin typeface="Calibri"/>
                          <a:ea typeface="Calibri"/>
                          <a:cs typeface="Calibri"/>
                          <a:sym typeface="Calibri"/>
                        </a:rPr>
                        <a:t> un </a:t>
                      </a:r>
                      <a:r>
                        <a:rPr lang="en-US" sz="1800" b="0" dirty="0" err="1">
                          <a:solidFill>
                            <a:srgbClr val="445D73"/>
                          </a:solidFill>
                          <a:latin typeface="Calibri"/>
                          <a:ea typeface="Calibri"/>
                          <a:cs typeface="Calibri"/>
                          <a:sym typeface="Calibri"/>
                        </a:rPr>
                        <a:t>rôle</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majeur</a:t>
                      </a:r>
                      <a:r>
                        <a:rPr lang="en-US" sz="1800" b="0" dirty="0">
                          <a:solidFill>
                            <a:srgbClr val="445D73"/>
                          </a:solidFill>
                          <a:latin typeface="Calibri"/>
                          <a:ea typeface="Calibri"/>
                          <a:cs typeface="Calibri"/>
                          <a:sym typeface="Calibri"/>
                        </a:rPr>
                        <a:t>, de </a:t>
                      </a:r>
                      <a:r>
                        <a:rPr lang="en-US" sz="1800" b="0" dirty="0" err="1">
                          <a:solidFill>
                            <a:srgbClr val="445D73"/>
                          </a:solidFill>
                          <a:latin typeface="Calibri"/>
                          <a:ea typeface="Calibri"/>
                          <a:cs typeface="Calibri"/>
                          <a:sym typeface="Calibri"/>
                        </a:rPr>
                        <a:t>sorte</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qu’il</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est</a:t>
                      </a:r>
                      <a:r>
                        <a:rPr lang="en-US" sz="1800" b="0" dirty="0">
                          <a:solidFill>
                            <a:srgbClr val="445D73"/>
                          </a:solidFill>
                          <a:latin typeface="Calibri"/>
                          <a:ea typeface="Calibri"/>
                          <a:cs typeface="Calibri"/>
                          <a:sym typeface="Calibri"/>
                        </a:rPr>
                        <a:t> possible de </a:t>
                      </a:r>
                      <a:r>
                        <a:rPr lang="en-US" sz="1800" b="0" dirty="0" err="1">
                          <a:solidFill>
                            <a:srgbClr val="445D73"/>
                          </a:solidFill>
                          <a:latin typeface="Calibri"/>
                          <a:ea typeface="Calibri"/>
                          <a:cs typeface="Calibri"/>
                          <a:sym typeface="Calibri"/>
                        </a:rPr>
                        <a:t>laisser</a:t>
                      </a:r>
                      <a:r>
                        <a:rPr lang="en-US" sz="1800" b="0" dirty="0">
                          <a:solidFill>
                            <a:srgbClr val="445D73"/>
                          </a:solidFill>
                          <a:latin typeface="Calibri"/>
                          <a:ea typeface="Calibri"/>
                          <a:cs typeface="Calibri"/>
                          <a:sym typeface="Calibri"/>
                        </a:rPr>
                        <a:t> beaucoup de non-</a:t>
                      </a:r>
                      <a:r>
                        <a:rPr lang="en-US" sz="1800" b="0" dirty="0" err="1">
                          <a:solidFill>
                            <a:srgbClr val="445D73"/>
                          </a:solidFill>
                          <a:latin typeface="Calibri"/>
                          <a:ea typeface="Calibri"/>
                          <a:cs typeface="Calibri"/>
                          <a:sym typeface="Calibri"/>
                        </a:rPr>
                        <a:t>dits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ou</a:t>
                      </a:r>
                      <a:r>
                        <a:rPr lang="en-US" sz="1800" b="0" dirty="0">
                          <a:solidFill>
                            <a:srgbClr val="445D73"/>
                          </a:solidFill>
                          <a:latin typeface="Calibri"/>
                          <a:ea typeface="Calibri"/>
                          <a:cs typeface="Calibri"/>
                          <a:sym typeface="Calibri"/>
                        </a:rPr>
                        <a:t> de sous-</a:t>
                      </a:r>
                      <a:r>
                        <a:rPr lang="en-US" sz="1800" b="0" dirty="0" err="1">
                          <a:solidFill>
                            <a:srgbClr val="445D73"/>
                          </a:solidFill>
                          <a:latin typeface="Calibri"/>
                          <a:ea typeface="Calibri"/>
                          <a:cs typeface="Calibri"/>
                          <a:sym typeface="Calibri"/>
                        </a:rPr>
                        <a:t>entendus</a:t>
                      </a:r>
                      <a:r>
                        <a:rPr lang="en-US" sz="1800" b="0" dirty="0">
                          <a:solidFill>
                            <a:srgbClr val="445D73"/>
                          </a:solidFill>
                          <a:latin typeface="Calibri"/>
                          <a:ea typeface="Calibri"/>
                          <a:cs typeface="Calibri"/>
                          <a:sym typeface="Calibri"/>
                        </a:rPr>
                        <a:t> </a:t>
                      </a:r>
                      <a:r>
                        <a:rPr lang="en-US" sz="1800" b="0" dirty="0" err="1">
                          <a:solidFill>
                            <a:srgbClr val="445D73"/>
                          </a:solidFill>
                          <a:latin typeface="Calibri"/>
                          <a:ea typeface="Calibri"/>
                          <a:cs typeface="Calibri"/>
                          <a:sym typeface="Calibri"/>
                        </a:rPr>
                        <a:t>indirects</a:t>
                      </a:r>
                      <a:r>
                        <a:rPr lang="en-US" sz="1800" b="0" dirty="0">
                          <a:solidFill>
                            <a:srgbClr val="445D73"/>
                          </a:solidFill>
                          <a:latin typeface="Calibri"/>
                          <a:ea typeface="Calibri"/>
                          <a:cs typeface="Calibri"/>
                          <a:sym typeface="Calibri"/>
                        </a:rPr>
                        <a:t>.</a:t>
                      </a:r>
                      <a:endParaRPr sz="1300" b="0"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10"/>
        <p:cNvGrpSpPr/>
        <p:nvPr/>
      </p:nvGrpSpPr>
      <p:grpSpPr>
        <a:xfrm>
          <a:off x="0" y="0"/>
          <a:ext cx="0" cy="0"/>
          <a:chOff x="0" y="0"/>
          <a:chExt cx="0" cy="0"/>
        </a:xfrm>
      </p:grpSpPr>
      <p:sp>
        <p:nvSpPr>
          <p:cNvPr id="311" name="Google Shape;311;p42"/>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312" name="Google Shape;312;p42"/>
          <p:cNvSpPr txBox="1">
            <a:spLocks noGrp="1"/>
          </p:cNvSpPr>
          <p:nvPr>
            <p:ph type="title"/>
          </p:nvPr>
        </p:nvSpPr>
        <p:spPr>
          <a:xfrm>
            <a:off x="603425" y="3037600"/>
            <a:ext cx="4629600" cy="1994100"/>
          </a:xfrm>
          <a:prstGeom prst="rect">
            <a:avLst/>
          </a:prstGeom>
          <a:noFill/>
          <a:ln>
            <a:noFill/>
          </a:ln>
        </p:spPr>
        <p:txBody>
          <a:bodyPr spcFirstLastPara="1" wrap="square" lIns="126300" tIns="126300" rIns="126300" bIns="126300" anchor="ctr" anchorCtr="0">
            <a:noAutofit/>
          </a:bodyPr>
          <a:lstStyle/>
          <a:p>
            <a:pPr lvl="0"/>
            <a:r>
              <a:rPr lang="en-US" sz="3800" dirty="0" err="1">
                <a:solidFill>
                  <a:schemeClr val="accent1"/>
                </a:solidFill>
              </a:rPr>
              <a:t>Éléments</a:t>
            </a:r>
            <a:r>
              <a:rPr lang="en-US" sz="3800" dirty="0">
                <a:solidFill>
                  <a:schemeClr val="accent1"/>
                </a:solidFill>
              </a:rPr>
              <a:t> </a:t>
            </a:r>
            <a:r>
              <a:rPr lang="en-US" sz="3800" dirty="0" err="1">
                <a:solidFill>
                  <a:schemeClr val="accent1"/>
                </a:solidFill>
              </a:rPr>
              <a:t>constitutifs</a:t>
            </a:r>
            <a:r>
              <a:rPr lang="en-US" sz="3800" dirty="0">
                <a:solidFill>
                  <a:schemeClr val="accent1"/>
                </a:solidFill>
              </a:rPr>
              <a:t> </a:t>
            </a:r>
            <a:r>
              <a:rPr lang="en-US" sz="3800" dirty="0" err="1">
                <a:solidFill>
                  <a:schemeClr val="accent1"/>
                </a:solidFill>
              </a:rPr>
              <a:t>d’une</a:t>
            </a:r>
            <a:r>
              <a:rPr lang="en-US" sz="3800" dirty="0">
                <a:solidFill>
                  <a:schemeClr val="accent1"/>
                </a:solidFill>
              </a:rPr>
              <a:t> communication </a:t>
            </a:r>
            <a:r>
              <a:rPr lang="en-US" sz="3800" dirty="0" err="1">
                <a:solidFill>
                  <a:schemeClr val="accent1"/>
                </a:solidFill>
              </a:rPr>
              <a:t>en</a:t>
            </a:r>
            <a:r>
              <a:rPr lang="en-US" sz="3800" dirty="0">
                <a:solidFill>
                  <a:schemeClr val="accent1"/>
                </a:solidFill>
              </a:rPr>
              <a:t> </a:t>
            </a:r>
            <a:r>
              <a:rPr lang="en-US" sz="3800" dirty="0" err="1">
                <a:solidFill>
                  <a:schemeClr val="accent1"/>
                </a:solidFill>
              </a:rPr>
              <a:t>ligne</a:t>
            </a:r>
            <a:r>
              <a:rPr lang="en-US" sz="3800" dirty="0">
                <a:solidFill>
                  <a:schemeClr val="accent1"/>
                </a:solidFill>
              </a:rPr>
              <a:t> accessible</a:t>
            </a:r>
            <a:endParaRPr sz="3800" dirty="0"/>
          </a:p>
        </p:txBody>
      </p:sp>
      <p:sp>
        <p:nvSpPr>
          <p:cNvPr id="313" name="Google Shape;313;p42"/>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02</a:t>
            </a:r>
            <a:endParaRPr/>
          </a:p>
        </p:txBody>
      </p:sp>
      <p:sp>
        <p:nvSpPr>
          <p:cNvPr id="314" name="Google Shape;314;p42"/>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315" name="Google Shape;315;p42"/>
          <p:cNvPicPr preferRelativeResize="0"/>
          <p:nvPr/>
        </p:nvPicPr>
        <p:blipFill>
          <a:blip r:embed="rId3">
            <a:alphaModFix/>
          </a:blip>
          <a:stretch>
            <a:fill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19"/>
        <p:cNvGrpSpPr/>
        <p:nvPr/>
      </p:nvGrpSpPr>
      <p:grpSpPr>
        <a:xfrm>
          <a:off x="0" y="0"/>
          <a:ext cx="0" cy="0"/>
          <a:chOff x="0" y="0"/>
          <a:chExt cx="0" cy="0"/>
        </a:xfrm>
      </p:grpSpPr>
      <p:sp>
        <p:nvSpPr>
          <p:cNvPr id="320" name="Google Shape;320;p43"/>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500" dirty="0"/>
              <a:t>Principes </a:t>
            </a:r>
            <a:r>
              <a:rPr lang="en-US" sz="3500" dirty="0" err="1"/>
              <a:t>d’une</a:t>
            </a:r>
            <a:r>
              <a:rPr lang="en-US" sz="3500" dirty="0"/>
              <a:t> communication </a:t>
            </a:r>
            <a:r>
              <a:rPr lang="en-US" sz="3500" dirty="0" err="1"/>
              <a:t>efficace</a:t>
            </a:r>
            <a:r>
              <a:rPr lang="en-US" sz="3500" dirty="0"/>
              <a:t> dans </a:t>
            </a:r>
            <a:r>
              <a:rPr lang="en-US" sz="3500" dirty="0" err="1"/>
              <a:t>l’apprentissage</a:t>
            </a:r>
            <a:r>
              <a:rPr lang="en-US" sz="3500" dirty="0"/>
              <a:t> </a:t>
            </a:r>
            <a:r>
              <a:rPr lang="en-US" sz="3500" dirty="0" err="1"/>
              <a:t>en</a:t>
            </a:r>
            <a:r>
              <a:rPr lang="en-US" sz="3500" dirty="0"/>
              <a:t> </a:t>
            </a:r>
            <a:r>
              <a:rPr lang="en-US" sz="3500" dirty="0" err="1"/>
              <a:t>ligne</a:t>
            </a:r>
            <a:endParaRPr sz="3500" dirty="0"/>
          </a:p>
        </p:txBody>
      </p:sp>
      <p:sp>
        <p:nvSpPr>
          <p:cNvPr id="321" name="Google Shape;321;p43"/>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n-US" dirty="0"/>
              <a:t>Dans le </a:t>
            </a:r>
            <a:r>
              <a:rPr lang="en-US" dirty="0" err="1"/>
              <a:t>domaine</a:t>
            </a:r>
            <a:r>
              <a:rPr lang="en-US" dirty="0"/>
              <a:t> </a:t>
            </a:r>
            <a:r>
              <a:rPr lang="en-US" dirty="0" err="1"/>
              <a:t>en</a:t>
            </a:r>
            <a:r>
              <a:rPr lang="en-US" dirty="0"/>
              <a:t> </a:t>
            </a:r>
            <a:r>
              <a:rPr lang="en-US" dirty="0" err="1"/>
              <a:t>évolution</a:t>
            </a:r>
            <a:r>
              <a:rPr lang="en-US" dirty="0"/>
              <a:t> </a:t>
            </a:r>
            <a:r>
              <a:rPr lang="en-US" dirty="0" err="1"/>
              <a:t>rapide</a:t>
            </a:r>
            <a:r>
              <a:rPr lang="en-US" dirty="0"/>
              <a:t> de </a:t>
            </a:r>
            <a:r>
              <a:rPr lang="en-US" dirty="0" err="1"/>
              <a:t>l’éducation</a:t>
            </a:r>
            <a:r>
              <a:rPr lang="en-US" dirty="0"/>
              <a:t> </a:t>
            </a:r>
            <a:r>
              <a:rPr lang="en-US" dirty="0" err="1"/>
              <a:t>en</a:t>
            </a:r>
            <a:r>
              <a:rPr lang="en-US" dirty="0"/>
              <a:t> </a:t>
            </a:r>
            <a:r>
              <a:rPr lang="en-US" dirty="0" err="1"/>
              <a:t>ligne</a:t>
            </a:r>
            <a:r>
              <a:rPr lang="en-US" dirty="0"/>
              <a:t>, il </a:t>
            </a:r>
            <a:r>
              <a:rPr lang="en-US" dirty="0" err="1"/>
              <a:t>est</a:t>
            </a:r>
            <a:r>
              <a:rPr lang="en-US" dirty="0"/>
              <a:t> </a:t>
            </a:r>
            <a:r>
              <a:rPr lang="en-US" dirty="0" err="1"/>
              <a:t>essentiel</a:t>
            </a:r>
            <a:r>
              <a:rPr lang="en-US" dirty="0"/>
              <a:t> de </a:t>
            </a:r>
            <a:r>
              <a:rPr lang="en-US" dirty="0" err="1"/>
              <a:t>favoriser</a:t>
            </a:r>
            <a:r>
              <a:rPr lang="en-US" dirty="0"/>
              <a:t> un </a:t>
            </a:r>
            <a:r>
              <a:rPr lang="en-US" dirty="0" err="1"/>
              <a:t>environnement</a:t>
            </a:r>
            <a:r>
              <a:rPr lang="en-US" dirty="0"/>
              <a:t> </a:t>
            </a:r>
            <a:r>
              <a:rPr lang="en-US" dirty="0" err="1"/>
              <a:t>d’apprentissage</a:t>
            </a:r>
            <a:r>
              <a:rPr lang="en-US" dirty="0"/>
              <a:t> </a:t>
            </a:r>
            <a:r>
              <a:rPr lang="en-US" dirty="0" err="1"/>
              <a:t>inclusif</a:t>
            </a:r>
            <a:r>
              <a:rPr lang="en-US" dirty="0"/>
              <a:t>. </a:t>
            </a:r>
            <a:r>
              <a:rPr lang="en-US" dirty="0" err="1"/>
              <a:t>C’est</a:t>
            </a:r>
            <a:r>
              <a:rPr lang="en-US" dirty="0"/>
              <a:t> </a:t>
            </a:r>
            <a:r>
              <a:rPr lang="en-US" dirty="0" err="1"/>
              <a:t>particulièrement</a:t>
            </a:r>
            <a:r>
              <a:rPr lang="en-US" dirty="0"/>
              <a:t> </a:t>
            </a:r>
            <a:r>
              <a:rPr lang="en-US" dirty="0" err="1"/>
              <a:t>vrai</a:t>
            </a:r>
            <a:r>
              <a:rPr lang="en-US" dirty="0"/>
              <a:t> pour les </a:t>
            </a:r>
            <a:r>
              <a:rPr lang="en-US" dirty="0" err="1"/>
              <a:t>personnes</a:t>
            </a:r>
            <a:r>
              <a:rPr lang="en-US" dirty="0"/>
              <a:t> </a:t>
            </a:r>
            <a:r>
              <a:rPr lang="en-US" dirty="0" err="1"/>
              <a:t>handicapées</a:t>
            </a:r>
            <a:r>
              <a:rPr lang="en-US" dirty="0"/>
              <a:t>, </a:t>
            </a:r>
            <a:r>
              <a:rPr lang="en-US" dirty="0" err="1"/>
              <a:t>où</a:t>
            </a:r>
            <a:r>
              <a:rPr lang="en-US" dirty="0"/>
              <a:t> la communication </a:t>
            </a:r>
            <a:r>
              <a:rPr lang="en-US" dirty="0" err="1"/>
              <a:t>exige</a:t>
            </a:r>
            <a:r>
              <a:rPr lang="en-US" dirty="0"/>
              <a:t> </a:t>
            </a:r>
            <a:r>
              <a:rPr lang="en-US" dirty="0" err="1"/>
              <a:t>une</a:t>
            </a:r>
            <a:r>
              <a:rPr lang="en-US" dirty="0"/>
              <a:t> </a:t>
            </a:r>
            <a:r>
              <a:rPr lang="en-US" dirty="0" err="1"/>
              <a:t>approche</a:t>
            </a:r>
            <a:r>
              <a:rPr lang="en-US" dirty="0"/>
              <a:t> </a:t>
            </a:r>
            <a:r>
              <a:rPr lang="en-US" dirty="0" err="1"/>
              <a:t>nuancée</a:t>
            </a:r>
            <a:r>
              <a:rPr lang="en-US" dirty="0"/>
              <a:t> </a:t>
            </a:r>
            <a:r>
              <a:rPr lang="en-US" dirty="0" err="1"/>
              <a:t>mettant</a:t>
            </a:r>
            <a:r>
              <a:rPr lang="en-US" dirty="0"/>
              <a:t> </a:t>
            </a:r>
            <a:r>
              <a:rPr lang="en-US" dirty="0" err="1"/>
              <a:t>l’accent</a:t>
            </a:r>
            <a:r>
              <a:rPr lang="en-US" dirty="0"/>
              <a:t> sur la </a:t>
            </a:r>
            <a:r>
              <a:rPr lang="en-US" dirty="0" err="1"/>
              <a:t>compréhension</a:t>
            </a:r>
            <a:r>
              <a:rPr lang="en-US" dirty="0"/>
              <a:t>, </a:t>
            </a:r>
            <a:r>
              <a:rPr lang="en-US" dirty="0" err="1"/>
              <a:t>l’empathie</a:t>
            </a:r>
            <a:r>
              <a:rPr lang="en-US" dirty="0"/>
              <a:t> et la collaboration. Une communication </a:t>
            </a:r>
            <a:r>
              <a:rPr lang="en-US" dirty="0" err="1"/>
              <a:t>efficace</a:t>
            </a:r>
            <a:r>
              <a:rPr lang="en-US" dirty="0"/>
              <a:t> comble non </a:t>
            </a:r>
            <a:r>
              <a:rPr lang="en-US" dirty="0" err="1"/>
              <a:t>seulement</a:t>
            </a:r>
            <a:r>
              <a:rPr lang="en-US" dirty="0"/>
              <a:t> le </a:t>
            </a:r>
            <a:r>
              <a:rPr lang="en-US" dirty="0" err="1"/>
              <a:t>fossé</a:t>
            </a:r>
            <a:r>
              <a:rPr lang="en-US" dirty="0"/>
              <a:t> entre les </a:t>
            </a:r>
            <a:r>
              <a:rPr lang="en-US" dirty="0" err="1"/>
              <a:t>éducateurs</a:t>
            </a:r>
            <a:r>
              <a:rPr lang="en-US" dirty="0"/>
              <a:t> et </a:t>
            </a:r>
            <a:r>
              <a:rPr lang="en-US" dirty="0" err="1"/>
              <a:t>leurs</a:t>
            </a:r>
            <a:r>
              <a:rPr lang="en-US" dirty="0"/>
              <a:t> </a:t>
            </a:r>
            <a:r>
              <a:rPr lang="en-US" dirty="0" err="1"/>
              <a:t>bénéficiaires</a:t>
            </a:r>
            <a:r>
              <a:rPr lang="en-US" dirty="0"/>
              <a:t>, </a:t>
            </a:r>
            <a:r>
              <a:rPr lang="en-US" dirty="0" err="1"/>
              <a:t>mais</a:t>
            </a:r>
            <a:r>
              <a:rPr lang="en-US" dirty="0"/>
              <a:t> </a:t>
            </a:r>
            <a:r>
              <a:rPr lang="en-US" dirty="0" err="1"/>
              <a:t>établit</a:t>
            </a:r>
            <a:r>
              <a:rPr lang="en-US" dirty="0"/>
              <a:t> </a:t>
            </a:r>
            <a:r>
              <a:rPr lang="en-US" dirty="0" err="1"/>
              <a:t>également</a:t>
            </a:r>
            <a:r>
              <a:rPr lang="en-US" dirty="0"/>
              <a:t> des liens </a:t>
            </a:r>
            <a:r>
              <a:rPr lang="en-US" dirty="0" err="1"/>
              <a:t>essentiels</a:t>
            </a:r>
            <a:r>
              <a:rPr lang="en-US" dirty="0"/>
              <a:t> entre les </a:t>
            </a:r>
            <a:r>
              <a:rPr lang="en-US" dirty="0" err="1"/>
              <a:t>professionnels</a:t>
            </a:r>
            <a:r>
              <a:rPr lang="en-US" dirty="0"/>
              <a:t>, les </a:t>
            </a:r>
            <a:r>
              <a:rPr lang="en-US" dirty="0" err="1"/>
              <a:t>familles</a:t>
            </a:r>
            <a:r>
              <a:rPr lang="en-US" dirty="0"/>
              <a:t> et les </a:t>
            </a:r>
            <a:r>
              <a:rPr lang="en-US" dirty="0" err="1"/>
              <a:t>soignants</a:t>
            </a:r>
            <a:r>
              <a:rPr lang="en-US" dirty="0"/>
              <a:t>, formant le </a:t>
            </a:r>
            <a:r>
              <a:rPr lang="en-US" dirty="0" err="1"/>
              <a:t>fondement</a:t>
            </a:r>
            <a:r>
              <a:rPr lang="en-US" dirty="0"/>
              <a:t> de </a:t>
            </a:r>
            <a:r>
              <a:rPr lang="en-US" dirty="0" err="1"/>
              <a:t>décisions</a:t>
            </a:r>
            <a:r>
              <a:rPr lang="en-US" dirty="0"/>
              <a:t> </a:t>
            </a:r>
            <a:r>
              <a:rPr lang="en-US" dirty="0" err="1"/>
              <a:t>éclairées</a:t>
            </a:r>
            <a:r>
              <a:rPr lang="en-US" dirty="0"/>
              <a:t> qui </a:t>
            </a:r>
            <a:r>
              <a:rPr lang="en-US" dirty="0" err="1"/>
              <a:t>façonnent</a:t>
            </a:r>
            <a:r>
              <a:rPr lang="en-US" dirty="0"/>
              <a:t> le </a:t>
            </a:r>
            <a:r>
              <a:rPr lang="en-US" dirty="0" err="1"/>
              <a:t>parcours</a:t>
            </a:r>
            <a:r>
              <a:rPr lang="en-US" dirty="0"/>
              <a:t> </a:t>
            </a:r>
            <a:r>
              <a:rPr lang="en-US" dirty="0" err="1"/>
              <a:t>éducatif</a:t>
            </a:r>
            <a:r>
              <a:rPr lang="en-US" dirty="0"/>
              <a:t> </a:t>
            </a:r>
            <a:r>
              <a:rPr lang="en-US" dirty="0" err="1"/>
              <a:t>d’une</a:t>
            </a:r>
            <a:r>
              <a:rPr lang="en-US" dirty="0"/>
              <a:t> </a:t>
            </a:r>
            <a:r>
              <a:rPr lang="en-US" dirty="0" err="1"/>
              <a:t>personne</a:t>
            </a:r>
            <a:r>
              <a:rPr lang="en-US" dirty="0"/>
              <a:t>.</a:t>
            </a:r>
            <a:endParaRPr b="1" dirty="0"/>
          </a:p>
          <a:p>
            <a:pPr marL="0" lvl="0" indent="0" algn="l" rtl="0">
              <a:lnSpc>
                <a:spcPct val="115000"/>
              </a:lnSpc>
              <a:spcBef>
                <a:spcPts val="0"/>
              </a:spcBef>
              <a:spcAft>
                <a:spcPts val="0"/>
              </a:spcAft>
              <a:buNone/>
            </a:pPr>
            <a:endParaRPr b="1" dirty="0"/>
          </a:p>
        </p:txBody>
      </p:sp>
      <p:sp>
        <p:nvSpPr>
          <p:cNvPr id="322" name="Google Shape;322;p43"/>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26"/>
        <p:cNvGrpSpPr/>
        <p:nvPr/>
      </p:nvGrpSpPr>
      <p:grpSpPr>
        <a:xfrm>
          <a:off x="0" y="0"/>
          <a:ext cx="0" cy="0"/>
          <a:chOff x="0" y="0"/>
          <a:chExt cx="0" cy="0"/>
        </a:xfrm>
      </p:grpSpPr>
      <p:sp>
        <p:nvSpPr>
          <p:cNvPr id="327" name="Google Shape;327;p44"/>
          <p:cNvSpPr txBox="1">
            <a:spLocks noGrp="1"/>
          </p:cNvSpPr>
          <p:nvPr>
            <p:ph type="title"/>
          </p:nvPr>
        </p:nvSpPr>
        <p:spPr>
          <a:xfrm>
            <a:off x="1552403" y="464942"/>
            <a:ext cx="10269300" cy="763500"/>
          </a:xfrm>
          <a:prstGeom prst="rect">
            <a:avLst/>
          </a:prstGeom>
          <a:noFill/>
          <a:ln>
            <a:noFill/>
          </a:ln>
        </p:spPr>
        <p:txBody>
          <a:bodyPr spcFirstLastPara="1" wrap="square" lIns="126300" tIns="126300" rIns="126300" bIns="126300" anchor="ctr" anchorCtr="0">
            <a:noAutofit/>
          </a:bodyPr>
          <a:lstStyle/>
          <a:p>
            <a:pPr lvl="0"/>
            <a:r>
              <a:rPr lang="en-US" sz="2800" dirty="0"/>
              <a:t>Principes </a:t>
            </a:r>
            <a:r>
              <a:rPr lang="en-US" sz="2800" dirty="0" err="1"/>
              <a:t>d’une</a:t>
            </a:r>
            <a:r>
              <a:rPr lang="en-US" sz="2800" dirty="0"/>
              <a:t> communication </a:t>
            </a:r>
            <a:r>
              <a:rPr lang="en-US" sz="2800" dirty="0" err="1"/>
              <a:t>efficace</a:t>
            </a:r>
            <a:r>
              <a:rPr lang="en-US" sz="2800" dirty="0"/>
              <a:t> avec les </a:t>
            </a:r>
            <a:r>
              <a:rPr lang="en-US" sz="2800" dirty="0" err="1"/>
              <a:t>personnes</a:t>
            </a:r>
            <a:r>
              <a:rPr lang="en-US" sz="2800" dirty="0"/>
              <a:t> </a:t>
            </a:r>
            <a:r>
              <a:rPr lang="en-US" sz="2800" dirty="0" err="1"/>
              <a:t>handicapées</a:t>
            </a:r>
            <a:r>
              <a:rPr lang="en-US" sz="2800" dirty="0"/>
              <a:t> dans </a:t>
            </a:r>
            <a:r>
              <a:rPr lang="en-US" sz="2800" dirty="0" err="1"/>
              <a:t>l’apprentissage</a:t>
            </a:r>
            <a:r>
              <a:rPr lang="en-US" sz="2800" dirty="0"/>
              <a:t> </a:t>
            </a:r>
            <a:r>
              <a:rPr lang="en-US" sz="2800" dirty="0" err="1"/>
              <a:t>en</a:t>
            </a:r>
            <a:r>
              <a:rPr lang="en-US" sz="2800" dirty="0"/>
              <a:t> </a:t>
            </a:r>
            <a:r>
              <a:rPr lang="en-US" sz="2800" dirty="0" err="1"/>
              <a:t>ligne</a:t>
            </a:r>
            <a:endParaRPr sz="2800" dirty="0"/>
          </a:p>
        </p:txBody>
      </p:sp>
      <p:sp>
        <p:nvSpPr>
          <p:cNvPr id="328" name="Google Shape;328;p44"/>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n-US" dirty="0" err="1"/>
              <a:t>Lorsque</a:t>
            </a:r>
            <a:r>
              <a:rPr lang="en-US" dirty="0"/>
              <a:t> </a:t>
            </a:r>
            <a:r>
              <a:rPr lang="en-US" dirty="0" err="1"/>
              <a:t>vous</a:t>
            </a:r>
            <a:r>
              <a:rPr lang="en-US" dirty="0"/>
              <a:t> </a:t>
            </a:r>
            <a:r>
              <a:rPr lang="en-US" dirty="0" err="1"/>
              <a:t>interagissez</a:t>
            </a:r>
            <a:r>
              <a:rPr lang="en-US" dirty="0"/>
              <a:t> </a:t>
            </a:r>
            <a:r>
              <a:rPr lang="en-US" dirty="0" err="1"/>
              <a:t>en</a:t>
            </a:r>
            <a:r>
              <a:rPr lang="en-US" dirty="0"/>
              <a:t> </a:t>
            </a:r>
            <a:r>
              <a:rPr lang="en-US" dirty="0" err="1"/>
              <a:t>ligne</a:t>
            </a:r>
            <a:r>
              <a:rPr lang="en-US" dirty="0"/>
              <a:t> avec des </a:t>
            </a:r>
            <a:r>
              <a:rPr lang="en-US" dirty="0" err="1"/>
              <a:t>personnes</a:t>
            </a:r>
            <a:r>
              <a:rPr lang="en-US" dirty="0"/>
              <a:t> </a:t>
            </a:r>
            <a:r>
              <a:rPr lang="en-US" dirty="0" err="1"/>
              <a:t>handicapées</a:t>
            </a:r>
            <a:r>
              <a:rPr lang="en-US" dirty="0"/>
              <a:t>, la </a:t>
            </a:r>
            <a:r>
              <a:rPr lang="en-US" dirty="0" err="1"/>
              <a:t>clarté</a:t>
            </a:r>
            <a:r>
              <a:rPr lang="en-US" dirty="0"/>
              <a:t>, </a:t>
            </a:r>
            <a:r>
              <a:rPr lang="en-US" dirty="0" err="1"/>
              <a:t>l’opportunité</a:t>
            </a:r>
            <a:r>
              <a:rPr lang="en-US" dirty="0"/>
              <a:t>, la </a:t>
            </a:r>
            <a:r>
              <a:rPr lang="en-US" dirty="0" err="1"/>
              <a:t>cohérence</a:t>
            </a:r>
            <a:r>
              <a:rPr lang="en-US" dirty="0"/>
              <a:t>, </a:t>
            </a:r>
            <a:r>
              <a:rPr lang="en-US" dirty="0" err="1"/>
              <a:t>l’urgence</a:t>
            </a:r>
            <a:r>
              <a:rPr lang="en-US" dirty="0"/>
              <a:t>, la concision, </a:t>
            </a:r>
            <a:r>
              <a:rPr lang="en-US" dirty="0" err="1"/>
              <a:t>l’exactitude</a:t>
            </a:r>
            <a:r>
              <a:rPr lang="en-US" dirty="0"/>
              <a:t>, la courtoisie et </a:t>
            </a:r>
            <a:r>
              <a:rPr lang="en-US" dirty="0" err="1"/>
              <a:t>l’exhaustivité</a:t>
            </a:r>
            <a:r>
              <a:rPr lang="en-US" dirty="0"/>
              <a:t> constituent les </a:t>
            </a:r>
            <a:r>
              <a:rPr lang="en-US" dirty="0" err="1"/>
              <a:t>huit</a:t>
            </a:r>
            <a:r>
              <a:rPr lang="en-US" dirty="0"/>
              <a:t> principes </a:t>
            </a:r>
            <a:r>
              <a:rPr lang="en-US" dirty="0" err="1"/>
              <a:t>directeurs</a:t>
            </a:r>
            <a:r>
              <a:rPr lang="en-US" dirty="0"/>
              <a:t>. 
Nous </a:t>
            </a:r>
            <a:r>
              <a:rPr lang="en-US" dirty="0" err="1"/>
              <a:t>aborderons</a:t>
            </a:r>
            <a:r>
              <a:rPr lang="en-US" dirty="0"/>
              <a:t> </a:t>
            </a:r>
            <a:r>
              <a:rPr lang="en-US" dirty="0" err="1"/>
              <a:t>ces</a:t>
            </a:r>
            <a:r>
              <a:rPr lang="en-US" dirty="0"/>
              <a:t> principes, </a:t>
            </a:r>
            <a:r>
              <a:rPr lang="en-US" dirty="0" err="1"/>
              <a:t>en</a:t>
            </a:r>
            <a:r>
              <a:rPr lang="en-US" dirty="0"/>
              <a:t> </a:t>
            </a:r>
            <a:r>
              <a:rPr lang="en-US" dirty="0" err="1"/>
              <a:t>explorant</a:t>
            </a:r>
            <a:r>
              <a:rPr lang="en-US" dirty="0"/>
              <a:t> des </a:t>
            </a:r>
            <a:r>
              <a:rPr lang="en-US" dirty="0" err="1"/>
              <a:t>stratégies</a:t>
            </a:r>
            <a:r>
              <a:rPr lang="en-US" dirty="0"/>
              <a:t> et des </a:t>
            </a:r>
            <a:r>
              <a:rPr lang="en-US" dirty="0" err="1"/>
              <a:t>exemples</a:t>
            </a:r>
            <a:r>
              <a:rPr lang="en-US" dirty="0"/>
              <a:t> pratiques qui </a:t>
            </a:r>
            <a:r>
              <a:rPr lang="en-US" dirty="0" err="1"/>
              <a:t>illustrent</a:t>
            </a:r>
            <a:r>
              <a:rPr lang="en-US" dirty="0"/>
              <a:t> comment les principes </a:t>
            </a:r>
            <a:r>
              <a:rPr lang="en-US" dirty="0" err="1"/>
              <a:t>d’une</a:t>
            </a:r>
            <a:r>
              <a:rPr lang="en-US" dirty="0"/>
              <a:t> communication </a:t>
            </a:r>
            <a:r>
              <a:rPr lang="en-US" dirty="0" err="1"/>
              <a:t>efficace</a:t>
            </a:r>
            <a:r>
              <a:rPr lang="en-US" dirty="0"/>
              <a:t> </a:t>
            </a:r>
            <a:r>
              <a:rPr lang="en-US" dirty="0" err="1"/>
              <a:t>peuvent</a:t>
            </a:r>
            <a:r>
              <a:rPr lang="en-US" dirty="0"/>
              <a:t> </a:t>
            </a:r>
            <a:r>
              <a:rPr lang="en-US" dirty="0" err="1"/>
              <a:t>être</a:t>
            </a:r>
            <a:r>
              <a:rPr lang="en-US" dirty="0"/>
              <a:t> appliqués aux </a:t>
            </a:r>
            <a:r>
              <a:rPr lang="en-US" dirty="0" err="1"/>
              <a:t>cours</a:t>
            </a:r>
            <a:r>
              <a:rPr lang="en-US" dirty="0"/>
              <a:t> </a:t>
            </a:r>
            <a:r>
              <a:rPr lang="en-US" dirty="0" err="1"/>
              <a:t>en</a:t>
            </a:r>
            <a:r>
              <a:rPr lang="en-US" dirty="0"/>
              <a:t> </a:t>
            </a:r>
            <a:r>
              <a:rPr lang="en-US" dirty="0" err="1"/>
              <a:t>ligne</a:t>
            </a:r>
            <a:r>
              <a:rPr lang="en-US" dirty="0"/>
              <a:t> et à la communication avec les </a:t>
            </a:r>
            <a:r>
              <a:rPr lang="en-US" dirty="0" err="1"/>
              <a:t>personnes</a:t>
            </a:r>
            <a:r>
              <a:rPr lang="en-US" dirty="0"/>
              <a:t> </a:t>
            </a:r>
            <a:r>
              <a:rPr lang="en-US" dirty="0" err="1"/>
              <a:t>handicapées</a:t>
            </a:r>
            <a:r>
              <a:rPr lang="en-US" dirty="0"/>
              <a:t>.</a:t>
            </a:r>
          </a:p>
          <a:p>
            <a:pPr marL="0" lvl="0" indent="0">
              <a:buNone/>
            </a:pPr>
            <a:r>
              <a:rPr lang="en" sz="2000" u="sng" dirty="0">
                <a:solidFill>
                  <a:schemeClr val="hlink"/>
                </a:solidFill>
                <a:hlinkClick r:id="rId3"/>
              </a:rPr>
              <a:t>https://study.com/academy/lesson/communicating-with-and-about-people-with-disabilites.html</a:t>
            </a:r>
            <a:r>
              <a:rPr lang="en" sz="2000" dirty="0"/>
              <a:t> </a:t>
            </a:r>
            <a:endParaRPr sz="2000" dirty="0"/>
          </a:p>
          <a:p>
            <a:pPr marL="0" lvl="0" indent="0" algn="l" rtl="0">
              <a:lnSpc>
                <a:spcPct val="115000"/>
              </a:lnSpc>
              <a:spcBef>
                <a:spcPts val="0"/>
              </a:spcBef>
              <a:spcAft>
                <a:spcPts val="0"/>
              </a:spcAft>
              <a:buNone/>
            </a:pPr>
            <a:endParaRPr dirty="0"/>
          </a:p>
        </p:txBody>
      </p:sp>
      <p:pic>
        <p:nvPicPr>
          <p:cNvPr id="329" name="Google Shape;329;p44"/>
          <p:cNvPicPr preferRelativeResize="0"/>
          <p:nvPr/>
        </p:nvPicPr>
        <p:blipFill>
          <a:blip r:embed="rId4">
            <a:alphaModFix/>
          </a:blip>
          <a:stretch>
            <a:fillRect/>
          </a:stretch>
        </p:blipFill>
        <p:spPr>
          <a:xfrm>
            <a:off x="3597867" y="4356567"/>
            <a:ext cx="5403182" cy="2265400"/>
          </a:xfrm>
          <a:prstGeom prst="rect">
            <a:avLst/>
          </a:prstGeom>
          <a:noFill/>
          <a:ln>
            <a:noFill/>
          </a:ln>
        </p:spPr>
      </p:pic>
      <p:sp>
        <p:nvSpPr>
          <p:cNvPr id="330" name="Google Shape;330;p44"/>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4"/>
        <p:cNvGrpSpPr/>
        <p:nvPr/>
      </p:nvGrpSpPr>
      <p:grpSpPr>
        <a:xfrm>
          <a:off x="0" y="0"/>
          <a:ext cx="0" cy="0"/>
          <a:chOff x="0" y="0"/>
          <a:chExt cx="0" cy="0"/>
        </a:xfrm>
      </p:grpSpPr>
      <p:sp>
        <p:nvSpPr>
          <p:cNvPr id="335" name="Google Shape;335;p45"/>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2800" dirty="0"/>
              <a:t>Principes </a:t>
            </a:r>
            <a:r>
              <a:rPr lang="en-US" sz="2800" dirty="0" err="1"/>
              <a:t>d’une</a:t>
            </a:r>
            <a:r>
              <a:rPr lang="en-US" sz="2800" dirty="0"/>
              <a:t> communication </a:t>
            </a:r>
            <a:r>
              <a:rPr lang="en-US" sz="2800" dirty="0" err="1"/>
              <a:t>efficace</a:t>
            </a:r>
            <a:r>
              <a:rPr lang="en-US" sz="2800" dirty="0"/>
              <a:t> avec les </a:t>
            </a:r>
            <a:r>
              <a:rPr lang="en-US" sz="2800" dirty="0" err="1"/>
              <a:t>personnes</a:t>
            </a:r>
            <a:r>
              <a:rPr lang="en-US" sz="2800" dirty="0"/>
              <a:t> </a:t>
            </a:r>
            <a:r>
              <a:rPr lang="en-US" sz="2800" dirty="0" err="1"/>
              <a:t>handicapées</a:t>
            </a:r>
            <a:r>
              <a:rPr lang="en-US" sz="2800" dirty="0"/>
              <a:t> dans </a:t>
            </a:r>
            <a:r>
              <a:rPr lang="en-US" sz="2800" dirty="0" err="1"/>
              <a:t>l’apprentissage</a:t>
            </a:r>
            <a:r>
              <a:rPr lang="en-US" sz="2800" dirty="0"/>
              <a:t> </a:t>
            </a:r>
            <a:r>
              <a:rPr lang="en-US" sz="2800" dirty="0" err="1"/>
              <a:t>en</a:t>
            </a:r>
            <a:r>
              <a:rPr lang="en-US" sz="2800" dirty="0"/>
              <a:t> </a:t>
            </a:r>
            <a:r>
              <a:rPr lang="en-US" sz="2800" dirty="0" err="1"/>
              <a:t>ligne</a:t>
            </a:r>
            <a:endParaRPr sz="3500" dirty="0"/>
          </a:p>
        </p:txBody>
      </p:sp>
      <p:sp>
        <p:nvSpPr>
          <p:cNvPr id="336" name="Google Shape;336;p45"/>
          <p:cNvSpPr txBox="1">
            <a:spLocks noGrp="1"/>
          </p:cNvSpPr>
          <p:nvPr>
            <p:ph type="body" idx="1"/>
          </p:nvPr>
        </p:nvSpPr>
        <p:spPr>
          <a:xfrm>
            <a:off x="1832003" y="1470175"/>
            <a:ext cx="94761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n-US" sz="1600" b="1" dirty="0" err="1"/>
              <a:t>Clarté</a:t>
            </a:r>
            <a:r>
              <a:rPr lang="en-US" sz="1600" b="1" dirty="0"/>
              <a:t> : </a:t>
            </a:r>
            <a:r>
              <a:rPr lang="en-US" sz="1600" b="1" dirty="0" err="1"/>
              <a:t>Lorsque</a:t>
            </a:r>
            <a:r>
              <a:rPr lang="en-US" sz="1600" b="1" dirty="0"/>
              <a:t> </a:t>
            </a:r>
            <a:r>
              <a:rPr lang="en-US" sz="1600" b="1" dirty="0" err="1"/>
              <a:t>vous</a:t>
            </a:r>
            <a:r>
              <a:rPr lang="en-US" sz="1600" b="1" dirty="0"/>
              <a:t> </a:t>
            </a:r>
            <a:r>
              <a:rPr lang="en-US" sz="1600" b="1" dirty="0" err="1"/>
              <a:t>créez</a:t>
            </a:r>
            <a:r>
              <a:rPr lang="en-US" sz="1600" b="1" dirty="0"/>
              <a:t> des </a:t>
            </a:r>
            <a:r>
              <a:rPr lang="en-US" sz="1600" b="1" dirty="0" err="1"/>
              <a:t>cours</a:t>
            </a:r>
            <a:r>
              <a:rPr lang="en-US" sz="1600" b="1" dirty="0"/>
              <a:t> </a:t>
            </a:r>
            <a:r>
              <a:rPr lang="en-US" sz="1600" b="1" dirty="0" err="1"/>
              <a:t>en</a:t>
            </a:r>
            <a:r>
              <a:rPr lang="en-US" sz="1600" b="1" dirty="0"/>
              <a:t> </a:t>
            </a:r>
            <a:r>
              <a:rPr lang="en-US" sz="1600" b="1" dirty="0" err="1"/>
              <a:t>ligne</a:t>
            </a:r>
            <a:r>
              <a:rPr lang="en-US" sz="1600" b="1" dirty="0"/>
              <a:t> et que </a:t>
            </a:r>
            <a:r>
              <a:rPr lang="en-US" sz="1600" b="1" dirty="0" err="1"/>
              <a:t>vous</a:t>
            </a:r>
            <a:r>
              <a:rPr lang="en-US" sz="1600" b="1" dirty="0"/>
              <a:t> </a:t>
            </a:r>
            <a:r>
              <a:rPr lang="en-US" sz="1600" b="1" dirty="0" err="1"/>
              <a:t>communiquez</a:t>
            </a:r>
            <a:r>
              <a:rPr lang="en-US" sz="1600" b="1" dirty="0"/>
              <a:t> avec des </a:t>
            </a:r>
            <a:r>
              <a:rPr lang="en-US" sz="1600" b="1" dirty="0" err="1"/>
              <a:t>personnes</a:t>
            </a:r>
            <a:r>
              <a:rPr lang="en-US" sz="1600" b="1" dirty="0"/>
              <a:t> </a:t>
            </a:r>
            <a:r>
              <a:rPr lang="en-US" sz="1600" b="1" dirty="0" err="1"/>
              <a:t>handicapées</a:t>
            </a:r>
            <a:r>
              <a:rPr lang="en-US" sz="1600" b="1" dirty="0"/>
              <a:t>, </a:t>
            </a:r>
            <a:r>
              <a:rPr lang="en-US" sz="1600" b="1" dirty="0" err="1"/>
              <a:t>utilisez</a:t>
            </a:r>
            <a:r>
              <a:rPr lang="en-US" sz="1600" b="1" dirty="0"/>
              <a:t> un </a:t>
            </a:r>
            <a:r>
              <a:rPr lang="en-US" sz="1600" b="1" dirty="0" err="1"/>
              <a:t>langage</a:t>
            </a:r>
            <a:r>
              <a:rPr lang="en-US" sz="1600" b="1" dirty="0"/>
              <a:t> </a:t>
            </a:r>
            <a:r>
              <a:rPr lang="en-US" sz="1600" b="1" dirty="0" err="1"/>
              <a:t>clair</a:t>
            </a:r>
            <a:r>
              <a:rPr lang="en-US" sz="1600" b="1" dirty="0"/>
              <a:t> et </a:t>
            </a:r>
            <a:r>
              <a:rPr lang="en-US" sz="1600" b="1" dirty="0" err="1"/>
              <a:t>concis</a:t>
            </a:r>
            <a:r>
              <a:rPr lang="en-US" sz="1600" b="1" dirty="0"/>
              <a:t>. </a:t>
            </a:r>
            <a:r>
              <a:rPr lang="en-US" sz="1600" b="1" dirty="0" err="1"/>
              <a:t>Évitez</a:t>
            </a:r>
            <a:r>
              <a:rPr lang="en-US" sz="1600" b="1" dirty="0"/>
              <a:t> </a:t>
            </a:r>
            <a:r>
              <a:rPr lang="en-US" sz="1600" b="1" dirty="0" err="1"/>
              <a:t>d’utiliser</a:t>
            </a:r>
            <a:r>
              <a:rPr lang="en-US" sz="1600" b="1" dirty="0"/>
              <a:t> du jargon </a:t>
            </a:r>
            <a:r>
              <a:rPr lang="en-US" sz="1600" b="1" dirty="0" err="1"/>
              <a:t>ou</a:t>
            </a:r>
            <a:r>
              <a:rPr lang="en-US" sz="1600" b="1" dirty="0"/>
              <a:t> des </a:t>
            </a:r>
            <a:r>
              <a:rPr lang="en-US" sz="1600" b="1" dirty="0" err="1"/>
              <a:t>termes</a:t>
            </a:r>
            <a:r>
              <a:rPr lang="en-US" sz="1600" b="1" dirty="0"/>
              <a:t> techniques que </a:t>
            </a:r>
            <a:r>
              <a:rPr lang="en-US" sz="1600" b="1" dirty="0" err="1"/>
              <a:t>vos</a:t>
            </a:r>
            <a:r>
              <a:rPr lang="en-US" sz="1600" b="1" dirty="0"/>
              <a:t> </a:t>
            </a:r>
            <a:r>
              <a:rPr lang="en-US" sz="1600" b="1" dirty="0" err="1"/>
              <a:t>bénéficiaires</a:t>
            </a:r>
            <a:r>
              <a:rPr lang="en-US" sz="1600" b="1" dirty="0"/>
              <a:t> ne </a:t>
            </a:r>
            <a:r>
              <a:rPr lang="en-US" sz="1600" b="1" dirty="0" err="1"/>
              <a:t>comprennent</a:t>
            </a:r>
            <a:r>
              <a:rPr lang="en-US" sz="1600" b="1" dirty="0"/>
              <a:t> </a:t>
            </a:r>
            <a:r>
              <a:rPr lang="en-US" sz="1600" b="1" dirty="0" err="1"/>
              <a:t>peut-être</a:t>
            </a:r>
            <a:r>
              <a:rPr lang="en-US" sz="1600" b="1" dirty="0"/>
              <a:t> pas. </a:t>
            </a:r>
            <a:r>
              <a:rPr lang="en-US" sz="1600" b="1" dirty="0" err="1"/>
              <a:t>Assurez-vous</a:t>
            </a:r>
            <a:r>
              <a:rPr lang="en-US" sz="1600" b="1" dirty="0"/>
              <a:t> </a:t>
            </a:r>
            <a:r>
              <a:rPr lang="en-US" sz="1600" b="1" dirty="0" err="1"/>
              <a:t>d’expliquer</a:t>
            </a:r>
            <a:r>
              <a:rPr lang="en-US" sz="1600" b="1" dirty="0"/>
              <a:t> des concepts complexes de manière simple et </a:t>
            </a:r>
            <a:r>
              <a:rPr lang="en-US" sz="1600" b="1" dirty="0" err="1"/>
              <a:t>directe</a:t>
            </a:r>
            <a:r>
              <a:rPr lang="en-US" sz="1600" b="1" dirty="0"/>
              <a:t>.
</a:t>
            </a:r>
            <a:r>
              <a:rPr lang="en-US" sz="1600" b="1" dirty="0" err="1"/>
              <a:t>Rapidité</a:t>
            </a:r>
            <a:r>
              <a:rPr lang="en-US" sz="1600" b="1" dirty="0"/>
              <a:t> : </a:t>
            </a:r>
            <a:r>
              <a:rPr lang="en-US" sz="1600" b="1" dirty="0" err="1"/>
              <a:t>Être</a:t>
            </a:r>
            <a:r>
              <a:rPr lang="en-US" sz="1600" b="1" dirty="0"/>
              <a:t> </a:t>
            </a:r>
            <a:r>
              <a:rPr lang="en-US" sz="1600" b="1" dirty="0" err="1"/>
              <a:t>opportun</a:t>
            </a:r>
            <a:r>
              <a:rPr lang="en-US" sz="1600" b="1" dirty="0"/>
              <a:t>. </a:t>
            </a:r>
            <a:r>
              <a:rPr lang="en-US" sz="1600" b="1" dirty="0" err="1"/>
              <a:t>Répondre</a:t>
            </a:r>
            <a:r>
              <a:rPr lang="en-US" sz="1600" b="1" dirty="0"/>
              <a:t> à </a:t>
            </a:r>
            <a:r>
              <a:rPr lang="en-US" sz="1600" b="1" dirty="0" err="1"/>
              <a:t>leurs</a:t>
            </a:r>
            <a:r>
              <a:rPr lang="en-US" sz="1600" b="1" dirty="0"/>
              <a:t> questions et </a:t>
            </a:r>
            <a:r>
              <a:rPr lang="en-US" sz="1600" b="1" dirty="0" err="1"/>
              <a:t>préoccupations</a:t>
            </a:r>
            <a:r>
              <a:rPr lang="en-US" sz="1600" b="1" dirty="0"/>
              <a:t> </a:t>
            </a:r>
            <a:r>
              <a:rPr lang="en-US" sz="1600" b="1" dirty="0" err="1"/>
              <a:t>en</a:t>
            </a:r>
            <a:r>
              <a:rPr lang="en-US" sz="1600" b="1" dirty="0"/>
              <a:t> temps </a:t>
            </a:r>
            <a:r>
              <a:rPr lang="en-US" sz="1600" b="1" dirty="0" err="1"/>
              <a:t>opportun</a:t>
            </a:r>
            <a:r>
              <a:rPr lang="en-US" sz="1600" b="1" dirty="0"/>
              <a:t>. </a:t>
            </a:r>
            <a:r>
              <a:rPr lang="en-US" sz="1600" b="1" dirty="0" err="1"/>
              <a:t>Cela</a:t>
            </a:r>
            <a:r>
              <a:rPr lang="en-US" sz="1600" b="1" dirty="0"/>
              <a:t> </a:t>
            </a:r>
            <a:r>
              <a:rPr lang="en-US" sz="1600" b="1" dirty="0" err="1"/>
              <a:t>montrera</a:t>
            </a:r>
            <a:r>
              <a:rPr lang="en-US" sz="1600" b="1" dirty="0"/>
              <a:t> à </a:t>
            </a:r>
            <a:r>
              <a:rPr lang="en-US" sz="1600" b="1" dirty="0" err="1"/>
              <a:t>vos</a:t>
            </a:r>
            <a:r>
              <a:rPr lang="en-US" sz="1600" b="1" dirty="0"/>
              <a:t> </a:t>
            </a:r>
            <a:r>
              <a:rPr lang="en-US" sz="1600" b="1" dirty="0" err="1"/>
              <a:t>bénéficiaires</a:t>
            </a:r>
            <a:r>
              <a:rPr lang="en-US" sz="1600" b="1" dirty="0"/>
              <a:t> que </a:t>
            </a:r>
            <a:r>
              <a:rPr lang="en-US" sz="1600" b="1" dirty="0" err="1"/>
              <a:t>vous</a:t>
            </a:r>
            <a:r>
              <a:rPr lang="en-US" sz="1600" b="1" dirty="0"/>
              <a:t> </a:t>
            </a:r>
            <a:r>
              <a:rPr lang="en-US" sz="1600" b="1" dirty="0" err="1"/>
              <a:t>appréciez</a:t>
            </a:r>
            <a:r>
              <a:rPr lang="en-US" sz="1600" b="1" dirty="0"/>
              <a:t> </a:t>
            </a:r>
            <a:r>
              <a:rPr lang="en-US" sz="1600" b="1" dirty="0" err="1"/>
              <a:t>leur</a:t>
            </a:r>
            <a:r>
              <a:rPr lang="en-US" sz="1600" b="1" dirty="0"/>
              <a:t> temps et </a:t>
            </a:r>
            <a:r>
              <a:rPr lang="en-US" sz="1600" b="1" dirty="0" err="1"/>
              <a:t>leur</a:t>
            </a:r>
            <a:r>
              <a:rPr lang="en-US" sz="1600" b="1" dirty="0"/>
              <a:t> contribution.
</a:t>
            </a:r>
            <a:r>
              <a:rPr lang="en-US" sz="1600" b="1" dirty="0" err="1"/>
              <a:t>Cohérence</a:t>
            </a:r>
            <a:r>
              <a:rPr lang="en-US" sz="1600" b="1" dirty="0"/>
              <a:t> : </a:t>
            </a:r>
            <a:r>
              <a:rPr lang="en-US" sz="1600" b="1" dirty="0" err="1"/>
              <a:t>Assurez-vous</a:t>
            </a:r>
            <a:r>
              <a:rPr lang="en-US" sz="1600" b="1" dirty="0"/>
              <a:t> que le </a:t>
            </a:r>
            <a:r>
              <a:rPr lang="en-US" sz="1600" b="1" dirty="0" err="1"/>
              <a:t>contenu</a:t>
            </a:r>
            <a:r>
              <a:rPr lang="en-US" sz="1600" b="1" dirty="0"/>
              <a:t> </a:t>
            </a:r>
            <a:r>
              <a:rPr lang="en-US" sz="1600" b="1" dirty="0" err="1"/>
              <a:t>est</a:t>
            </a:r>
            <a:r>
              <a:rPr lang="en-US" sz="1600" b="1" dirty="0"/>
              <a:t> </a:t>
            </a:r>
            <a:r>
              <a:rPr lang="en-US" sz="1600" b="1" dirty="0" err="1"/>
              <a:t>cohérent</a:t>
            </a:r>
            <a:r>
              <a:rPr lang="en-US" sz="1600" b="1" dirty="0"/>
              <a:t> et bien </a:t>
            </a:r>
            <a:r>
              <a:rPr lang="en-US" sz="1600" b="1" dirty="0" err="1"/>
              <a:t>organisé</a:t>
            </a:r>
            <a:r>
              <a:rPr lang="en-US" sz="1600" b="1" dirty="0"/>
              <a:t>. </a:t>
            </a:r>
            <a:r>
              <a:rPr lang="en-US" sz="1600" b="1" dirty="0" err="1"/>
              <a:t>Utilisez</a:t>
            </a:r>
            <a:r>
              <a:rPr lang="en-US" sz="1600" b="1" dirty="0"/>
              <a:t> des </a:t>
            </a:r>
            <a:r>
              <a:rPr lang="en-US" sz="1600" b="1" dirty="0" err="1"/>
              <a:t>titres</a:t>
            </a:r>
            <a:r>
              <a:rPr lang="en-US" sz="1600" b="1" dirty="0"/>
              <a:t> et des sous-</a:t>
            </a:r>
            <a:r>
              <a:rPr lang="en-US" sz="1600" b="1" dirty="0" err="1"/>
              <a:t>titres</a:t>
            </a:r>
            <a:r>
              <a:rPr lang="en-US" sz="1600" b="1" dirty="0"/>
              <a:t> pour </a:t>
            </a:r>
            <a:r>
              <a:rPr lang="en-US" sz="1600" b="1" dirty="0" err="1"/>
              <a:t>diviser</a:t>
            </a:r>
            <a:r>
              <a:rPr lang="en-US" sz="1600" b="1" dirty="0"/>
              <a:t> le </a:t>
            </a:r>
            <a:r>
              <a:rPr lang="en-US" sz="1600" b="1" dirty="0" err="1"/>
              <a:t>contenu</a:t>
            </a:r>
            <a:r>
              <a:rPr lang="en-US" sz="1600" b="1" dirty="0"/>
              <a:t> et </a:t>
            </a:r>
            <a:r>
              <a:rPr lang="en-US" sz="1600" b="1" dirty="0" err="1"/>
              <a:t>faciliter</a:t>
            </a:r>
            <a:r>
              <a:rPr lang="en-US" sz="1600" b="1" dirty="0"/>
              <a:t> la navigation. </a:t>
            </a:r>
            <a:r>
              <a:rPr lang="en-US" sz="1600" b="1" dirty="0" err="1"/>
              <a:t>Assurez-vous</a:t>
            </a:r>
            <a:r>
              <a:rPr lang="en-US" sz="1600" b="1" dirty="0"/>
              <a:t> </a:t>
            </a:r>
            <a:r>
              <a:rPr lang="en-US" sz="1600" b="1" dirty="0" err="1"/>
              <a:t>d’utiliser</a:t>
            </a:r>
            <a:r>
              <a:rPr lang="en-US" sz="1600" b="1" dirty="0"/>
              <a:t> des transitions pour </a:t>
            </a:r>
            <a:r>
              <a:rPr lang="en-US" sz="1600" b="1" dirty="0" err="1"/>
              <a:t>relier</a:t>
            </a:r>
            <a:r>
              <a:rPr lang="en-US" sz="1600" b="1" dirty="0"/>
              <a:t> les </a:t>
            </a:r>
            <a:r>
              <a:rPr lang="en-US" sz="1600" b="1" dirty="0" err="1"/>
              <a:t>différentes</a:t>
            </a:r>
            <a:r>
              <a:rPr lang="en-US" sz="1600" b="1" dirty="0"/>
              <a:t> </a:t>
            </a:r>
            <a:r>
              <a:rPr lang="en-US" sz="1600" b="1" dirty="0" err="1"/>
              <a:t>idées</a:t>
            </a:r>
            <a:r>
              <a:rPr lang="en-US" sz="1600" b="1" dirty="0"/>
              <a:t> et concepts.
Urgence : </a:t>
            </a:r>
            <a:r>
              <a:rPr lang="en-US" sz="1600" b="1" dirty="0" err="1"/>
              <a:t>Créez</a:t>
            </a:r>
            <a:r>
              <a:rPr lang="en-US" sz="1600" b="1" dirty="0"/>
              <a:t> un sentiment </a:t>
            </a:r>
            <a:r>
              <a:rPr lang="en-US" sz="1600" b="1" dirty="0" err="1"/>
              <a:t>d’urgence</a:t>
            </a:r>
            <a:r>
              <a:rPr lang="en-US" sz="1600" b="1" dirty="0"/>
              <a:t>. </a:t>
            </a:r>
            <a:r>
              <a:rPr lang="en-US" sz="1600" b="1" dirty="0" err="1"/>
              <a:t>Cela</a:t>
            </a:r>
            <a:r>
              <a:rPr lang="en-US" sz="1600" b="1" dirty="0"/>
              <a:t> les </a:t>
            </a:r>
            <a:r>
              <a:rPr lang="en-US" sz="1600" b="1" dirty="0" err="1"/>
              <a:t>encouragera</a:t>
            </a:r>
            <a:r>
              <a:rPr lang="en-US" sz="1600" b="1" dirty="0"/>
              <a:t> à terminer </a:t>
            </a:r>
            <a:r>
              <a:rPr lang="en-US" sz="1600" b="1" dirty="0" err="1"/>
              <a:t>leurs</a:t>
            </a:r>
            <a:r>
              <a:rPr lang="en-US" sz="1600" b="1" dirty="0"/>
              <a:t> devoirs à temps et à </a:t>
            </a:r>
            <a:r>
              <a:rPr lang="en-US" sz="1600" b="1" dirty="0" err="1"/>
              <a:t>participer</a:t>
            </a:r>
            <a:r>
              <a:rPr lang="en-US" sz="1600" b="1" dirty="0"/>
              <a:t> aux discussions </a:t>
            </a:r>
            <a:r>
              <a:rPr lang="en-US" sz="1600" b="1" dirty="0" err="1"/>
              <a:t>en</a:t>
            </a:r>
            <a:r>
              <a:rPr lang="en-US" sz="1600" b="1" dirty="0"/>
              <a:t> </a:t>
            </a:r>
            <a:r>
              <a:rPr lang="en-US" sz="1600" b="1" dirty="0" err="1"/>
              <a:t>classe</a:t>
            </a:r>
            <a:r>
              <a:rPr lang="en-US" sz="1600" b="1" dirty="0"/>
              <a:t>. </a:t>
            </a:r>
            <a:r>
              <a:rPr lang="en-US" sz="1600" b="1" dirty="0" err="1"/>
              <a:t>Vous</a:t>
            </a:r>
            <a:r>
              <a:rPr lang="en-US" sz="1600" b="1" dirty="0"/>
              <a:t> </a:t>
            </a:r>
            <a:r>
              <a:rPr lang="en-US" sz="1600" b="1" dirty="0" err="1"/>
              <a:t>pouvez</a:t>
            </a:r>
            <a:r>
              <a:rPr lang="en-US" sz="1600" b="1" dirty="0"/>
              <a:t> </a:t>
            </a:r>
            <a:r>
              <a:rPr lang="en-US" sz="1600" b="1" dirty="0" err="1"/>
              <a:t>créer</a:t>
            </a:r>
            <a:r>
              <a:rPr lang="en-US" sz="1600" b="1" dirty="0"/>
              <a:t> un sentiment </a:t>
            </a:r>
            <a:r>
              <a:rPr lang="en-US" sz="1600" b="1" dirty="0" err="1"/>
              <a:t>d’urgence</a:t>
            </a:r>
            <a:r>
              <a:rPr lang="en-US" sz="1600" b="1" dirty="0"/>
              <a:t> </a:t>
            </a:r>
            <a:r>
              <a:rPr lang="en-US" sz="1600" b="1" dirty="0" err="1"/>
              <a:t>en</a:t>
            </a:r>
            <a:r>
              <a:rPr lang="en-US" sz="1600" b="1" dirty="0"/>
              <a:t> </a:t>
            </a:r>
            <a:r>
              <a:rPr lang="en-US" sz="1600" b="1" dirty="0" err="1"/>
              <a:t>fixant</a:t>
            </a:r>
            <a:r>
              <a:rPr lang="en-US" sz="1600" b="1" dirty="0"/>
              <a:t> des </a:t>
            </a:r>
            <a:r>
              <a:rPr lang="en-US" sz="1600" b="1" dirty="0" err="1"/>
              <a:t>échéances</a:t>
            </a:r>
            <a:r>
              <a:rPr lang="en-US" sz="1600" b="1" dirty="0"/>
              <a:t>, </a:t>
            </a:r>
            <a:r>
              <a:rPr lang="en-US" sz="1600" b="1" dirty="0" err="1"/>
              <a:t>en</a:t>
            </a:r>
            <a:r>
              <a:rPr lang="en-US" sz="1600" b="1" dirty="0"/>
              <a:t> </a:t>
            </a:r>
            <a:r>
              <a:rPr lang="en-US" sz="1600" b="1" dirty="0" err="1"/>
              <a:t>utilisant</a:t>
            </a:r>
            <a:r>
              <a:rPr lang="en-US" sz="1600" b="1" dirty="0"/>
              <a:t> des </a:t>
            </a:r>
            <a:r>
              <a:rPr lang="en-US" sz="1600" b="1" dirty="0" err="1"/>
              <a:t>comptes</a:t>
            </a:r>
            <a:r>
              <a:rPr lang="en-US" sz="1600" b="1" dirty="0"/>
              <a:t> à </a:t>
            </a:r>
            <a:r>
              <a:rPr lang="en-US" sz="1600" b="1" dirty="0" err="1"/>
              <a:t>rebours</a:t>
            </a:r>
            <a:r>
              <a:rPr lang="en-US" sz="1600" b="1" dirty="0"/>
              <a:t> et </a:t>
            </a:r>
            <a:r>
              <a:rPr lang="en-US" sz="1600" b="1" dirty="0" err="1"/>
              <a:t>en</a:t>
            </a:r>
            <a:r>
              <a:rPr lang="en-US" sz="1600" b="1" dirty="0"/>
              <a:t> </a:t>
            </a:r>
            <a:r>
              <a:rPr lang="en-US" sz="1600" b="1" dirty="0" err="1"/>
              <a:t>offrant</a:t>
            </a:r>
            <a:r>
              <a:rPr lang="en-US" sz="1600" b="1" dirty="0"/>
              <a:t> des </a:t>
            </a:r>
            <a:r>
              <a:rPr lang="en-US" sz="1600" b="1" dirty="0" err="1"/>
              <a:t>incitations</a:t>
            </a:r>
            <a:r>
              <a:rPr lang="en-US" sz="1600" b="1" dirty="0"/>
              <a:t>.</a:t>
            </a:r>
            <a:endParaRPr dirty="0"/>
          </a:p>
        </p:txBody>
      </p:sp>
      <p:sp>
        <p:nvSpPr>
          <p:cNvPr id="337" name="Google Shape;337;p4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338" name="Google Shape;338;p45"/>
          <p:cNvPicPr preferRelativeResize="0"/>
          <p:nvPr/>
        </p:nvPicPr>
        <p:blipFill rotWithShape="1">
          <a:blip r:embed="rId3">
            <a:alphaModFix/>
          </a:blip>
          <a:srcRect/>
          <a:stretch/>
        </p:blipFill>
        <p:spPr>
          <a:xfrm rot="-5400000">
            <a:off x="1048619" y="1891305"/>
            <a:ext cx="527398" cy="552740"/>
          </a:xfrm>
          <a:prstGeom prst="rect">
            <a:avLst/>
          </a:prstGeom>
          <a:noFill/>
          <a:ln>
            <a:noFill/>
          </a:ln>
        </p:spPr>
      </p:pic>
      <p:pic>
        <p:nvPicPr>
          <p:cNvPr id="339" name="Google Shape;339;p45"/>
          <p:cNvPicPr preferRelativeResize="0"/>
          <p:nvPr/>
        </p:nvPicPr>
        <p:blipFill rotWithShape="1">
          <a:blip r:embed="rId4">
            <a:alphaModFix/>
          </a:blip>
          <a:srcRect/>
          <a:stretch/>
        </p:blipFill>
        <p:spPr>
          <a:xfrm rot="-5400000">
            <a:off x="1048627" y="2887821"/>
            <a:ext cx="527398" cy="552740"/>
          </a:xfrm>
          <a:prstGeom prst="rect">
            <a:avLst/>
          </a:prstGeom>
          <a:noFill/>
          <a:ln>
            <a:noFill/>
          </a:ln>
        </p:spPr>
      </p:pic>
      <p:pic>
        <p:nvPicPr>
          <p:cNvPr id="340" name="Google Shape;340;p45"/>
          <p:cNvPicPr preferRelativeResize="0"/>
          <p:nvPr/>
        </p:nvPicPr>
        <p:blipFill rotWithShape="1">
          <a:blip r:embed="rId3">
            <a:alphaModFix/>
          </a:blip>
          <a:srcRect/>
          <a:stretch/>
        </p:blipFill>
        <p:spPr>
          <a:xfrm rot="-5400000">
            <a:off x="1048618" y="3965082"/>
            <a:ext cx="527398" cy="552740"/>
          </a:xfrm>
          <a:prstGeom prst="rect">
            <a:avLst/>
          </a:prstGeom>
          <a:noFill/>
          <a:ln>
            <a:noFill/>
          </a:ln>
        </p:spPr>
      </p:pic>
      <p:pic>
        <p:nvPicPr>
          <p:cNvPr id="341" name="Google Shape;341;p45"/>
          <p:cNvPicPr preferRelativeResize="0"/>
          <p:nvPr/>
        </p:nvPicPr>
        <p:blipFill rotWithShape="1">
          <a:blip r:embed="rId4">
            <a:alphaModFix/>
          </a:blip>
          <a:srcRect/>
          <a:stretch/>
        </p:blipFill>
        <p:spPr>
          <a:xfrm rot="-5400000">
            <a:off x="1048629" y="5118531"/>
            <a:ext cx="527398" cy="5527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500" dirty="0"/>
              <a:t>Introduction</a:t>
            </a:r>
            <a:endParaRPr sz="3500" dirty="0"/>
          </a:p>
        </p:txBody>
      </p:sp>
      <p:sp>
        <p:nvSpPr>
          <p:cNvPr id="158" name="Google Shape;158;p28"/>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n-US" b="1" dirty="0"/>
              <a:t>MODULE 2 </a:t>
            </a:r>
            <a:r>
              <a:rPr lang="en-US" b="1" dirty="0" err="1"/>
              <a:t>Leçon</a:t>
            </a:r>
            <a:r>
              <a:rPr lang="en-US" b="1" dirty="0"/>
              <a:t> 3 - Techniques de communication verbale et de </a:t>
            </a:r>
            <a:r>
              <a:rPr lang="en-US" b="1" dirty="0" err="1"/>
              <a:t>contenu</a:t>
            </a:r>
            <a:r>
              <a:rPr lang="en-US" b="1" dirty="0"/>
              <a:t> à </a:t>
            </a:r>
            <a:r>
              <a:rPr lang="en-US" b="1" dirty="0" err="1"/>
              <a:t>utiliser</a:t>
            </a:r>
            <a:r>
              <a:rPr lang="en-US" b="1" dirty="0"/>
              <a:t> avec les </a:t>
            </a:r>
            <a:r>
              <a:rPr lang="en-US" b="1" dirty="0" err="1"/>
              <a:t>personnes</a:t>
            </a:r>
            <a:r>
              <a:rPr lang="en-US" b="1" dirty="0"/>
              <a:t> </a:t>
            </a:r>
            <a:r>
              <a:rPr lang="en-US" b="1" dirty="0" err="1"/>
              <a:t>handicapées</a:t>
            </a:r>
            <a:r>
              <a:rPr lang="en-US" b="1" dirty="0"/>
              <a:t> dans </a:t>
            </a:r>
            <a:r>
              <a:rPr lang="en-US" b="1" dirty="0" err="1"/>
              <a:t>l’environnement</a:t>
            </a:r>
            <a:r>
              <a:rPr lang="en-US" b="1" dirty="0"/>
              <a:t> </a:t>
            </a:r>
            <a:r>
              <a:rPr lang="en-US" b="1" dirty="0" err="1"/>
              <a:t>en</a:t>
            </a:r>
            <a:r>
              <a:rPr lang="en-US" b="1" dirty="0"/>
              <a:t> </a:t>
            </a:r>
            <a:r>
              <a:rPr lang="en-US" b="1" dirty="0" err="1"/>
              <a:t>ligne</a:t>
            </a:r>
            <a:r>
              <a:rPr lang="en-US" b="1" dirty="0"/>
              <a:t> - </a:t>
            </a:r>
            <a:r>
              <a:rPr lang="en-US" b="1" dirty="0" err="1"/>
              <a:t>création</a:t>
            </a:r>
            <a:r>
              <a:rPr lang="en-US" b="1" dirty="0"/>
              <a:t> de </a:t>
            </a:r>
            <a:r>
              <a:rPr lang="en-US" b="1" dirty="0" err="1"/>
              <a:t>contenu</a:t>
            </a:r>
            <a:endParaRPr lang="en-US" b="1" dirty="0"/>
          </a:p>
          <a:p>
            <a:pPr marL="0" lvl="0" indent="0">
              <a:buNone/>
            </a:pPr>
            <a:endParaRPr dirty="0"/>
          </a:p>
          <a:p>
            <a:pPr marL="0" lvl="0" indent="0">
              <a:buNone/>
            </a:pPr>
            <a:r>
              <a:rPr lang="en-US" sz="1900" dirty="0"/>
              <a:t>La </a:t>
            </a:r>
            <a:r>
              <a:rPr lang="en-US" sz="1900" dirty="0" err="1"/>
              <a:t>leçon</a:t>
            </a:r>
            <a:r>
              <a:rPr lang="en-US" sz="1900" dirty="0"/>
              <a:t> </a:t>
            </a:r>
            <a:r>
              <a:rPr lang="en-US" sz="1900" dirty="0" err="1"/>
              <a:t>est</a:t>
            </a:r>
            <a:r>
              <a:rPr lang="en-US" sz="1900" dirty="0"/>
              <a:t> </a:t>
            </a:r>
            <a:r>
              <a:rPr lang="en-US" sz="1900" dirty="0" err="1"/>
              <a:t>structurée</a:t>
            </a:r>
            <a:r>
              <a:rPr lang="en-US" sz="1900" dirty="0"/>
              <a:t> de manière à </a:t>
            </a:r>
            <a:r>
              <a:rPr lang="en-US" sz="1900" dirty="0" err="1"/>
              <a:t>fournir</a:t>
            </a:r>
            <a:r>
              <a:rPr lang="en-US" sz="1900" dirty="0"/>
              <a:t> </a:t>
            </a:r>
            <a:r>
              <a:rPr lang="en-US" sz="1900" dirty="0" err="1"/>
              <a:t>une</a:t>
            </a:r>
            <a:r>
              <a:rPr lang="en-US" sz="1900" dirty="0"/>
              <a:t> </a:t>
            </a:r>
            <a:r>
              <a:rPr lang="en-US" sz="1900" dirty="0" err="1"/>
              <a:t>compréhension</a:t>
            </a:r>
            <a:r>
              <a:rPr lang="en-US" sz="1900" dirty="0"/>
              <a:t> </a:t>
            </a:r>
            <a:r>
              <a:rPr lang="en-US" sz="1900" dirty="0" err="1"/>
              <a:t>complète</a:t>
            </a:r>
            <a:r>
              <a:rPr lang="en-US" sz="1900" dirty="0"/>
              <a:t> du processus de communication verbale et non verbale </a:t>
            </a:r>
            <a:r>
              <a:rPr lang="en-US" sz="1900" dirty="0" err="1"/>
              <a:t>en</a:t>
            </a:r>
            <a:r>
              <a:rPr lang="en-US" sz="1900" dirty="0"/>
              <a:t> </a:t>
            </a:r>
            <a:r>
              <a:rPr lang="en-US" sz="1900" dirty="0" err="1"/>
              <a:t>ligne</a:t>
            </a:r>
            <a:r>
              <a:rPr lang="en-US" sz="1900" dirty="0"/>
              <a:t>. Nous </a:t>
            </a:r>
            <a:r>
              <a:rPr lang="en-US" sz="1900" dirty="0" err="1"/>
              <a:t>commençons</a:t>
            </a:r>
            <a:r>
              <a:rPr lang="en-US" sz="1900" dirty="0"/>
              <a:t> par </a:t>
            </a:r>
            <a:r>
              <a:rPr lang="en-US" sz="1900" dirty="0" err="1"/>
              <a:t>démêler</a:t>
            </a:r>
            <a:r>
              <a:rPr lang="en-US" sz="1900" dirty="0"/>
              <a:t> </a:t>
            </a:r>
            <a:r>
              <a:rPr lang="en-US" sz="1900" dirty="0" err="1"/>
              <a:t>l’essence</a:t>
            </a:r>
            <a:r>
              <a:rPr lang="en-US" sz="1900" dirty="0"/>
              <a:t> de la communication </a:t>
            </a:r>
            <a:r>
              <a:rPr lang="en-US" sz="1900" dirty="0" err="1"/>
              <a:t>en</a:t>
            </a:r>
            <a:r>
              <a:rPr lang="en-US" sz="1900" dirty="0"/>
              <a:t> </a:t>
            </a:r>
            <a:r>
              <a:rPr lang="en-US" sz="1900" dirty="0" err="1"/>
              <a:t>ligne</a:t>
            </a:r>
            <a:r>
              <a:rPr lang="en-US" sz="1900" dirty="0"/>
              <a:t>, </a:t>
            </a:r>
            <a:r>
              <a:rPr lang="en-US" sz="1900" dirty="0" err="1"/>
              <a:t>en</a:t>
            </a:r>
            <a:r>
              <a:rPr lang="en-US" sz="1900" dirty="0"/>
              <a:t> </a:t>
            </a:r>
            <a:r>
              <a:rPr lang="en-US" sz="1900" dirty="0" err="1"/>
              <a:t>explorant</a:t>
            </a:r>
            <a:r>
              <a:rPr lang="en-US" sz="1900" dirty="0"/>
              <a:t> </a:t>
            </a:r>
            <a:r>
              <a:rPr lang="en-US" sz="1900" dirty="0" err="1"/>
              <a:t>ses</a:t>
            </a:r>
            <a:r>
              <a:rPr lang="en-US" sz="1900" dirty="0"/>
              <a:t> </a:t>
            </a:r>
            <a:r>
              <a:rPr lang="en-US" sz="1900" dirty="0" err="1"/>
              <a:t>différents</a:t>
            </a:r>
            <a:r>
              <a:rPr lang="en-US" sz="1900" dirty="0"/>
              <a:t> modes et </a:t>
            </a:r>
            <a:r>
              <a:rPr lang="en-US" sz="1900" dirty="0" err="1"/>
              <a:t>méthodes</a:t>
            </a:r>
            <a:r>
              <a:rPr lang="en-US" sz="1900" dirty="0"/>
              <a:t>. </a:t>
            </a:r>
            <a:r>
              <a:rPr lang="en-US" sz="1900" dirty="0" err="1"/>
              <a:t>Comprendre</a:t>
            </a:r>
            <a:r>
              <a:rPr lang="en-US" sz="1900" dirty="0"/>
              <a:t> </a:t>
            </a:r>
            <a:r>
              <a:rPr lang="en-US" sz="1900" dirty="0" err="1"/>
              <a:t>l’importance</a:t>
            </a:r>
            <a:r>
              <a:rPr lang="en-US" sz="1900" dirty="0"/>
              <a:t> de la communication </a:t>
            </a:r>
            <a:r>
              <a:rPr lang="en-US" sz="1900" dirty="0" err="1"/>
              <a:t>en</a:t>
            </a:r>
            <a:r>
              <a:rPr lang="en-US" sz="1900" dirty="0"/>
              <a:t> </a:t>
            </a:r>
            <a:r>
              <a:rPr lang="en-US" sz="1900" dirty="0" err="1"/>
              <a:t>ligne</a:t>
            </a:r>
            <a:r>
              <a:rPr lang="en-US" sz="1900" dirty="0"/>
              <a:t> pour les </a:t>
            </a:r>
            <a:r>
              <a:rPr lang="en-US" sz="1900" dirty="0" err="1"/>
              <a:t>personnes</a:t>
            </a:r>
            <a:r>
              <a:rPr lang="en-US" sz="1900" dirty="0"/>
              <a:t> </a:t>
            </a:r>
            <a:r>
              <a:rPr lang="en-US" sz="1900" dirty="0" err="1"/>
              <a:t>handicapées</a:t>
            </a:r>
            <a:r>
              <a:rPr lang="en-US" sz="1900" dirty="0"/>
              <a:t> et </a:t>
            </a:r>
            <a:r>
              <a:rPr lang="en-US" sz="1900" dirty="0" err="1"/>
              <a:t>reconnaître</a:t>
            </a:r>
            <a:r>
              <a:rPr lang="en-US" sz="1900" dirty="0"/>
              <a:t> les </a:t>
            </a:r>
            <a:r>
              <a:rPr lang="en-US" sz="1900" dirty="0" err="1"/>
              <a:t>défis</a:t>
            </a:r>
            <a:r>
              <a:rPr lang="en-US" sz="1900" dirty="0"/>
              <a:t> </a:t>
            </a:r>
            <a:r>
              <a:rPr lang="en-US" sz="1900" dirty="0" err="1"/>
              <a:t>qu’elles</a:t>
            </a:r>
            <a:r>
              <a:rPr lang="en-US" sz="1900" dirty="0"/>
              <a:t> </a:t>
            </a:r>
            <a:r>
              <a:rPr lang="en-US" sz="1900" dirty="0" err="1"/>
              <a:t>rencontrent</a:t>
            </a:r>
            <a:r>
              <a:rPr lang="en-US" sz="1900" dirty="0"/>
              <a:t> </a:t>
            </a:r>
            <a:r>
              <a:rPr lang="en-US" sz="1900" dirty="0" err="1"/>
              <a:t>est</a:t>
            </a:r>
            <a:r>
              <a:rPr lang="en-US" sz="1900" dirty="0"/>
              <a:t> </a:t>
            </a:r>
            <a:r>
              <a:rPr lang="en-US" sz="1900" dirty="0" err="1"/>
              <a:t>essentiel</a:t>
            </a:r>
            <a:r>
              <a:rPr lang="en-US" sz="1900" dirty="0"/>
              <a:t> pour </a:t>
            </a:r>
            <a:r>
              <a:rPr lang="en-US" sz="1900" dirty="0" err="1"/>
              <a:t>créer</a:t>
            </a:r>
            <a:r>
              <a:rPr lang="en-US" sz="1900" dirty="0"/>
              <a:t> un </a:t>
            </a:r>
            <a:r>
              <a:rPr lang="en-US" sz="1900" dirty="0" err="1"/>
              <a:t>environnement</a:t>
            </a:r>
            <a:r>
              <a:rPr lang="en-US" sz="1900" dirty="0"/>
              <a:t> </a:t>
            </a:r>
            <a:r>
              <a:rPr lang="en-US" sz="1900" dirty="0" err="1"/>
              <a:t>d’apprentissage</a:t>
            </a:r>
            <a:r>
              <a:rPr lang="en-US" sz="1900" dirty="0"/>
              <a:t> </a:t>
            </a:r>
            <a:r>
              <a:rPr lang="en-US" sz="1900" dirty="0" err="1"/>
              <a:t>inclusif</a:t>
            </a:r>
            <a:r>
              <a:rPr lang="en-US" sz="1900" dirty="0"/>
              <a:t>. Nous </a:t>
            </a:r>
            <a:r>
              <a:rPr lang="en-US" sz="1900" dirty="0" err="1"/>
              <a:t>naviguons</a:t>
            </a:r>
            <a:r>
              <a:rPr lang="en-US" sz="1900" dirty="0"/>
              <a:t> à travers trois </a:t>
            </a:r>
            <a:r>
              <a:rPr lang="en-US" sz="1900" dirty="0" err="1"/>
              <a:t>catégories</a:t>
            </a:r>
            <a:r>
              <a:rPr lang="en-US" sz="1900" dirty="0"/>
              <a:t> </a:t>
            </a:r>
            <a:r>
              <a:rPr lang="en-US" sz="1900" dirty="0" err="1"/>
              <a:t>fondamentales</a:t>
            </a:r>
            <a:r>
              <a:rPr lang="en-US" sz="1900" dirty="0"/>
              <a:t> de communication </a:t>
            </a:r>
            <a:r>
              <a:rPr lang="en-US" sz="1900" dirty="0" err="1"/>
              <a:t>en</a:t>
            </a:r>
            <a:r>
              <a:rPr lang="en-US" sz="1900" dirty="0"/>
              <a:t> </a:t>
            </a:r>
            <a:r>
              <a:rPr lang="en-US" sz="1900" dirty="0" err="1"/>
              <a:t>ligne</a:t>
            </a:r>
            <a:r>
              <a:rPr lang="en-US" sz="1900" dirty="0"/>
              <a:t> (</a:t>
            </a:r>
            <a:r>
              <a:rPr lang="en-US" sz="1900" dirty="0" err="1"/>
              <a:t>orale</a:t>
            </a:r>
            <a:r>
              <a:rPr lang="en-US" sz="1900" dirty="0"/>
              <a:t>, </a:t>
            </a:r>
            <a:r>
              <a:rPr lang="en-US" sz="1900" dirty="0" err="1"/>
              <a:t>écrite</a:t>
            </a:r>
            <a:r>
              <a:rPr lang="en-US" sz="1900" dirty="0"/>
              <a:t>, non verbale), </a:t>
            </a:r>
            <a:r>
              <a:rPr lang="en-US" sz="1900" dirty="0" err="1"/>
              <a:t>en</a:t>
            </a:r>
            <a:r>
              <a:rPr lang="en-US" sz="1900" dirty="0"/>
              <a:t> </a:t>
            </a:r>
            <a:r>
              <a:rPr lang="en-US" sz="1900" dirty="0" err="1"/>
              <a:t>mettant</a:t>
            </a:r>
            <a:r>
              <a:rPr lang="en-US" sz="1900" dirty="0"/>
              <a:t> </a:t>
            </a:r>
            <a:r>
              <a:rPr lang="en-US" sz="1900" dirty="0" err="1"/>
              <a:t>en</a:t>
            </a:r>
            <a:r>
              <a:rPr lang="en-US" sz="1900" dirty="0"/>
              <a:t> lumière des </a:t>
            </a:r>
            <a:r>
              <a:rPr lang="en-US" sz="1900" dirty="0" err="1"/>
              <a:t>stratégies</a:t>
            </a:r>
            <a:r>
              <a:rPr lang="en-US" sz="1900" dirty="0"/>
              <a:t> </a:t>
            </a:r>
            <a:r>
              <a:rPr lang="en-US" sz="1900" dirty="0" err="1"/>
              <a:t>efficaces</a:t>
            </a:r>
            <a:r>
              <a:rPr lang="en-US" sz="1900" dirty="0"/>
              <a:t> </a:t>
            </a:r>
            <a:r>
              <a:rPr lang="en-US" sz="1900" dirty="0" err="1"/>
              <a:t>adaptées</a:t>
            </a:r>
            <a:r>
              <a:rPr lang="en-US" sz="1900" dirty="0"/>
              <a:t> aux </a:t>
            </a:r>
            <a:r>
              <a:rPr lang="en-US" sz="1900" dirty="0" err="1"/>
              <a:t>espaces</a:t>
            </a:r>
            <a:r>
              <a:rPr lang="en-US" sz="1900" dirty="0"/>
              <a:t> </a:t>
            </a:r>
            <a:r>
              <a:rPr lang="en-US" sz="1900" dirty="0" err="1"/>
              <a:t>d’apprentissage</a:t>
            </a:r>
            <a:r>
              <a:rPr lang="en-US" sz="1900" dirty="0"/>
              <a:t> </a:t>
            </a:r>
            <a:r>
              <a:rPr lang="en-US" sz="1900" dirty="0" err="1"/>
              <a:t>numériques</a:t>
            </a:r>
            <a:r>
              <a:rPr lang="en-US" sz="1900" dirty="0"/>
              <a:t> et aux </a:t>
            </a:r>
            <a:r>
              <a:rPr lang="en-US" sz="1900" dirty="0" err="1"/>
              <a:t>différents</a:t>
            </a:r>
            <a:r>
              <a:rPr lang="en-US" sz="1900" dirty="0"/>
              <a:t> types de handicaps.</a:t>
            </a:r>
            <a:endParaRPr sz="1900" dirty="0"/>
          </a:p>
        </p:txBody>
      </p:sp>
      <p:sp>
        <p:nvSpPr>
          <p:cNvPr id="159" name="Google Shape;159;p2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45"/>
        <p:cNvGrpSpPr/>
        <p:nvPr/>
      </p:nvGrpSpPr>
      <p:grpSpPr>
        <a:xfrm>
          <a:off x="0" y="0"/>
          <a:ext cx="0" cy="0"/>
          <a:chOff x="0" y="0"/>
          <a:chExt cx="0" cy="0"/>
        </a:xfrm>
      </p:grpSpPr>
      <p:sp>
        <p:nvSpPr>
          <p:cNvPr id="346" name="Google Shape;346;p46"/>
          <p:cNvSpPr txBox="1">
            <a:spLocks noGrp="1"/>
          </p:cNvSpPr>
          <p:nvPr>
            <p:ph type="title"/>
          </p:nvPr>
        </p:nvSpPr>
        <p:spPr>
          <a:xfrm>
            <a:off x="1552403" y="464942"/>
            <a:ext cx="10365794" cy="763500"/>
          </a:xfrm>
          <a:prstGeom prst="rect">
            <a:avLst/>
          </a:prstGeom>
          <a:noFill/>
          <a:ln>
            <a:noFill/>
          </a:ln>
        </p:spPr>
        <p:txBody>
          <a:bodyPr spcFirstLastPara="1" wrap="square" lIns="126300" tIns="126300" rIns="126300" bIns="126300" anchor="ctr" anchorCtr="0">
            <a:noAutofit/>
          </a:bodyPr>
          <a:lstStyle/>
          <a:p>
            <a:pPr lvl="0"/>
            <a:r>
              <a:rPr lang="en-US" sz="2800" dirty="0"/>
              <a:t>Principes </a:t>
            </a:r>
            <a:r>
              <a:rPr lang="en-US" sz="2800" dirty="0" err="1"/>
              <a:t>d’une</a:t>
            </a:r>
            <a:r>
              <a:rPr lang="en-US" sz="2800" dirty="0"/>
              <a:t> communication </a:t>
            </a:r>
            <a:r>
              <a:rPr lang="en-US" sz="2800" dirty="0" err="1"/>
              <a:t>efficace</a:t>
            </a:r>
            <a:r>
              <a:rPr lang="en-US" sz="2800" dirty="0"/>
              <a:t> avec les </a:t>
            </a:r>
            <a:r>
              <a:rPr lang="en-US" sz="2800" dirty="0" err="1"/>
              <a:t>personnes</a:t>
            </a:r>
            <a:r>
              <a:rPr lang="en-US" sz="2800" dirty="0"/>
              <a:t> </a:t>
            </a:r>
            <a:r>
              <a:rPr lang="en-US" sz="2800" dirty="0" err="1"/>
              <a:t>handicapées</a:t>
            </a:r>
            <a:r>
              <a:rPr lang="en-US" sz="2800" dirty="0"/>
              <a:t> dans </a:t>
            </a:r>
            <a:r>
              <a:rPr lang="en-US" sz="2800" dirty="0" err="1"/>
              <a:t>l’apprentissage</a:t>
            </a:r>
            <a:r>
              <a:rPr lang="en-US" sz="2800" dirty="0"/>
              <a:t> </a:t>
            </a:r>
            <a:r>
              <a:rPr lang="en-US" sz="2800" dirty="0" err="1"/>
              <a:t>en</a:t>
            </a:r>
            <a:r>
              <a:rPr lang="en-US" sz="2800" dirty="0"/>
              <a:t> </a:t>
            </a:r>
            <a:r>
              <a:rPr lang="en-US" sz="2800" dirty="0" err="1"/>
              <a:t>ligne</a:t>
            </a:r>
            <a:endParaRPr sz="2800" dirty="0"/>
          </a:p>
        </p:txBody>
      </p:sp>
      <p:sp>
        <p:nvSpPr>
          <p:cNvPr id="347" name="Google Shape;347;p46"/>
          <p:cNvSpPr txBox="1">
            <a:spLocks noGrp="1"/>
          </p:cNvSpPr>
          <p:nvPr>
            <p:ph type="body" idx="1"/>
          </p:nvPr>
        </p:nvSpPr>
        <p:spPr>
          <a:xfrm>
            <a:off x="1728594" y="1416617"/>
            <a:ext cx="9562500" cy="3303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n-US" sz="1600" b="1" dirty="0"/>
              <a:t>Concision : </a:t>
            </a:r>
            <a:r>
              <a:rPr lang="en-US" sz="1600" b="1" dirty="0" err="1"/>
              <a:t>Soyez</a:t>
            </a:r>
            <a:r>
              <a:rPr lang="en-US" sz="1600" b="1" dirty="0"/>
              <a:t> </a:t>
            </a:r>
            <a:r>
              <a:rPr lang="en-US" sz="1600" b="1" dirty="0" err="1"/>
              <a:t>concis</a:t>
            </a:r>
            <a:r>
              <a:rPr lang="en-US" sz="1600" b="1" dirty="0"/>
              <a:t>. </a:t>
            </a:r>
            <a:r>
              <a:rPr lang="en-US" sz="1600" b="1" dirty="0" err="1"/>
              <a:t>Évitez</a:t>
            </a:r>
            <a:r>
              <a:rPr lang="en-US" sz="1600" b="1" dirty="0"/>
              <a:t> </a:t>
            </a:r>
            <a:r>
              <a:rPr lang="en-US" sz="1600" b="1" dirty="0" err="1"/>
              <a:t>d’utiliser</a:t>
            </a:r>
            <a:r>
              <a:rPr lang="en-US" sz="1600" b="1" dirty="0"/>
              <a:t> des mots et des phrases </a:t>
            </a:r>
            <a:r>
              <a:rPr lang="en-US" sz="1600" b="1" dirty="0" err="1"/>
              <a:t>inutiles</a:t>
            </a:r>
            <a:r>
              <a:rPr lang="en-US" sz="1600" b="1" dirty="0"/>
              <a:t>. </a:t>
            </a:r>
            <a:r>
              <a:rPr lang="en-US" sz="1600" b="1" dirty="0" err="1"/>
              <a:t>Allez</a:t>
            </a:r>
            <a:r>
              <a:rPr lang="en-US" sz="1600" b="1" dirty="0"/>
              <a:t> droit au but </a:t>
            </a:r>
            <a:r>
              <a:rPr lang="en-US" sz="1600" b="1" dirty="0" err="1"/>
              <a:t>rapidement</a:t>
            </a:r>
            <a:r>
              <a:rPr lang="en-US" sz="1600" b="1" dirty="0"/>
              <a:t> et </a:t>
            </a:r>
            <a:r>
              <a:rPr lang="en-US" sz="1600" b="1" dirty="0" err="1"/>
              <a:t>efficacement</a:t>
            </a:r>
            <a:r>
              <a:rPr lang="en-US" sz="1600" b="1" dirty="0"/>
              <a:t>.
Exactitude : </a:t>
            </a:r>
            <a:r>
              <a:rPr lang="en-US" sz="1600" b="1" dirty="0" err="1"/>
              <a:t>Soyez</a:t>
            </a:r>
            <a:r>
              <a:rPr lang="en-US" sz="1600" b="1" dirty="0"/>
              <a:t> </a:t>
            </a:r>
            <a:r>
              <a:rPr lang="en-US" sz="1600" b="1" dirty="0" err="1"/>
              <a:t>grammaticalement</a:t>
            </a:r>
            <a:r>
              <a:rPr lang="en-US" sz="1600" b="1" dirty="0"/>
              <a:t> correct. </a:t>
            </a:r>
            <a:r>
              <a:rPr lang="en-US" sz="1600" b="1" dirty="0" err="1"/>
              <a:t>Relisez</a:t>
            </a:r>
            <a:r>
              <a:rPr lang="en-US" sz="1600" b="1" dirty="0"/>
              <a:t> </a:t>
            </a:r>
            <a:r>
              <a:rPr lang="en-US" sz="1600" b="1" dirty="0" err="1"/>
              <a:t>attentivement</a:t>
            </a:r>
            <a:r>
              <a:rPr lang="en-US" sz="1600" b="1" dirty="0"/>
              <a:t> </a:t>
            </a:r>
            <a:r>
              <a:rPr lang="en-US" sz="1600" b="1" dirty="0" err="1"/>
              <a:t>vos</a:t>
            </a:r>
            <a:r>
              <a:rPr lang="en-US" sz="1600" b="1" dirty="0"/>
              <a:t> messages </a:t>
            </a:r>
            <a:r>
              <a:rPr lang="en-US" sz="1600" b="1" dirty="0" err="1"/>
              <a:t>avant</a:t>
            </a:r>
            <a:r>
              <a:rPr lang="en-US" sz="1600" b="1" dirty="0"/>
              <a:t> de les </a:t>
            </a:r>
            <a:r>
              <a:rPr lang="en-US" sz="1600" b="1" dirty="0" err="1"/>
              <a:t>envoyer</a:t>
            </a:r>
            <a:r>
              <a:rPr lang="en-US" sz="1600" b="1" dirty="0"/>
              <a:t>. </a:t>
            </a:r>
            <a:r>
              <a:rPr lang="en-US" sz="1600" b="1" dirty="0" err="1"/>
              <a:t>Cela</a:t>
            </a:r>
            <a:r>
              <a:rPr lang="en-US" sz="1600" b="1" dirty="0"/>
              <a:t> </a:t>
            </a:r>
            <a:r>
              <a:rPr lang="en-US" sz="1600" b="1" dirty="0" err="1"/>
              <a:t>montrera</a:t>
            </a:r>
            <a:r>
              <a:rPr lang="en-US" sz="1600" b="1" dirty="0"/>
              <a:t> à </a:t>
            </a:r>
            <a:r>
              <a:rPr lang="en-US" sz="1600" b="1" dirty="0" err="1"/>
              <a:t>vos</a:t>
            </a:r>
            <a:r>
              <a:rPr lang="en-US" sz="1600" b="1" dirty="0"/>
              <a:t> </a:t>
            </a:r>
            <a:r>
              <a:rPr lang="en-US" sz="1600" b="1" dirty="0" err="1"/>
              <a:t>employés</a:t>
            </a:r>
            <a:r>
              <a:rPr lang="en-US" sz="1600" b="1" dirty="0"/>
              <a:t> que </a:t>
            </a:r>
            <a:r>
              <a:rPr lang="en-US" sz="1600" b="1" dirty="0" err="1"/>
              <a:t>vous</a:t>
            </a:r>
            <a:r>
              <a:rPr lang="en-US" sz="1600" b="1" dirty="0"/>
              <a:t> </a:t>
            </a:r>
            <a:r>
              <a:rPr lang="en-US" sz="1600" b="1" dirty="0" err="1"/>
              <a:t>êtes</a:t>
            </a:r>
            <a:r>
              <a:rPr lang="en-US" sz="1600" b="1" dirty="0"/>
              <a:t> </a:t>
            </a:r>
            <a:r>
              <a:rPr lang="en-US" sz="1600" b="1" dirty="0" err="1"/>
              <a:t>professionnel</a:t>
            </a:r>
            <a:r>
              <a:rPr lang="en-US" sz="1600" b="1" dirty="0"/>
              <a:t> et que </a:t>
            </a:r>
            <a:r>
              <a:rPr lang="en-US" sz="1600" b="1" dirty="0" err="1"/>
              <a:t>vous</a:t>
            </a:r>
            <a:r>
              <a:rPr lang="en-US" sz="1600" b="1" dirty="0"/>
              <a:t> </a:t>
            </a:r>
            <a:r>
              <a:rPr lang="en-US" sz="1600" b="1" dirty="0" err="1"/>
              <a:t>prenez</a:t>
            </a:r>
            <a:r>
              <a:rPr lang="en-US" sz="1600" b="1" dirty="0"/>
              <a:t> </a:t>
            </a:r>
            <a:r>
              <a:rPr lang="en-US" sz="1600" b="1" dirty="0" err="1"/>
              <a:t>votre</a:t>
            </a:r>
            <a:r>
              <a:rPr lang="en-US" sz="1600" b="1" dirty="0"/>
              <a:t> travail au </a:t>
            </a:r>
            <a:r>
              <a:rPr lang="en-US" sz="1600" b="1" dirty="0" err="1"/>
              <a:t>sérieux</a:t>
            </a:r>
            <a:r>
              <a:rPr lang="en-US" sz="1600" b="1" dirty="0"/>
              <a:t>.
Courtoisie : </a:t>
            </a:r>
            <a:r>
              <a:rPr lang="en-US" sz="1600" b="1" dirty="0" err="1"/>
              <a:t>Lorsque</a:t>
            </a:r>
            <a:r>
              <a:rPr lang="en-US" sz="1600" b="1" dirty="0"/>
              <a:t> </a:t>
            </a:r>
            <a:r>
              <a:rPr lang="en-US" sz="1600" b="1" dirty="0" err="1"/>
              <a:t>vous</a:t>
            </a:r>
            <a:r>
              <a:rPr lang="en-US" sz="1600" b="1" dirty="0"/>
              <a:t> </a:t>
            </a:r>
            <a:r>
              <a:rPr lang="en-US" sz="1600" b="1" dirty="0" err="1"/>
              <a:t>communiquez</a:t>
            </a:r>
            <a:r>
              <a:rPr lang="en-US" sz="1600" b="1" dirty="0"/>
              <a:t> avec des </a:t>
            </a:r>
            <a:r>
              <a:rPr lang="en-US" sz="1600" b="1" dirty="0" err="1"/>
              <a:t>personnes</a:t>
            </a:r>
            <a:r>
              <a:rPr lang="en-US" sz="1600" b="1" dirty="0"/>
              <a:t> </a:t>
            </a:r>
            <a:r>
              <a:rPr lang="en-US" sz="1600" b="1" dirty="0" err="1"/>
              <a:t>handicapées</a:t>
            </a:r>
            <a:r>
              <a:rPr lang="en-US" sz="1600" b="1" dirty="0"/>
              <a:t>, </a:t>
            </a:r>
            <a:r>
              <a:rPr lang="en-US" sz="1600" b="1" dirty="0" err="1"/>
              <a:t>soyez</a:t>
            </a:r>
            <a:r>
              <a:rPr lang="en-US" sz="1600" b="1" dirty="0"/>
              <a:t> </a:t>
            </a:r>
            <a:r>
              <a:rPr lang="en-US" sz="1600" b="1" dirty="0" err="1"/>
              <a:t>courtois</a:t>
            </a:r>
            <a:r>
              <a:rPr lang="en-US" sz="1600" b="1" dirty="0"/>
              <a:t> et </a:t>
            </a:r>
            <a:r>
              <a:rPr lang="en-US" sz="1600" b="1" dirty="0" err="1"/>
              <a:t>respectueux</a:t>
            </a:r>
            <a:r>
              <a:rPr lang="en-US" sz="1600" b="1" dirty="0"/>
              <a:t>. </a:t>
            </a:r>
            <a:r>
              <a:rPr lang="en-US" sz="1600" b="1" dirty="0" err="1"/>
              <a:t>Évitez</a:t>
            </a:r>
            <a:r>
              <a:rPr lang="en-US" sz="1600" b="1" dirty="0"/>
              <a:t> </a:t>
            </a:r>
            <a:r>
              <a:rPr lang="en-US" sz="1600" b="1" dirty="0" err="1"/>
              <a:t>d’utiliser</a:t>
            </a:r>
            <a:r>
              <a:rPr lang="en-US" sz="1600" b="1" dirty="0"/>
              <a:t> un </a:t>
            </a:r>
            <a:r>
              <a:rPr lang="en-US" sz="1600" b="1" dirty="0" err="1"/>
              <a:t>langage</a:t>
            </a:r>
            <a:r>
              <a:rPr lang="en-US" sz="1600" b="1" dirty="0"/>
              <a:t> </a:t>
            </a:r>
            <a:r>
              <a:rPr lang="en-US" sz="1600" b="1" dirty="0" err="1"/>
              <a:t>grossier</a:t>
            </a:r>
            <a:r>
              <a:rPr lang="en-US" sz="1600" b="1" dirty="0"/>
              <a:t> </a:t>
            </a:r>
            <a:r>
              <a:rPr lang="en-US" sz="1600" b="1" dirty="0" err="1"/>
              <a:t>ou</a:t>
            </a:r>
            <a:r>
              <a:rPr lang="en-US" sz="1600" b="1" dirty="0"/>
              <a:t> insensible. </a:t>
            </a:r>
            <a:r>
              <a:rPr lang="en-US" sz="1600" b="1" dirty="0" err="1"/>
              <a:t>Soyez</a:t>
            </a:r>
            <a:r>
              <a:rPr lang="en-US" sz="1600" b="1" dirty="0"/>
              <a:t> conscient des </a:t>
            </a:r>
            <a:r>
              <a:rPr lang="en-US" sz="1600" b="1" dirty="0" err="1"/>
              <a:t>différences</a:t>
            </a:r>
            <a:r>
              <a:rPr lang="en-US" sz="1600" b="1" dirty="0"/>
              <a:t> </a:t>
            </a:r>
            <a:r>
              <a:rPr lang="en-US" sz="1600" b="1" dirty="0" err="1"/>
              <a:t>culturelles</a:t>
            </a:r>
            <a:r>
              <a:rPr lang="en-US" sz="1600" b="1" dirty="0"/>
              <a:t> et des </a:t>
            </a:r>
            <a:r>
              <a:rPr lang="en-US" sz="1600" b="1" dirty="0" err="1"/>
              <a:t>croyances</a:t>
            </a:r>
            <a:r>
              <a:rPr lang="en-US" sz="1600" b="1" dirty="0"/>
              <a:t>.
</a:t>
            </a:r>
            <a:r>
              <a:rPr lang="en-US" sz="1600" b="1" dirty="0" err="1"/>
              <a:t>Exhaustivité</a:t>
            </a:r>
            <a:r>
              <a:rPr lang="en-US" sz="1600" b="1" dirty="0"/>
              <a:t> : </a:t>
            </a:r>
            <a:r>
              <a:rPr lang="en-US" sz="1600" b="1" dirty="0" err="1"/>
              <a:t>Soyez</a:t>
            </a:r>
            <a:r>
              <a:rPr lang="en-US" sz="1600" b="1" dirty="0"/>
              <a:t> </a:t>
            </a:r>
            <a:r>
              <a:rPr lang="en-US" sz="1600" b="1" dirty="0" err="1"/>
              <a:t>complet</a:t>
            </a:r>
            <a:r>
              <a:rPr lang="en-US" sz="1600" b="1" dirty="0"/>
              <a:t>. </a:t>
            </a:r>
            <a:r>
              <a:rPr lang="en-US" sz="1600" b="1" dirty="0" err="1"/>
              <a:t>Fournissez</a:t>
            </a:r>
            <a:r>
              <a:rPr lang="en-US" sz="1600" b="1" dirty="0"/>
              <a:t> </a:t>
            </a:r>
            <a:r>
              <a:rPr lang="en-US" sz="1600" b="1" dirty="0" err="1"/>
              <a:t>tous</a:t>
            </a:r>
            <a:r>
              <a:rPr lang="en-US" sz="1600" b="1" dirty="0"/>
              <a:t> les </a:t>
            </a:r>
            <a:r>
              <a:rPr lang="en-US" sz="1600" b="1" dirty="0" err="1"/>
              <a:t>renseignements</a:t>
            </a:r>
            <a:r>
              <a:rPr lang="en-US" sz="1600" b="1" dirty="0"/>
              <a:t> </a:t>
            </a:r>
            <a:r>
              <a:rPr lang="en-US" sz="1600" b="1" dirty="0" err="1"/>
              <a:t>dont</a:t>
            </a:r>
            <a:r>
              <a:rPr lang="en-US" sz="1600" b="1" dirty="0"/>
              <a:t> </a:t>
            </a:r>
            <a:r>
              <a:rPr lang="en-US" sz="1600" b="1" dirty="0" err="1"/>
              <a:t>vos</a:t>
            </a:r>
            <a:r>
              <a:rPr lang="en-US" sz="1600" b="1" dirty="0"/>
              <a:t> </a:t>
            </a:r>
            <a:r>
              <a:rPr lang="en-US" sz="1600" b="1" dirty="0" err="1"/>
              <a:t>bénéficiaires</a:t>
            </a:r>
            <a:r>
              <a:rPr lang="en-US" sz="1600" b="1" dirty="0"/>
              <a:t> </a:t>
            </a:r>
            <a:r>
              <a:rPr lang="en-US" sz="1600" b="1" dirty="0" err="1"/>
              <a:t>ont</a:t>
            </a:r>
            <a:r>
              <a:rPr lang="en-US" sz="1600" b="1" dirty="0"/>
              <a:t> </a:t>
            </a:r>
            <a:r>
              <a:rPr lang="en-US" sz="1600" b="1" dirty="0" err="1"/>
              <a:t>besoin</a:t>
            </a:r>
            <a:r>
              <a:rPr lang="en-US" sz="1600" b="1" dirty="0"/>
              <a:t> pour </a:t>
            </a:r>
            <a:r>
              <a:rPr lang="en-US" sz="1600" b="1" dirty="0" err="1"/>
              <a:t>réussir</a:t>
            </a:r>
            <a:r>
              <a:rPr lang="en-US" sz="1600" b="1" dirty="0"/>
              <a:t>. Si </a:t>
            </a:r>
            <a:r>
              <a:rPr lang="en-US" sz="1600" b="1" dirty="0" err="1"/>
              <a:t>vous</a:t>
            </a:r>
            <a:r>
              <a:rPr lang="en-US" sz="1600" b="1" dirty="0"/>
              <a:t> </a:t>
            </a:r>
            <a:r>
              <a:rPr lang="en-US" sz="1600" b="1" dirty="0" err="1"/>
              <a:t>n’êtes</a:t>
            </a:r>
            <a:r>
              <a:rPr lang="en-US" sz="1600" b="1" dirty="0"/>
              <a:t> pas </a:t>
            </a:r>
            <a:r>
              <a:rPr lang="en-US" sz="1600" b="1" dirty="0" err="1"/>
              <a:t>sûr</a:t>
            </a:r>
            <a:r>
              <a:rPr lang="en-US" sz="1600" b="1" dirty="0"/>
              <a:t> des </a:t>
            </a:r>
            <a:r>
              <a:rPr lang="en-US" sz="1600" b="1" dirty="0" err="1"/>
              <a:t>informations</a:t>
            </a:r>
            <a:r>
              <a:rPr lang="en-US" sz="1600" b="1" dirty="0"/>
              <a:t> à </a:t>
            </a:r>
            <a:r>
              <a:rPr lang="en-US" sz="1600" b="1" dirty="0" err="1"/>
              <a:t>inclure</a:t>
            </a:r>
            <a:r>
              <a:rPr lang="en-US" sz="1600" b="1" dirty="0"/>
              <a:t>, </a:t>
            </a:r>
            <a:r>
              <a:rPr lang="en-US" sz="1600" b="1" dirty="0" err="1"/>
              <a:t>demandez-leur</a:t>
            </a:r>
            <a:r>
              <a:rPr lang="en-US" sz="1600" b="1" dirty="0"/>
              <a:t> </a:t>
            </a:r>
            <a:r>
              <a:rPr lang="en-US" sz="1600" b="1" dirty="0" err="1"/>
              <a:t>leur</a:t>
            </a:r>
            <a:r>
              <a:rPr lang="en-US" sz="1600" b="1" dirty="0"/>
              <a:t> </a:t>
            </a:r>
            <a:r>
              <a:rPr lang="en-US" sz="1600" b="1" dirty="0" err="1"/>
              <a:t>avis</a:t>
            </a:r>
            <a:r>
              <a:rPr lang="en-US" sz="1600" b="1" dirty="0"/>
              <a:t>.</a:t>
            </a:r>
          </a:p>
          <a:p>
            <a:pPr marL="0" lvl="0" indent="0">
              <a:spcBef>
                <a:spcPts val="2400"/>
              </a:spcBef>
              <a:buNone/>
            </a:pPr>
            <a:r>
              <a:rPr lang="en" sz="1600" u="sng" dirty="0">
                <a:solidFill>
                  <a:schemeClr val="lt2"/>
                </a:solidFill>
                <a:hlinkClick r:id="rId3">
                  <a:extLst>
                    <a:ext uri="{A12FA001-AC4F-418D-AE19-62706E023703}">
                      <ahyp:hlinkClr xmlns:ahyp="http://schemas.microsoft.com/office/drawing/2018/hyperlinkcolor" val="tx"/>
                    </a:ext>
                  </a:extLst>
                </a:hlinkClick>
              </a:rPr>
              <a:t>https://cxl.com/blog/basic-principles-of-communication/</a:t>
            </a:r>
            <a:r>
              <a:rPr lang="en" sz="1600" dirty="0"/>
              <a:t>  </a:t>
            </a:r>
            <a:endParaRPr sz="1600" dirty="0"/>
          </a:p>
          <a:p>
            <a:pPr marL="0" lvl="0" indent="0" algn="l" rtl="0">
              <a:spcBef>
                <a:spcPts val="0"/>
              </a:spcBef>
              <a:spcAft>
                <a:spcPts val="0"/>
              </a:spcAft>
              <a:buNone/>
            </a:pPr>
            <a:r>
              <a:rPr lang="en" sz="1600" u="sng" dirty="0">
                <a:solidFill>
                  <a:schemeClr val="lt2"/>
                </a:solidFill>
                <a:hlinkClick r:id="rId4">
                  <a:extLst>
                    <a:ext uri="{A12FA001-AC4F-418D-AE19-62706E023703}">
                      <ahyp:hlinkClr xmlns:ahyp="http://schemas.microsoft.com/office/drawing/2018/hyperlinkcolor" val="tx"/>
                    </a:ext>
                  </a:extLst>
                </a:hlinkClick>
              </a:rPr>
              <a:t>https://www.seyens.com/7cs-effective-communication-science/</a:t>
            </a:r>
            <a:r>
              <a:rPr lang="en" sz="1600" dirty="0"/>
              <a:t> </a:t>
            </a:r>
            <a:endParaRPr dirty="0"/>
          </a:p>
        </p:txBody>
      </p:sp>
      <p:sp>
        <p:nvSpPr>
          <p:cNvPr id="348" name="Google Shape;348;p46"/>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pic>
        <p:nvPicPr>
          <p:cNvPr id="349" name="Google Shape;349;p46"/>
          <p:cNvPicPr preferRelativeResize="0"/>
          <p:nvPr/>
        </p:nvPicPr>
        <p:blipFill rotWithShape="1">
          <a:blip r:embed="rId5">
            <a:alphaModFix/>
          </a:blip>
          <a:srcRect/>
          <a:stretch/>
        </p:blipFill>
        <p:spPr>
          <a:xfrm rot="-5400000">
            <a:off x="1048619" y="1891305"/>
            <a:ext cx="527398" cy="552740"/>
          </a:xfrm>
          <a:prstGeom prst="rect">
            <a:avLst/>
          </a:prstGeom>
          <a:noFill/>
          <a:ln>
            <a:noFill/>
          </a:ln>
        </p:spPr>
      </p:pic>
      <p:pic>
        <p:nvPicPr>
          <p:cNvPr id="350" name="Google Shape;350;p46"/>
          <p:cNvPicPr preferRelativeResize="0"/>
          <p:nvPr/>
        </p:nvPicPr>
        <p:blipFill rotWithShape="1">
          <a:blip r:embed="rId6">
            <a:alphaModFix/>
          </a:blip>
          <a:srcRect/>
          <a:stretch/>
        </p:blipFill>
        <p:spPr>
          <a:xfrm rot="-5400000">
            <a:off x="1048627" y="2583021"/>
            <a:ext cx="527398" cy="552740"/>
          </a:xfrm>
          <a:prstGeom prst="rect">
            <a:avLst/>
          </a:prstGeom>
          <a:noFill/>
          <a:ln>
            <a:noFill/>
          </a:ln>
        </p:spPr>
      </p:pic>
      <p:pic>
        <p:nvPicPr>
          <p:cNvPr id="351" name="Google Shape;351;p46"/>
          <p:cNvPicPr preferRelativeResize="0"/>
          <p:nvPr/>
        </p:nvPicPr>
        <p:blipFill rotWithShape="1">
          <a:blip r:embed="rId5">
            <a:alphaModFix/>
          </a:blip>
          <a:srcRect/>
          <a:stretch/>
        </p:blipFill>
        <p:spPr>
          <a:xfrm rot="-5400000">
            <a:off x="1048618" y="3507882"/>
            <a:ext cx="527398" cy="552740"/>
          </a:xfrm>
          <a:prstGeom prst="rect">
            <a:avLst/>
          </a:prstGeom>
          <a:noFill/>
          <a:ln>
            <a:noFill/>
          </a:ln>
        </p:spPr>
      </p:pic>
      <p:pic>
        <p:nvPicPr>
          <p:cNvPr id="352" name="Google Shape;352;p46"/>
          <p:cNvPicPr preferRelativeResize="0"/>
          <p:nvPr/>
        </p:nvPicPr>
        <p:blipFill rotWithShape="1">
          <a:blip r:embed="rId6">
            <a:alphaModFix/>
          </a:blip>
          <a:srcRect/>
          <a:stretch/>
        </p:blipFill>
        <p:spPr>
          <a:xfrm rot="-5400000">
            <a:off x="1048629" y="4280331"/>
            <a:ext cx="527398" cy="5527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7"/>
          <p:cNvSpPr txBox="1">
            <a:spLocks noGrp="1"/>
          </p:cNvSpPr>
          <p:nvPr>
            <p:ph type="title"/>
          </p:nvPr>
        </p:nvSpPr>
        <p:spPr>
          <a:xfrm>
            <a:off x="1552403" y="464942"/>
            <a:ext cx="10636422" cy="763500"/>
          </a:xfrm>
          <a:prstGeom prst="rect">
            <a:avLst/>
          </a:prstGeom>
          <a:noFill/>
          <a:ln>
            <a:noFill/>
          </a:ln>
        </p:spPr>
        <p:txBody>
          <a:bodyPr spcFirstLastPara="1" wrap="square" lIns="126300" tIns="126300" rIns="126300" bIns="126300" anchor="ctr" anchorCtr="0">
            <a:noAutofit/>
          </a:bodyPr>
          <a:lstStyle/>
          <a:p>
            <a:pPr lvl="0"/>
            <a:r>
              <a:rPr lang="en-US" sz="3200" dirty="0"/>
              <a:t>Types et </a:t>
            </a:r>
            <a:r>
              <a:rPr lang="en-US" sz="3200" dirty="0" err="1"/>
              <a:t>catégories</a:t>
            </a:r>
            <a:r>
              <a:rPr lang="en-US" sz="3200" dirty="0"/>
              <a:t> de communication </a:t>
            </a:r>
            <a:r>
              <a:rPr lang="en-US" sz="3200" dirty="0" err="1"/>
              <a:t>en</a:t>
            </a:r>
            <a:r>
              <a:rPr lang="en-US" sz="3200" dirty="0"/>
              <a:t> </a:t>
            </a:r>
            <a:r>
              <a:rPr lang="en-US" sz="3200" dirty="0" err="1"/>
              <a:t>ligne</a:t>
            </a:r>
            <a:endParaRPr sz="3200" dirty="0"/>
          </a:p>
        </p:txBody>
      </p:sp>
      <p:sp>
        <p:nvSpPr>
          <p:cNvPr id="358" name="Google Shape;358;p47"/>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n-US" sz="1600" dirty="0"/>
              <a:t>En </a:t>
            </a:r>
            <a:r>
              <a:rPr lang="en-US" sz="1600" dirty="0" err="1"/>
              <a:t>comprenant</a:t>
            </a:r>
            <a:r>
              <a:rPr lang="en-US" sz="1600" dirty="0"/>
              <a:t> les </a:t>
            </a:r>
            <a:r>
              <a:rPr lang="en-US" sz="1600" dirty="0" err="1"/>
              <a:t>différents</a:t>
            </a:r>
            <a:r>
              <a:rPr lang="en-US" sz="1600" dirty="0"/>
              <a:t> types et </a:t>
            </a:r>
            <a:r>
              <a:rPr lang="en-US" sz="1600" dirty="0" err="1"/>
              <a:t>catégories</a:t>
            </a:r>
            <a:r>
              <a:rPr lang="en-US" sz="1600" dirty="0"/>
              <a:t> de communication </a:t>
            </a:r>
            <a:r>
              <a:rPr lang="en-US" sz="1600" dirty="0" err="1"/>
              <a:t>en</a:t>
            </a:r>
            <a:r>
              <a:rPr lang="en-US" sz="1600" dirty="0"/>
              <a:t> </a:t>
            </a:r>
            <a:r>
              <a:rPr lang="en-US" sz="1600" dirty="0" err="1"/>
              <a:t>ligne</a:t>
            </a:r>
            <a:r>
              <a:rPr lang="en-US" sz="1600" dirty="0"/>
              <a:t>, les </a:t>
            </a:r>
            <a:r>
              <a:rPr lang="en-US" sz="1600" dirty="0" err="1"/>
              <a:t>professionnels</a:t>
            </a:r>
            <a:r>
              <a:rPr lang="en-US" sz="1600" dirty="0"/>
              <a:t> de </a:t>
            </a:r>
            <a:r>
              <a:rPr lang="en-US" sz="1600" dirty="0" err="1"/>
              <a:t>l’aide</a:t>
            </a:r>
            <a:r>
              <a:rPr lang="en-US" sz="1600" dirty="0"/>
              <a:t> </a:t>
            </a:r>
            <a:r>
              <a:rPr lang="en-US" sz="1600" dirty="0" err="1"/>
              <a:t>sociale</a:t>
            </a:r>
            <a:r>
              <a:rPr lang="en-US" sz="1600" dirty="0"/>
              <a:t> </a:t>
            </a:r>
            <a:r>
              <a:rPr lang="en-US" sz="1600" dirty="0" err="1"/>
              <a:t>peuvent</a:t>
            </a:r>
            <a:r>
              <a:rPr lang="en-US" sz="1600" dirty="0"/>
              <a:t> </a:t>
            </a:r>
            <a:r>
              <a:rPr lang="en-US" sz="1600" dirty="0" err="1"/>
              <a:t>choisir</a:t>
            </a:r>
            <a:r>
              <a:rPr lang="en-US" sz="1600" dirty="0"/>
              <a:t> les </a:t>
            </a:r>
            <a:r>
              <a:rPr lang="en-US" sz="1600" dirty="0" err="1"/>
              <a:t>outils</a:t>
            </a:r>
            <a:r>
              <a:rPr lang="en-US" sz="1600" dirty="0"/>
              <a:t> et les </a:t>
            </a:r>
            <a:r>
              <a:rPr lang="en-US" sz="1600" dirty="0" err="1"/>
              <a:t>stratégies</a:t>
            </a:r>
            <a:r>
              <a:rPr lang="en-US" sz="1600" dirty="0"/>
              <a:t> les plus </a:t>
            </a:r>
            <a:r>
              <a:rPr lang="en-US" sz="1600" dirty="0" err="1"/>
              <a:t>appropriés</a:t>
            </a:r>
            <a:r>
              <a:rPr lang="en-US" sz="1600" dirty="0"/>
              <a:t> pour </a:t>
            </a:r>
            <a:r>
              <a:rPr lang="en-US" sz="1600" dirty="0" err="1"/>
              <a:t>leurs</a:t>
            </a:r>
            <a:r>
              <a:rPr lang="en-US" sz="1600" dirty="0"/>
              <a:t> </a:t>
            </a:r>
            <a:r>
              <a:rPr lang="en-US" sz="1600" dirty="0" err="1"/>
              <a:t>bénéficiaires</a:t>
            </a:r>
            <a:r>
              <a:rPr lang="en-US" sz="1600" dirty="0"/>
              <a:t> </a:t>
            </a:r>
            <a:r>
              <a:rPr lang="en-US" sz="1600" dirty="0" err="1"/>
              <a:t>handicapés</a:t>
            </a:r>
            <a:r>
              <a:rPr lang="en-US" sz="1600" dirty="0"/>
              <a:t>. La communication </a:t>
            </a:r>
            <a:r>
              <a:rPr lang="en-US" sz="1600" dirty="0" err="1"/>
              <a:t>en</a:t>
            </a:r>
            <a:r>
              <a:rPr lang="en-US" sz="1600" dirty="0"/>
              <a:t> </a:t>
            </a:r>
            <a:r>
              <a:rPr lang="en-US" sz="1600" dirty="0" err="1"/>
              <a:t>ligne</a:t>
            </a:r>
            <a:r>
              <a:rPr lang="en-US" sz="1600" dirty="0"/>
              <a:t> </a:t>
            </a:r>
            <a:r>
              <a:rPr lang="en-US" sz="1600" dirty="0" err="1"/>
              <a:t>peut</a:t>
            </a:r>
            <a:r>
              <a:rPr lang="en-US" sz="1600" dirty="0"/>
              <a:t> </a:t>
            </a:r>
            <a:r>
              <a:rPr lang="en-US" sz="1600" dirty="0" err="1"/>
              <a:t>être</a:t>
            </a:r>
            <a:r>
              <a:rPr lang="en-US" sz="1600" dirty="0"/>
              <a:t> </a:t>
            </a:r>
            <a:r>
              <a:rPr lang="en-US" sz="1600" dirty="0" err="1"/>
              <a:t>classée</a:t>
            </a:r>
            <a:r>
              <a:rPr lang="en-US" sz="1600" dirty="0"/>
              <a:t> de </a:t>
            </a:r>
            <a:r>
              <a:rPr lang="en-US" sz="1600" dirty="0" err="1"/>
              <a:t>plusieurs</a:t>
            </a:r>
            <a:r>
              <a:rPr lang="en-US" sz="1600" dirty="0"/>
              <a:t> façons, </a:t>
            </a:r>
            <a:r>
              <a:rPr lang="en-US" sz="1600" dirty="0" err="1"/>
              <a:t>telles</a:t>
            </a:r>
            <a:r>
              <a:rPr lang="en-US" sz="1600" dirty="0"/>
              <a:t> que :</a:t>
            </a:r>
            <a:endParaRPr sz="1600" dirty="0"/>
          </a:p>
          <a:p>
            <a:pPr marL="0" lvl="0" indent="0" algn="l" rtl="0">
              <a:spcBef>
                <a:spcPts val="1500"/>
              </a:spcBef>
              <a:spcAft>
                <a:spcPts val="0"/>
              </a:spcAft>
              <a:buNone/>
            </a:pPr>
            <a:endParaRPr sz="1600" dirty="0"/>
          </a:p>
          <a:p>
            <a:pPr marL="0" lvl="0" indent="0" algn="l" rtl="0">
              <a:lnSpc>
                <a:spcPct val="115000"/>
              </a:lnSpc>
              <a:spcBef>
                <a:spcPts val="1500"/>
              </a:spcBef>
              <a:spcAft>
                <a:spcPts val="0"/>
              </a:spcAft>
              <a:buNone/>
            </a:pPr>
            <a:endParaRPr dirty="0"/>
          </a:p>
          <a:p>
            <a:pPr marL="0" lvl="0" indent="0" algn="l" rtl="0">
              <a:lnSpc>
                <a:spcPct val="115000"/>
              </a:lnSpc>
              <a:spcBef>
                <a:spcPts val="0"/>
              </a:spcBef>
              <a:spcAft>
                <a:spcPts val="0"/>
              </a:spcAft>
              <a:buNone/>
            </a:pPr>
            <a:endParaRPr b="1" dirty="0"/>
          </a:p>
        </p:txBody>
      </p:sp>
      <p:sp>
        <p:nvSpPr>
          <p:cNvPr id="359" name="Google Shape;359;p47"/>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360" name="Google Shape;360;p47"/>
          <p:cNvSpPr txBox="1"/>
          <p:nvPr/>
        </p:nvSpPr>
        <p:spPr>
          <a:xfrm>
            <a:off x="1126825" y="3048000"/>
            <a:ext cx="2633100" cy="2418900"/>
          </a:xfrm>
          <a:prstGeom prst="rect">
            <a:avLst/>
          </a:prstGeom>
          <a:solidFill>
            <a:schemeClr val="dk2"/>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lvl="0" algn="ctr">
              <a:lnSpc>
                <a:spcPct val="115000"/>
              </a:lnSpc>
              <a:spcBef>
                <a:spcPts val="400"/>
              </a:spcBef>
              <a:spcAft>
                <a:spcPts val="1500"/>
              </a:spcAft>
            </a:pPr>
            <a:r>
              <a:rPr lang="en-US" sz="2000" b="1" dirty="0">
                <a:solidFill>
                  <a:schemeClr val="accent6"/>
                </a:solidFill>
                <a:latin typeface="Calibri"/>
                <a:ea typeface="Calibri"/>
                <a:cs typeface="Calibri"/>
                <a:sym typeface="Calibri"/>
              </a:rPr>
              <a:t>Par support : Texte, audio, </a:t>
            </a:r>
            <a:r>
              <a:rPr lang="en-US" sz="2000" b="1" dirty="0" err="1">
                <a:solidFill>
                  <a:schemeClr val="accent6"/>
                </a:solidFill>
                <a:latin typeface="Calibri"/>
                <a:ea typeface="Calibri"/>
                <a:cs typeface="Calibri"/>
                <a:sym typeface="Calibri"/>
              </a:rPr>
              <a:t>vidéo</a:t>
            </a:r>
            <a:r>
              <a:rPr lang="en-US" sz="2000" b="1" dirty="0">
                <a:solidFill>
                  <a:schemeClr val="accent6"/>
                </a:solidFill>
                <a:latin typeface="Calibri"/>
                <a:ea typeface="Calibri"/>
                <a:cs typeface="Calibri"/>
                <a:sym typeface="Calibri"/>
              </a:rPr>
              <a:t>, image, </a:t>
            </a:r>
            <a:r>
              <a:rPr lang="en-US" sz="2000" b="1" dirty="0" err="1">
                <a:solidFill>
                  <a:schemeClr val="accent6"/>
                </a:solidFill>
                <a:latin typeface="Calibri"/>
                <a:ea typeface="Calibri"/>
                <a:cs typeface="Calibri"/>
                <a:sym typeface="Calibri"/>
              </a:rPr>
              <a:t>collaboratif</a:t>
            </a:r>
            <a:endParaRPr sz="2000" dirty="0">
              <a:solidFill>
                <a:schemeClr val="accent6"/>
              </a:solidFill>
              <a:latin typeface="Rubik"/>
              <a:ea typeface="Rubik"/>
              <a:cs typeface="Rubik"/>
              <a:sym typeface="Rubik"/>
            </a:endParaRPr>
          </a:p>
        </p:txBody>
      </p:sp>
      <p:sp>
        <p:nvSpPr>
          <p:cNvPr id="361" name="Google Shape;361;p47"/>
          <p:cNvSpPr txBox="1"/>
          <p:nvPr/>
        </p:nvSpPr>
        <p:spPr>
          <a:xfrm>
            <a:off x="4688139" y="3048000"/>
            <a:ext cx="2633100" cy="2418900"/>
          </a:xfrm>
          <a:prstGeom prst="rect">
            <a:avLst/>
          </a:prstGeom>
          <a:solidFill>
            <a:schemeClr val="dk1"/>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lvl="0" algn="ctr">
              <a:lnSpc>
                <a:spcPct val="115000"/>
              </a:lnSpc>
              <a:spcBef>
                <a:spcPts val="400"/>
              </a:spcBef>
            </a:pPr>
            <a:r>
              <a:rPr lang="en-US" sz="2000" b="1" dirty="0">
                <a:solidFill>
                  <a:schemeClr val="accent6"/>
                </a:solidFill>
                <a:latin typeface="Calibri"/>
                <a:ea typeface="Calibri"/>
                <a:cs typeface="Calibri"/>
                <a:sym typeface="Calibri"/>
              </a:rPr>
              <a:t>Par </a:t>
            </a:r>
            <a:r>
              <a:rPr lang="en-US" sz="2000" b="1" dirty="0" err="1">
                <a:solidFill>
                  <a:schemeClr val="accent6"/>
                </a:solidFill>
                <a:latin typeface="Calibri"/>
                <a:ea typeface="Calibri"/>
                <a:cs typeface="Calibri"/>
                <a:sym typeface="Calibri"/>
              </a:rPr>
              <a:t>finalité</a:t>
            </a:r>
            <a:r>
              <a:rPr lang="en-US" sz="2000" b="1" dirty="0">
                <a:solidFill>
                  <a:schemeClr val="accent6"/>
                </a:solidFill>
                <a:latin typeface="Calibri"/>
                <a:ea typeface="Calibri"/>
                <a:cs typeface="Calibri"/>
                <a:sym typeface="Calibri"/>
              </a:rPr>
              <a:t> : 
Personnel, </a:t>
            </a:r>
            <a:r>
              <a:rPr lang="en-US" sz="2000" b="1" dirty="0" err="1">
                <a:solidFill>
                  <a:schemeClr val="accent6"/>
                </a:solidFill>
                <a:latin typeface="Calibri"/>
                <a:ea typeface="Calibri"/>
                <a:cs typeface="Calibri"/>
                <a:sym typeface="Calibri"/>
              </a:rPr>
              <a:t>professionnel</a:t>
            </a:r>
            <a:r>
              <a:rPr lang="en-US" sz="2000" b="1" dirty="0">
                <a:solidFill>
                  <a:schemeClr val="accent6"/>
                </a:solidFill>
                <a:latin typeface="Calibri"/>
                <a:ea typeface="Calibri"/>
                <a:cs typeface="Calibri"/>
                <a:sym typeface="Calibri"/>
              </a:rPr>
              <a:t>, </a:t>
            </a:r>
            <a:r>
              <a:rPr lang="en-US" sz="2000" b="1" dirty="0" err="1">
                <a:solidFill>
                  <a:schemeClr val="accent6"/>
                </a:solidFill>
                <a:latin typeface="Calibri"/>
                <a:ea typeface="Calibri"/>
                <a:cs typeface="Calibri"/>
                <a:sym typeface="Calibri"/>
              </a:rPr>
              <a:t>éducatif</a:t>
            </a:r>
            <a:r>
              <a:rPr lang="en-US" sz="2000" b="1" dirty="0">
                <a:solidFill>
                  <a:schemeClr val="accent6"/>
                </a:solidFill>
                <a:latin typeface="Calibri"/>
                <a:ea typeface="Calibri"/>
                <a:cs typeface="Calibri"/>
                <a:sym typeface="Calibri"/>
              </a:rPr>
              <a:t>, social</a:t>
            </a:r>
            <a:endParaRPr sz="2000" dirty="0">
              <a:solidFill>
                <a:schemeClr val="accent6"/>
              </a:solidFill>
              <a:latin typeface="Rubik"/>
              <a:ea typeface="Rubik"/>
              <a:cs typeface="Rubik"/>
              <a:sym typeface="Rubik"/>
            </a:endParaRPr>
          </a:p>
        </p:txBody>
      </p:sp>
      <p:sp>
        <p:nvSpPr>
          <p:cNvPr id="362" name="Google Shape;362;p47"/>
          <p:cNvSpPr txBox="1"/>
          <p:nvPr/>
        </p:nvSpPr>
        <p:spPr>
          <a:xfrm>
            <a:off x="8249453" y="3048000"/>
            <a:ext cx="2633100" cy="2418900"/>
          </a:xfrm>
          <a:prstGeom prst="rect">
            <a:avLst/>
          </a:prstGeom>
          <a:solidFill>
            <a:schemeClr val="lt2"/>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lvl="0" algn="ctr">
              <a:lnSpc>
                <a:spcPct val="115000"/>
              </a:lnSpc>
              <a:spcBef>
                <a:spcPts val="400"/>
              </a:spcBef>
              <a:spcAft>
                <a:spcPts val="1500"/>
              </a:spcAft>
            </a:pPr>
            <a:r>
              <a:rPr lang="en-US" sz="2000" b="1" dirty="0">
                <a:solidFill>
                  <a:schemeClr val="accent6"/>
                </a:solidFill>
                <a:latin typeface="Calibri"/>
                <a:ea typeface="Calibri"/>
                <a:cs typeface="Calibri"/>
                <a:sym typeface="Calibri"/>
              </a:rPr>
              <a:t>Par </a:t>
            </a:r>
            <a:r>
              <a:rPr lang="en-US" sz="2000" b="1" dirty="0" err="1">
                <a:solidFill>
                  <a:schemeClr val="accent6"/>
                </a:solidFill>
                <a:latin typeface="Calibri"/>
                <a:ea typeface="Calibri"/>
                <a:cs typeface="Calibri"/>
                <a:sym typeface="Calibri"/>
              </a:rPr>
              <a:t>synchronicité</a:t>
            </a:r>
            <a:r>
              <a:rPr lang="en-US" sz="2000" b="1" dirty="0">
                <a:solidFill>
                  <a:schemeClr val="accent6"/>
                </a:solidFill>
                <a:latin typeface="Calibri"/>
                <a:ea typeface="Calibri"/>
                <a:cs typeface="Calibri"/>
                <a:sym typeface="Calibri"/>
              </a:rPr>
              <a:t> : </a:t>
            </a:r>
            <a:r>
              <a:rPr lang="en-US" sz="2000" b="1" dirty="0" err="1">
                <a:solidFill>
                  <a:schemeClr val="accent6"/>
                </a:solidFill>
                <a:latin typeface="Calibri"/>
                <a:ea typeface="Calibri"/>
                <a:cs typeface="Calibri"/>
                <a:sym typeface="Calibri"/>
              </a:rPr>
              <a:t>Synchrone</a:t>
            </a:r>
            <a:r>
              <a:rPr lang="en-US" sz="2000" b="1" dirty="0">
                <a:solidFill>
                  <a:schemeClr val="accent6"/>
                </a:solidFill>
                <a:latin typeface="Calibri"/>
                <a:ea typeface="Calibri"/>
                <a:cs typeface="Calibri"/>
                <a:sym typeface="Calibri"/>
              </a:rPr>
              <a:t> (temps </a:t>
            </a:r>
            <a:r>
              <a:rPr lang="en-US" sz="2000" b="1" dirty="0" err="1">
                <a:solidFill>
                  <a:schemeClr val="accent6"/>
                </a:solidFill>
                <a:latin typeface="Calibri"/>
                <a:ea typeface="Calibri"/>
                <a:cs typeface="Calibri"/>
                <a:sym typeface="Calibri"/>
              </a:rPr>
              <a:t>réel</a:t>
            </a:r>
            <a:r>
              <a:rPr lang="en-US" sz="2000" b="1" dirty="0">
                <a:solidFill>
                  <a:schemeClr val="accent6"/>
                </a:solidFill>
                <a:latin typeface="Calibri"/>
                <a:ea typeface="Calibri"/>
                <a:cs typeface="Calibri"/>
                <a:sym typeface="Calibri"/>
              </a:rPr>
              <a:t>) </a:t>
            </a:r>
            <a:r>
              <a:rPr lang="en-US" sz="2000" b="1" dirty="0" err="1">
                <a:solidFill>
                  <a:schemeClr val="accent6"/>
                </a:solidFill>
                <a:latin typeface="Calibri"/>
                <a:ea typeface="Calibri"/>
                <a:cs typeface="Calibri"/>
                <a:sym typeface="Calibri"/>
              </a:rPr>
              <a:t>ou</a:t>
            </a:r>
            <a:r>
              <a:rPr lang="en-US" sz="2000" b="1" dirty="0">
                <a:solidFill>
                  <a:schemeClr val="accent6"/>
                </a:solidFill>
                <a:latin typeface="Calibri"/>
                <a:ea typeface="Calibri"/>
                <a:cs typeface="Calibri"/>
                <a:sym typeface="Calibri"/>
              </a:rPr>
              <a:t> </a:t>
            </a:r>
            <a:r>
              <a:rPr lang="en-US" sz="2000" b="1" dirty="0" err="1">
                <a:solidFill>
                  <a:schemeClr val="accent6"/>
                </a:solidFill>
                <a:latin typeface="Calibri"/>
                <a:ea typeface="Calibri"/>
                <a:cs typeface="Calibri"/>
                <a:sym typeface="Calibri"/>
              </a:rPr>
              <a:t>asynchrone</a:t>
            </a:r>
            <a:r>
              <a:rPr lang="en-US" sz="2000" b="1" dirty="0">
                <a:solidFill>
                  <a:schemeClr val="accent6"/>
                </a:solidFill>
                <a:latin typeface="Calibri"/>
                <a:ea typeface="Calibri"/>
                <a:cs typeface="Calibri"/>
                <a:sym typeface="Calibri"/>
              </a:rPr>
              <a:t> (non temps </a:t>
            </a:r>
            <a:r>
              <a:rPr lang="en-US" sz="2000" b="1" dirty="0" err="1">
                <a:solidFill>
                  <a:schemeClr val="accent6"/>
                </a:solidFill>
                <a:latin typeface="Calibri"/>
                <a:ea typeface="Calibri"/>
                <a:cs typeface="Calibri"/>
                <a:sym typeface="Calibri"/>
              </a:rPr>
              <a:t>réel</a:t>
            </a:r>
            <a:r>
              <a:rPr lang="en-US" sz="2000" b="1" dirty="0">
                <a:solidFill>
                  <a:schemeClr val="accent6"/>
                </a:solidFill>
                <a:latin typeface="Calibri"/>
                <a:ea typeface="Calibri"/>
                <a:cs typeface="Calibri"/>
                <a:sym typeface="Calibri"/>
              </a:rPr>
              <a:t>)</a:t>
            </a:r>
            <a:endParaRPr sz="2000" dirty="0">
              <a:solidFill>
                <a:schemeClr val="accent6"/>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60"/>
                                        </p:tgtEl>
                                        <p:attrNameLst>
                                          <p:attrName>style.visibility</p:attrName>
                                        </p:attrNameLst>
                                      </p:cBhvr>
                                      <p:to>
                                        <p:strVal val="visible"/>
                                      </p:to>
                                    </p:set>
                                    <p:anim calcmode="lin" valueType="num">
                                      <p:cBhvr additive="base">
                                        <p:cTn id="7" dur="2600"/>
                                        <p:tgtEl>
                                          <p:spTgt spid="360"/>
                                        </p:tgtEl>
                                        <p:attrNameLst>
                                          <p:attrName>ppt_w</p:attrName>
                                        </p:attrNameLst>
                                      </p:cBhvr>
                                      <p:tavLst>
                                        <p:tav tm="0">
                                          <p:val>
                                            <p:strVal val="0"/>
                                          </p:val>
                                        </p:tav>
                                        <p:tav tm="100000">
                                          <p:val>
                                            <p:strVal val="#ppt_w"/>
                                          </p:val>
                                        </p:tav>
                                      </p:tavLst>
                                    </p:anim>
                                    <p:anim calcmode="lin" valueType="num">
                                      <p:cBhvr additive="base">
                                        <p:cTn id="8" dur="2600"/>
                                        <p:tgtEl>
                                          <p:spTgt spid="360"/>
                                        </p:tgtEl>
                                        <p:attrNameLst>
                                          <p:attrName>ppt_h</p:attrName>
                                        </p:attrNameLst>
                                      </p:cBhvr>
                                      <p:tavLst>
                                        <p:tav tm="0">
                                          <p:val>
                                            <p:strVal val="0"/>
                                          </p:val>
                                        </p:tav>
                                        <p:tav tm="100000">
                                          <p:val>
                                            <p:strVal val="#ppt_h"/>
                                          </p:val>
                                        </p:tav>
                                      </p:tavLst>
                                    </p:anim>
                                  </p:childTnLst>
                                </p:cTn>
                              </p:par>
                            </p:childTnLst>
                          </p:cTn>
                        </p:par>
                        <p:par>
                          <p:cTn id="9" fill="hold">
                            <p:stCondLst>
                              <p:cond delay="2600"/>
                            </p:stCondLst>
                            <p:childTnLst>
                              <p:par>
                                <p:cTn id="10" presetID="23" presetClass="entr" presetSubtype="16" fill="hold" nodeType="afterEffect">
                                  <p:stCondLst>
                                    <p:cond delay="0"/>
                                  </p:stCondLst>
                                  <p:childTnLst>
                                    <p:set>
                                      <p:cBhvr>
                                        <p:cTn id="11" dur="1" fill="hold">
                                          <p:stCondLst>
                                            <p:cond delay="0"/>
                                          </p:stCondLst>
                                        </p:cTn>
                                        <p:tgtEl>
                                          <p:spTgt spid="361"/>
                                        </p:tgtEl>
                                        <p:attrNameLst>
                                          <p:attrName>style.visibility</p:attrName>
                                        </p:attrNameLst>
                                      </p:cBhvr>
                                      <p:to>
                                        <p:strVal val="visible"/>
                                      </p:to>
                                    </p:set>
                                    <p:anim calcmode="lin" valueType="num">
                                      <p:cBhvr additive="base">
                                        <p:cTn id="12" dur="2600"/>
                                        <p:tgtEl>
                                          <p:spTgt spid="361"/>
                                        </p:tgtEl>
                                        <p:attrNameLst>
                                          <p:attrName>ppt_w</p:attrName>
                                        </p:attrNameLst>
                                      </p:cBhvr>
                                      <p:tavLst>
                                        <p:tav tm="0">
                                          <p:val>
                                            <p:strVal val="0"/>
                                          </p:val>
                                        </p:tav>
                                        <p:tav tm="100000">
                                          <p:val>
                                            <p:strVal val="#ppt_w"/>
                                          </p:val>
                                        </p:tav>
                                      </p:tavLst>
                                    </p:anim>
                                    <p:anim calcmode="lin" valueType="num">
                                      <p:cBhvr additive="base">
                                        <p:cTn id="13" dur="2600"/>
                                        <p:tgtEl>
                                          <p:spTgt spid="361"/>
                                        </p:tgtEl>
                                        <p:attrNameLst>
                                          <p:attrName>ppt_h</p:attrName>
                                        </p:attrNameLst>
                                      </p:cBhvr>
                                      <p:tavLst>
                                        <p:tav tm="0">
                                          <p:val>
                                            <p:strVal val="0"/>
                                          </p:val>
                                        </p:tav>
                                        <p:tav tm="100000">
                                          <p:val>
                                            <p:strVal val="#ppt_h"/>
                                          </p:val>
                                        </p:tav>
                                      </p:tavLst>
                                    </p:anim>
                                  </p:childTnLst>
                                </p:cTn>
                              </p:par>
                            </p:childTnLst>
                          </p:cTn>
                        </p:par>
                        <p:par>
                          <p:cTn id="14" fill="hold">
                            <p:stCondLst>
                              <p:cond delay="5200"/>
                            </p:stCondLst>
                            <p:childTnLst>
                              <p:par>
                                <p:cTn id="15" presetID="23" presetClass="entr" presetSubtype="16" fill="hold" nodeType="afterEffect">
                                  <p:stCondLst>
                                    <p:cond delay="0"/>
                                  </p:stCondLst>
                                  <p:childTnLst>
                                    <p:set>
                                      <p:cBhvr>
                                        <p:cTn id="16" dur="1" fill="hold">
                                          <p:stCondLst>
                                            <p:cond delay="0"/>
                                          </p:stCondLst>
                                        </p:cTn>
                                        <p:tgtEl>
                                          <p:spTgt spid="362"/>
                                        </p:tgtEl>
                                        <p:attrNameLst>
                                          <p:attrName>style.visibility</p:attrName>
                                        </p:attrNameLst>
                                      </p:cBhvr>
                                      <p:to>
                                        <p:strVal val="visible"/>
                                      </p:to>
                                    </p:set>
                                    <p:anim calcmode="lin" valueType="num">
                                      <p:cBhvr additive="base">
                                        <p:cTn id="17" dur="2500"/>
                                        <p:tgtEl>
                                          <p:spTgt spid="362"/>
                                        </p:tgtEl>
                                        <p:attrNameLst>
                                          <p:attrName>ppt_w</p:attrName>
                                        </p:attrNameLst>
                                      </p:cBhvr>
                                      <p:tavLst>
                                        <p:tav tm="0">
                                          <p:val>
                                            <p:strVal val="0"/>
                                          </p:val>
                                        </p:tav>
                                        <p:tav tm="100000">
                                          <p:val>
                                            <p:strVal val="#ppt_w"/>
                                          </p:val>
                                        </p:tav>
                                      </p:tavLst>
                                    </p:anim>
                                    <p:anim calcmode="lin" valueType="num">
                                      <p:cBhvr additive="base">
                                        <p:cTn id="18" dur="2500"/>
                                        <p:tgtEl>
                                          <p:spTgt spid="3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Google Shape;367;p4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200" dirty="0"/>
              <a:t>Types et </a:t>
            </a:r>
            <a:r>
              <a:rPr lang="en-US" sz="3200" dirty="0" err="1"/>
              <a:t>catégories</a:t>
            </a:r>
            <a:r>
              <a:rPr lang="en-US" sz="3200" dirty="0"/>
              <a:t> de communication </a:t>
            </a:r>
            <a:r>
              <a:rPr lang="en-US" sz="3200" dirty="0" err="1"/>
              <a:t>en</a:t>
            </a:r>
            <a:r>
              <a:rPr lang="en-US" sz="3200" dirty="0"/>
              <a:t> </a:t>
            </a:r>
            <a:r>
              <a:rPr lang="en-US" sz="3200" dirty="0" err="1"/>
              <a:t>ligne</a:t>
            </a:r>
            <a:endParaRPr sz="3200" dirty="0"/>
          </a:p>
        </p:txBody>
      </p:sp>
      <p:sp>
        <p:nvSpPr>
          <p:cNvPr id="368" name="Google Shape;368;p48"/>
          <p:cNvSpPr txBox="1">
            <a:spLocks noGrp="1"/>
          </p:cNvSpPr>
          <p:nvPr>
            <p:ph type="body" idx="1"/>
          </p:nvPr>
        </p:nvSpPr>
        <p:spPr>
          <a:xfrm>
            <a:off x="1295603" y="879692"/>
            <a:ext cx="10269300" cy="697500"/>
          </a:xfrm>
          <a:prstGeom prst="rect">
            <a:avLst/>
          </a:prstGeom>
          <a:noFill/>
          <a:ln>
            <a:noFill/>
          </a:ln>
        </p:spPr>
        <p:txBody>
          <a:bodyPr spcFirstLastPara="1" wrap="square" lIns="126300" tIns="126300" rIns="126300" bIns="126300" anchor="t" anchorCtr="0">
            <a:noAutofit/>
          </a:bodyPr>
          <a:lstStyle/>
          <a:p>
            <a:pPr marL="0" lvl="0" indent="0">
              <a:lnSpc>
                <a:spcPct val="100000"/>
              </a:lnSpc>
              <a:spcBef>
                <a:spcPts val="2400"/>
              </a:spcBef>
              <a:buNone/>
            </a:pPr>
            <a:r>
              <a:rPr lang="en-US" sz="1600" b="1" dirty="0"/>
              <a:t>Par support</a:t>
            </a:r>
          </a:p>
          <a:p>
            <a:pPr marL="0" lvl="0" indent="0">
              <a:lnSpc>
                <a:spcPct val="100000"/>
              </a:lnSpc>
              <a:spcBef>
                <a:spcPts val="2400"/>
              </a:spcBef>
              <a:buNone/>
            </a:pPr>
            <a:r>
              <a:rPr lang="en-US" sz="1900" dirty="0"/>
              <a:t>La communication </a:t>
            </a:r>
            <a:r>
              <a:rPr lang="en-US" sz="1900" dirty="0" err="1"/>
              <a:t>en</a:t>
            </a:r>
            <a:r>
              <a:rPr lang="en-US" sz="1900" dirty="0"/>
              <a:t> </a:t>
            </a:r>
            <a:r>
              <a:rPr lang="en-US" sz="1900" dirty="0" err="1"/>
              <a:t>ligne</a:t>
            </a:r>
            <a:r>
              <a:rPr lang="en-US" sz="1900" dirty="0"/>
              <a:t> </a:t>
            </a:r>
            <a:r>
              <a:rPr lang="en-US" sz="1900" dirty="0" err="1"/>
              <a:t>est</a:t>
            </a:r>
            <a:r>
              <a:rPr lang="en-US" sz="1900" dirty="0"/>
              <a:t> </a:t>
            </a:r>
            <a:r>
              <a:rPr lang="en-US" sz="1900" dirty="0" err="1"/>
              <a:t>l’échange</a:t>
            </a:r>
            <a:r>
              <a:rPr lang="en-US" sz="1900" dirty="0"/>
              <a:t> </a:t>
            </a:r>
            <a:r>
              <a:rPr lang="en-US" sz="1900" dirty="0" err="1"/>
              <a:t>d’informations</a:t>
            </a:r>
            <a:r>
              <a:rPr lang="en-US" sz="1900" dirty="0"/>
              <a:t> entre des </a:t>
            </a:r>
            <a:r>
              <a:rPr lang="en-US" sz="1900" dirty="0" err="1"/>
              <a:t>personnes</a:t>
            </a:r>
            <a:r>
              <a:rPr lang="en-US" sz="1900" dirty="0"/>
              <a:t> </a:t>
            </a:r>
            <a:r>
              <a:rPr lang="en-US" sz="1900" dirty="0" err="1"/>
              <a:t>utilisant</a:t>
            </a:r>
            <a:r>
              <a:rPr lang="en-US" sz="1900" dirty="0"/>
              <a:t> des </a:t>
            </a:r>
            <a:r>
              <a:rPr lang="en-US" sz="1900" dirty="0" err="1"/>
              <a:t>réseaux</a:t>
            </a:r>
            <a:r>
              <a:rPr lang="en-US" sz="1900" dirty="0"/>
              <a:t> </a:t>
            </a:r>
            <a:r>
              <a:rPr lang="en-US" sz="1900" dirty="0" err="1"/>
              <a:t>informatiques</a:t>
            </a:r>
            <a:r>
              <a:rPr lang="en-US" sz="1900" dirty="0"/>
              <a:t>. Elle </a:t>
            </a:r>
            <a:r>
              <a:rPr lang="en-US" sz="1900" dirty="0" err="1"/>
              <a:t>peut</a:t>
            </a:r>
            <a:r>
              <a:rPr lang="en-US" sz="1900" dirty="0"/>
              <a:t> prendre de </a:t>
            </a:r>
            <a:r>
              <a:rPr lang="en-US" sz="1900" dirty="0" err="1"/>
              <a:t>nombreuses</a:t>
            </a:r>
            <a:r>
              <a:rPr lang="en-US" sz="1900" dirty="0"/>
              <a:t> </a:t>
            </a:r>
            <a:r>
              <a:rPr lang="en-US" sz="1900" dirty="0" err="1"/>
              <a:t>formes</a:t>
            </a:r>
            <a:r>
              <a:rPr lang="en-US" sz="1900" dirty="0"/>
              <a:t>, </a:t>
            </a:r>
            <a:r>
              <a:rPr lang="en-US" sz="1900" dirty="0" err="1"/>
              <a:t>notamment</a:t>
            </a:r>
            <a:r>
              <a:rPr lang="en" sz="1900" dirty="0"/>
              <a:t>:</a:t>
            </a:r>
            <a:endParaRPr sz="1900" dirty="0"/>
          </a:p>
          <a:p>
            <a:pPr marL="609600" lvl="0" indent="-425450">
              <a:lnSpc>
                <a:spcPct val="100000"/>
              </a:lnSpc>
              <a:spcBef>
                <a:spcPts val="1500"/>
              </a:spcBef>
              <a:buSzPts val="1900"/>
              <a:buChar char="●"/>
            </a:pPr>
            <a:r>
              <a:rPr lang="en-US" sz="1900" b="1" dirty="0"/>
              <a:t>Communication </a:t>
            </a:r>
            <a:r>
              <a:rPr lang="en-US" sz="1900" b="1" dirty="0" err="1"/>
              <a:t>textuelle</a:t>
            </a:r>
            <a:r>
              <a:rPr lang="en-US" sz="1900" b="1" dirty="0"/>
              <a:t> : e-mails, publications sur les </a:t>
            </a:r>
            <a:r>
              <a:rPr lang="en-US" sz="1900" b="1" dirty="0" err="1"/>
              <a:t>réseaux</a:t>
            </a:r>
            <a:r>
              <a:rPr lang="en-US" sz="1900" b="1" dirty="0"/>
              <a:t> </a:t>
            </a:r>
            <a:r>
              <a:rPr lang="en-US" sz="1900" b="1" dirty="0" err="1"/>
              <a:t>sociaux</a:t>
            </a:r>
            <a:r>
              <a:rPr lang="en-US" sz="1900" b="1" dirty="0"/>
              <a:t>, </a:t>
            </a:r>
            <a:r>
              <a:rPr lang="en-US" sz="1900" b="1" dirty="0" err="1"/>
              <a:t>messagerie</a:t>
            </a:r>
            <a:r>
              <a:rPr lang="en-US" sz="1900" b="1" dirty="0"/>
              <a:t> </a:t>
            </a:r>
            <a:r>
              <a:rPr lang="en-US" sz="1900" b="1" dirty="0" err="1"/>
              <a:t>instantanée</a:t>
            </a:r>
            <a:r>
              <a:rPr lang="en-US" sz="1900" b="1" dirty="0"/>
              <a:t>, forums de discussion, salons de discussion, blogs, wikis, etc.
Communication audio (verbale) : </a:t>
            </a:r>
            <a:r>
              <a:rPr lang="en-US" sz="1900" b="1" dirty="0" err="1"/>
              <a:t>appels</a:t>
            </a:r>
            <a:r>
              <a:rPr lang="en-US" sz="1900" b="1" dirty="0"/>
              <a:t> </a:t>
            </a:r>
            <a:r>
              <a:rPr lang="en-US" sz="1900" b="1" dirty="0" err="1"/>
              <a:t>téléphoniques</a:t>
            </a:r>
            <a:r>
              <a:rPr lang="en-US" sz="1900" b="1" dirty="0"/>
              <a:t>, messages </a:t>
            </a:r>
            <a:r>
              <a:rPr lang="en-US" sz="1900" b="1" dirty="0" err="1"/>
              <a:t>vocaux</a:t>
            </a:r>
            <a:r>
              <a:rPr lang="en-US" sz="1900" b="1" dirty="0"/>
              <a:t>, </a:t>
            </a:r>
            <a:r>
              <a:rPr lang="en-US" sz="1900" b="1" dirty="0" err="1"/>
              <a:t>enregistrements</a:t>
            </a:r>
            <a:r>
              <a:rPr lang="en-US" sz="1900" b="1" dirty="0"/>
              <a:t> audio, podcasts, etc.
Communication </a:t>
            </a:r>
            <a:r>
              <a:rPr lang="en-US" sz="1900" b="1" dirty="0" err="1"/>
              <a:t>vidéo</a:t>
            </a:r>
            <a:r>
              <a:rPr lang="en-US" sz="1900" b="1" dirty="0"/>
              <a:t> : chats </a:t>
            </a:r>
            <a:r>
              <a:rPr lang="en-US" sz="1900" b="1" dirty="0" err="1"/>
              <a:t>vidéo</a:t>
            </a:r>
            <a:r>
              <a:rPr lang="en-US" sz="1900" b="1" dirty="0"/>
              <a:t>, </a:t>
            </a:r>
            <a:r>
              <a:rPr lang="en-US" sz="1900" b="1" dirty="0" err="1"/>
              <a:t>vidéoconférences</a:t>
            </a:r>
            <a:r>
              <a:rPr lang="en-US" sz="1900" b="1" dirty="0"/>
              <a:t>, </a:t>
            </a:r>
            <a:r>
              <a:rPr lang="en-US" sz="1900" b="1" dirty="0" err="1"/>
              <a:t>enregistrements</a:t>
            </a:r>
            <a:r>
              <a:rPr lang="en-US" sz="1900" b="1" dirty="0"/>
              <a:t> </a:t>
            </a:r>
            <a:r>
              <a:rPr lang="en-US" sz="1900" b="1" dirty="0" err="1"/>
              <a:t>vidéo</a:t>
            </a:r>
            <a:r>
              <a:rPr lang="en-US" sz="1900" b="1" dirty="0"/>
              <a:t>, diffusion </a:t>
            </a:r>
            <a:r>
              <a:rPr lang="en-US" sz="1900" b="1" dirty="0" err="1"/>
              <a:t>en</a:t>
            </a:r>
            <a:r>
              <a:rPr lang="en-US" sz="1900" b="1" dirty="0"/>
              <a:t> direct, etc.
Communication </a:t>
            </a:r>
            <a:r>
              <a:rPr lang="en-US" sz="1900" b="1" dirty="0" err="1"/>
              <a:t>d’images</a:t>
            </a:r>
            <a:r>
              <a:rPr lang="en-US" sz="1900" b="1" dirty="0"/>
              <a:t> : partage de photos, de </a:t>
            </a:r>
            <a:r>
              <a:rPr lang="en-US" sz="1900" b="1" dirty="0" err="1"/>
              <a:t>graphiques</a:t>
            </a:r>
            <a:r>
              <a:rPr lang="en-US" sz="1900" b="1" dirty="0"/>
              <a:t> et </a:t>
            </a:r>
            <a:r>
              <a:rPr lang="en-US" sz="1900" b="1" dirty="0" err="1"/>
              <a:t>d’autres</a:t>
            </a:r>
            <a:r>
              <a:rPr lang="en-US" sz="1900" b="1" dirty="0"/>
              <a:t> images </a:t>
            </a:r>
            <a:r>
              <a:rPr lang="en-US" sz="1900" b="1" dirty="0" err="1"/>
              <a:t>en</a:t>
            </a:r>
            <a:r>
              <a:rPr lang="en-US" sz="1900" b="1" dirty="0"/>
              <a:t> </a:t>
            </a:r>
            <a:r>
              <a:rPr lang="en-US" sz="1900" b="1" dirty="0" err="1"/>
              <a:t>ligne</a:t>
            </a:r>
            <a:r>
              <a:rPr lang="en-US" sz="1900" b="1" dirty="0"/>
              <a:t>.
Communication collaborative : </a:t>
            </a:r>
            <a:r>
              <a:rPr lang="en-US" sz="1900" b="1" dirty="0" err="1"/>
              <a:t>outils</a:t>
            </a:r>
            <a:r>
              <a:rPr lang="en-US" sz="1900" b="1" dirty="0"/>
              <a:t> </a:t>
            </a:r>
            <a:r>
              <a:rPr lang="en-US" sz="1900" b="1" dirty="0" err="1"/>
              <a:t>en</a:t>
            </a:r>
            <a:r>
              <a:rPr lang="en-US" sz="1900" b="1" dirty="0"/>
              <a:t> </a:t>
            </a:r>
            <a:r>
              <a:rPr lang="en-US" sz="1900" b="1" dirty="0" err="1"/>
              <a:t>ligne</a:t>
            </a:r>
            <a:r>
              <a:rPr lang="en-US" sz="1900" b="1" dirty="0"/>
              <a:t> </a:t>
            </a:r>
            <a:r>
              <a:rPr lang="en-US" sz="1900" b="1" dirty="0" err="1"/>
              <a:t>permettant</a:t>
            </a:r>
            <a:r>
              <a:rPr lang="en-US" sz="1900" b="1" dirty="0"/>
              <a:t> de </a:t>
            </a:r>
            <a:r>
              <a:rPr lang="en-US" sz="1900" b="1" dirty="0" err="1"/>
              <a:t>travailler</a:t>
            </a:r>
            <a:r>
              <a:rPr lang="en-US" sz="1900" b="1" dirty="0"/>
              <a:t> ensemble sur des </a:t>
            </a:r>
            <a:r>
              <a:rPr lang="en-US" sz="1900" b="1" dirty="0" err="1"/>
              <a:t>projets</a:t>
            </a:r>
            <a:r>
              <a:rPr lang="en-US" sz="1900" b="1" dirty="0"/>
              <a:t>, </a:t>
            </a:r>
            <a:r>
              <a:rPr lang="en-US" sz="1900" b="1" dirty="0" err="1"/>
              <a:t>tels</a:t>
            </a:r>
            <a:r>
              <a:rPr lang="en-US" sz="1900" b="1" dirty="0"/>
              <a:t> que des documents </a:t>
            </a:r>
            <a:r>
              <a:rPr lang="en-US" sz="1900" b="1" dirty="0" err="1"/>
              <a:t>partagés</a:t>
            </a:r>
            <a:r>
              <a:rPr lang="en-US" sz="1900" b="1" dirty="0"/>
              <a:t>, des </a:t>
            </a:r>
            <a:r>
              <a:rPr lang="en-US" sz="1900" b="1" dirty="0" err="1"/>
              <a:t>feuilles</a:t>
            </a:r>
            <a:r>
              <a:rPr lang="en-US" sz="1900" b="1" dirty="0"/>
              <a:t> de </a:t>
            </a:r>
            <a:r>
              <a:rPr lang="en-US" sz="1900" b="1" dirty="0" err="1"/>
              <a:t>calcul</a:t>
            </a:r>
            <a:r>
              <a:rPr lang="en-US" sz="1900" b="1" dirty="0"/>
              <a:t>, des </a:t>
            </a:r>
            <a:r>
              <a:rPr lang="en-US" sz="1900" b="1" dirty="0" err="1"/>
              <a:t>présentations</a:t>
            </a:r>
            <a:r>
              <a:rPr lang="en-US" sz="1900" b="1" dirty="0"/>
              <a:t> et des tableaux </a:t>
            </a:r>
            <a:r>
              <a:rPr lang="en-US" sz="1900" b="1" dirty="0" err="1"/>
              <a:t>blancs</a:t>
            </a:r>
            <a:r>
              <a:rPr lang="en-US" sz="1900" b="1" dirty="0"/>
              <a:t>.</a:t>
            </a:r>
            <a:endParaRPr dirty="0"/>
          </a:p>
          <a:p>
            <a:pPr marL="0" lvl="0" indent="0" algn="l" rtl="0">
              <a:lnSpc>
                <a:spcPct val="100000"/>
              </a:lnSpc>
              <a:spcBef>
                <a:spcPts val="0"/>
              </a:spcBef>
              <a:spcAft>
                <a:spcPts val="0"/>
              </a:spcAft>
              <a:buNone/>
            </a:pPr>
            <a:endParaRPr b="1" dirty="0"/>
          </a:p>
        </p:txBody>
      </p:sp>
      <p:sp>
        <p:nvSpPr>
          <p:cNvPr id="369" name="Google Shape;369;p4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1552403" y="464942"/>
            <a:ext cx="10585188" cy="763500"/>
          </a:xfrm>
          <a:prstGeom prst="rect">
            <a:avLst/>
          </a:prstGeom>
          <a:noFill/>
          <a:ln>
            <a:noFill/>
          </a:ln>
        </p:spPr>
        <p:txBody>
          <a:bodyPr spcFirstLastPara="1" wrap="square" lIns="126300" tIns="126300" rIns="126300" bIns="126300" anchor="ctr" anchorCtr="0">
            <a:noAutofit/>
          </a:bodyPr>
          <a:lstStyle/>
          <a:p>
            <a:pPr lvl="0"/>
            <a:r>
              <a:rPr lang="en-US" sz="3200" dirty="0"/>
              <a:t>Types et </a:t>
            </a:r>
            <a:r>
              <a:rPr lang="en-US" sz="3200" dirty="0" err="1"/>
              <a:t>catégories</a:t>
            </a:r>
            <a:r>
              <a:rPr lang="en-US" sz="3200" dirty="0"/>
              <a:t> de communication </a:t>
            </a:r>
            <a:r>
              <a:rPr lang="en-US" sz="3200" dirty="0" err="1"/>
              <a:t>en</a:t>
            </a:r>
            <a:r>
              <a:rPr lang="en-US" sz="3200" dirty="0"/>
              <a:t> </a:t>
            </a:r>
            <a:r>
              <a:rPr lang="en-US" sz="3200" dirty="0" err="1"/>
              <a:t>ligne</a:t>
            </a:r>
            <a:endParaRPr sz="3200" dirty="0"/>
          </a:p>
        </p:txBody>
      </p:sp>
      <p:sp>
        <p:nvSpPr>
          <p:cNvPr id="375" name="Google Shape;375;p49"/>
          <p:cNvSpPr txBox="1">
            <a:spLocks noGrp="1"/>
          </p:cNvSpPr>
          <p:nvPr>
            <p:ph type="body" idx="1"/>
          </p:nvPr>
        </p:nvSpPr>
        <p:spPr>
          <a:xfrm>
            <a:off x="1136891" y="879692"/>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n-US" sz="1600" b="1" dirty="0"/>
              <a:t>Par </a:t>
            </a:r>
            <a:r>
              <a:rPr lang="en-US" sz="1600" b="1" dirty="0" err="1"/>
              <a:t>objectif</a:t>
            </a:r>
            <a:endParaRPr lang="en-US" sz="1600" b="1" dirty="0"/>
          </a:p>
          <a:p>
            <a:pPr marL="0" lvl="0" indent="0">
              <a:spcBef>
                <a:spcPts val="2400"/>
              </a:spcBef>
              <a:buNone/>
            </a:pPr>
            <a:r>
              <a:rPr lang="en-US" sz="1600" dirty="0"/>
              <a:t>La communication </a:t>
            </a:r>
            <a:r>
              <a:rPr lang="en-US" sz="1600" dirty="0" err="1"/>
              <a:t>en</a:t>
            </a:r>
            <a:r>
              <a:rPr lang="en-US" sz="1600" dirty="0"/>
              <a:t> </a:t>
            </a:r>
            <a:r>
              <a:rPr lang="en-US" sz="1600" dirty="0" err="1"/>
              <a:t>ligne</a:t>
            </a:r>
            <a:r>
              <a:rPr lang="en-US" sz="1600" dirty="0"/>
              <a:t> </a:t>
            </a:r>
            <a:r>
              <a:rPr lang="en-US" sz="1600" dirty="0" err="1"/>
              <a:t>peut</a:t>
            </a:r>
            <a:r>
              <a:rPr lang="en-US" sz="1600" dirty="0"/>
              <a:t> </a:t>
            </a:r>
            <a:r>
              <a:rPr lang="en-US" sz="1600" dirty="0" err="1"/>
              <a:t>être</a:t>
            </a:r>
            <a:r>
              <a:rPr lang="en-US" sz="1600" dirty="0"/>
              <a:t> </a:t>
            </a:r>
            <a:r>
              <a:rPr lang="en-US" sz="1600" dirty="0" err="1"/>
              <a:t>utilisée</a:t>
            </a:r>
            <a:r>
              <a:rPr lang="en-US" sz="1600" dirty="0"/>
              <a:t> à </a:t>
            </a:r>
            <a:r>
              <a:rPr lang="en-US" sz="1600" dirty="0" err="1"/>
              <a:t>diverses</a:t>
            </a:r>
            <a:r>
              <a:rPr lang="en-US" sz="1600" dirty="0"/>
              <a:t> fins, </a:t>
            </a:r>
            <a:r>
              <a:rPr lang="en-US" sz="1600" dirty="0" err="1"/>
              <a:t>notamment</a:t>
            </a:r>
            <a:r>
              <a:rPr lang="en-US" sz="1600" dirty="0"/>
              <a:t> :
Communication </a:t>
            </a:r>
            <a:r>
              <a:rPr lang="en-US" sz="1600" dirty="0" err="1"/>
              <a:t>personnelle</a:t>
            </a:r>
            <a:r>
              <a:rPr lang="en-US" sz="1600" dirty="0"/>
              <a:t> : </a:t>
            </a:r>
            <a:r>
              <a:rPr lang="en-US" sz="1600" dirty="0" err="1"/>
              <a:t>rester</a:t>
            </a:r>
            <a:r>
              <a:rPr lang="en-US" sz="1600" dirty="0"/>
              <a:t> </a:t>
            </a:r>
            <a:r>
              <a:rPr lang="en-US" sz="1600" dirty="0" err="1"/>
              <a:t>en</a:t>
            </a:r>
            <a:r>
              <a:rPr lang="en-US" sz="1600" dirty="0"/>
              <a:t> contact avec </a:t>
            </a:r>
            <a:r>
              <a:rPr lang="en-US" sz="1600" dirty="0" err="1"/>
              <a:t>ses</a:t>
            </a:r>
            <a:r>
              <a:rPr lang="en-US" sz="1600" dirty="0"/>
              <a:t> </a:t>
            </a:r>
            <a:r>
              <a:rPr lang="en-US" sz="1600" dirty="0" err="1"/>
              <a:t>amis</a:t>
            </a:r>
            <a:r>
              <a:rPr lang="en-US" sz="1600" dirty="0"/>
              <a:t> et </a:t>
            </a:r>
            <a:r>
              <a:rPr lang="en-US" sz="1600" dirty="0" err="1"/>
              <a:t>sa</a:t>
            </a:r>
            <a:r>
              <a:rPr lang="en-US" sz="1600" dirty="0"/>
              <a:t> </a:t>
            </a:r>
            <a:r>
              <a:rPr lang="en-US" sz="1600" dirty="0" err="1"/>
              <a:t>famille</a:t>
            </a:r>
            <a:r>
              <a:rPr lang="en-US" sz="1600" dirty="0"/>
              <a:t>, </a:t>
            </a:r>
            <a:r>
              <a:rPr lang="en-US" sz="1600" dirty="0" err="1"/>
              <a:t>partager</a:t>
            </a:r>
            <a:r>
              <a:rPr lang="en-US" sz="1600" dirty="0"/>
              <a:t> des </a:t>
            </a:r>
            <a:r>
              <a:rPr lang="en-US" sz="1600" dirty="0" err="1"/>
              <a:t>nouvelles</a:t>
            </a:r>
            <a:r>
              <a:rPr lang="en-US" sz="1600" dirty="0"/>
              <a:t> et des photos, et faire des plans. La communication </a:t>
            </a:r>
            <a:r>
              <a:rPr lang="en-US" sz="1600" dirty="0" err="1"/>
              <a:t>personnelle</a:t>
            </a:r>
            <a:r>
              <a:rPr lang="en-US" sz="1600" dirty="0"/>
              <a:t> </a:t>
            </a:r>
            <a:r>
              <a:rPr lang="en-US" sz="1600" dirty="0" err="1"/>
              <a:t>peut</a:t>
            </a:r>
            <a:r>
              <a:rPr lang="en-US" sz="1600" dirty="0"/>
              <a:t> aider les gens à se </a:t>
            </a:r>
            <a:r>
              <a:rPr lang="en-US" sz="1600" dirty="0" err="1"/>
              <a:t>sentir</a:t>
            </a:r>
            <a:r>
              <a:rPr lang="en-US" sz="1600" dirty="0"/>
              <a:t> </a:t>
            </a:r>
            <a:r>
              <a:rPr lang="en-US" sz="1600" dirty="0" err="1"/>
              <a:t>connectés</a:t>
            </a:r>
            <a:r>
              <a:rPr lang="en-US" sz="1600" dirty="0"/>
              <a:t> à </a:t>
            </a:r>
            <a:r>
              <a:rPr lang="en-US" sz="1600" dirty="0" err="1"/>
              <a:t>leurs</a:t>
            </a:r>
            <a:r>
              <a:rPr lang="en-US" sz="1600" dirty="0"/>
              <a:t> </a:t>
            </a:r>
            <a:r>
              <a:rPr lang="en-US" sz="1600" dirty="0" err="1"/>
              <a:t>camarades</a:t>
            </a:r>
            <a:r>
              <a:rPr lang="en-US" sz="1600" dirty="0"/>
              <a:t> de </a:t>
            </a:r>
            <a:r>
              <a:rPr lang="en-US" sz="1600" dirty="0" err="1"/>
              <a:t>classe</a:t>
            </a:r>
            <a:r>
              <a:rPr lang="en-US" sz="1600" dirty="0"/>
              <a:t> et à </a:t>
            </a:r>
            <a:r>
              <a:rPr lang="en-US" sz="1600" dirty="0" err="1"/>
              <a:t>leur</a:t>
            </a:r>
            <a:r>
              <a:rPr lang="en-US" sz="1600" dirty="0"/>
              <a:t> </a:t>
            </a:r>
            <a:r>
              <a:rPr lang="en-US" sz="1600" dirty="0" err="1"/>
              <a:t>instructeur</a:t>
            </a:r>
            <a:r>
              <a:rPr lang="en-US" sz="1600" dirty="0"/>
              <a:t>.
Communication </a:t>
            </a:r>
            <a:r>
              <a:rPr lang="en-US" sz="1600" dirty="0" err="1"/>
              <a:t>professionnelle</a:t>
            </a:r>
            <a:r>
              <a:rPr lang="en-US" sz="1600" dirty="0"/>
              <a:t> : collaboration avec les </a:t>
            </a:r>
            <a:r>
              <a:rPr lang="en-US" sz="1600" dirty="0" err="1"/>
              <a:t>collègues</a:t>
            </a:r>
            <a:r>
              <a:rPr lang="en-US" sz="1600" dirty="0"/>
              <a:t>, communication avec les clients, marketing et promotion des </a:t>
            </a:r>
            <a:r>
              <a:rPr lang="en-US" sz="1600" dirty="0" err="1"/>
              <a:t>produits</a:t>
            </a:r>
            <a:r>
              <a:rPr lang="en-US" sz="1600" dirty="0"/>
              <a:t> et services. La communication </a:t>
            </a:r>
            <a:r>
              <a:rPr lang="en-US" sz="1600" dirty="0" err="1"/>
              <a:t>professionnelle</a:t>
            </a:r>
            <a:r>
              <a:rPr lang="en-US" sz="1600" dirty="0"/>
              <a:t> </a:t>
            </a:r>
            <a:r>
              <a:rPr lang="en-US" sz="1600" dirty="0" err="1"/>
              <a:t>peut</a:t>
            </a:r>
            <a:r>
              <a:rPr lang="en-US" sz="1600" dirty="0"/>
              <a:t> aider les gens à </a:t>
            </a:r>
            <a:r>
              <a:rPr lang="en-US" sz="1600" dirty="0" err="1"/>
              <a:t>développer</a:t>
            </a:r>
            <a:r>
              <a:rPr lang="en-US" sz="1600" dirty="0"/>
              <a:t> les </a:t>
            </a:r>
            <a:r>
              <a:rPr lang="en-US" sz="1600" dirty="0" err="1"/>
              <a:t>compétences</a:t>
            </a:r>
            <a:r>
              <a:rPr lang="en-US" sz="1600" dirty="0"/>
              <a:t> </a:t>
            </a:r>
            <a:r>
              <a:rPr lang="en-US" sz="1600" dirty="0" err="1"/>
              <a:t>dont</a:t>
            </a:r>
            <a:r>
              <a:rPr lang="en-US" sz="1600" dirty="0"/>
              <a:t> </a:t>
            </a:r>
            <a:r>
              <a:rPr lang="en-US" sz="1600" dirty="0" err="1"/>
              <a:t>ils</a:t>
            </a:r>
            <a:r>
              <a:rPr lang="en-US" sz="1600" dirty="0"/>
              <a:t> </a:t>
            </a:r>
            <a:r>
              <a:rPr lang="en-US" sz="1600" dirty="0" err="1"/>
              <a:t>ont</a:t>
            </a:r>
            <a:r>
              <a:rPr lang="en-US" sz="1600" dirty="0"/>
              <a:t> </a:t>
            </a:r>
            <a:r>
              <a:rPr lang="en-US" sz="1600" dirty="0" err="1"/>
              <a:t>besoin</a:t>
            </a:r>
            <a:r>
              <a:rPr lang="en-US" sz="1600" dirty="0"/>
              <a:t> pour </a:t>
            </a:r>
            <a:r>
              <a:rPr lang="en-US" sz="1600" dirty="0" err="1"/>
              <a:t>réussir</a:t>
            </a:r>
            <a:r>
              <a:rPr lang="en-US" sz="1600" dirty="0"/>
              <a:t> dans </a:t>
            </a:r>
            <a:r>
              <a:rPr lang="en-US" sz="1600" dirty="0" err="1"/>
              <a:t>leur</a:t>
            </a:r>
            <a:r>
              <a:rPr lang="en-US" sz="1600" dirty="0"/>
              <a:t> </a:t>
            </a:r>
            <a:r>
              <a:rPr lang="en-US" sz="1600" dirty="0" err="1"/>
              <a:t>carrière</a:t>
            </a:r>
            <a:r>
              <a:rPr lang="en-US" sz="1600" dirty="0"/>
              <a:t>.
Communication </a:t>
            </a:r>
            <a:r>
              <a:rPr lang="en-US" sz="1600" dirty="0" err="1"/>
              <a:t>éducative</a:t>
            </a:r>
            <a:r>
              <a:rPr lang="en-US" sz="1600" dirty="0"/>
              <a:t> : </a:t>
            </a:r>
            <a:r>
              <a:rPr lang="en-US" sz="1600" dirty="0" err="1"/>
              <a:t>suivre</a:t>
            </a:r>
            <a:r>
              <a:rPr lang="en-US" sz="1600" dirty="0"/>
              <a:t> des </a:t>
            </a:r>
            <a:r>
              <a:rPr lang="en-US" sz="1600" dirty="0" err="1"/>
              <a:t>cours</a:t>
            </a:r>
            <a:r>
              <a:rPr lang="en-US" sz="1600" dirty="0"/>
              <a:t> </a:t>
            </a:r>
            <a:r>
              <a:rPr lang="en-US" sz="1600" dirty="0" err="1"/>
              <a:t>en</a:t>
            </a:r>
            <a:r>
              <a:rPr lang="en-US" sz="1600" dirty="0"/>
              <a:t> </a:t>
            </a:r>
            <a:r>
              <a:rPr lang="en-US" sz="1600" dirty="0" err="1"/>
              <a:t>ligne</a:t>
            </a:r>
            <a:r>
              <a:rPr lang="en-US" sz="1600" dirty="0"/>
              <a:t>, </a:t>
            </a:r>
            <a:r>
              <a:rPr lang="en-US" sz="1600" dirty="0" err="1"/>
              <a:t>participer</a:t>
            </a:r>
            <a:r>
              <a:rPr lang="en-US" sz="1600" dirty="0"/>
              <a:t> à des forums de discussion et </a:t>
            </a:r>
            <a:r>
              <a:rPr lang="en-US" sz="1600" dirty="0" err="1"/>
              <a:t>accéder</a:t>
            </a:r>
            <a:r>
              <a:rPr lang="en-US" sz="1600" dirty="0"/>
              <a:t> à des </a:t>
            </a:r>
            <a:r>
              <a:rPr lang="en-US" sz="1600" dirty="0" err="1"/>
              <a:t>ressources</a:t>
            </a:r>
            <a:r>
              <a:rPr lang="en-US" sz="1600" dirty="0"/>
              <a:t> </a:t>
            </a:r>
            <a:r>
              <a:rPr lang="en-US" sz="1600" dirty="0" err="1"/>
              <a:t>éducatives</a:t>
            </a:r>
            <a:r>
              <a:rPr lang="en-US" sz="1600" dirty="0"/>
              <a:t>. La communication </a:t>
            </a:r>
            <a:r>
              <a:rPr lang="en-US" sz="1600" dirty="0" err="1"/>
              <a:t>éducative</a:t>
            </a:r>
            <a:r>
              <a:rPr lang="en-US" sz="1600" dirty="0"/>
              <a:t> </a:t>
            </a:r>
            <a:r>
              <a:rPr lang="en-US" sz="1600" dirty="0" err="1"/>
              <a:t>est</a:t>
            </a:r>
            <a:r>
              <a:rPr lang="en-US" sz="1600" dirty="0"/>
              <a:t> </a:t>
            </a:r>
            <a:r>
              <a:rPr lang="en-US" sz="1600" dirty="0" err="1"/>
              <a:t>essentielle</a:t>
            </a:r>
            <a:r>
              <a:rPr lang="en-US" sz="1600" dirty="0"/>
              <a:t> pour que les gens </a:t>
            </a:r>
            <a:r>
              <a:rPr lang="en-US" sz="1600" dirty="0" err="1"/>
              <a:t>apprennent</a:t>
            </a:r>
            <a:r>
              <a:rPr lang="en-US" sz="1600" dirty="0"/>
              <a:t> et </a:t>
            </a:r>
            <a:r>
              <a:rPr lang="en-US" sz="1600" dirty="0" err="1"/>
              <a:t>grandissent</a:t>
            </a:r>
            <a:r>
              <a:rPr lang="en-US" sz="1600" dirty="0"/>
              <a:t>.
Communication </a:t>
            </a:r>
            <a:r>
              <a:rPr lang="en-US" sz="1600" dirty="0" err="1"/>
              <a:t>sociale</a:t>
            </a:r>
            <a:r>
              <a:rPr lang="en-US" sz="1600" dirty="0"/>
              <a:t> : se connecter avec des </a:t>
            </a:r>
            <a:r>
              <a:rPr lang="en-US" sz="1600" dirty="0" err="1"/>
              <a:t>personnes</a:t>
            </a:r>
            <a:r>
              <a:rPr lang="en-US" sz="1600" dirty="0"/>
              <a:t> qui </a:t>
            </a:r>
            <a:r>
              <a:rPr lang="en-US" sz="1600" dirty="0" err="1"/>
              <a:t>partagent</a:t>
            </a:r>
            <a:r>
              <a:rPr lang="en-US" sz="1600" dirty="0"/>
              <a:t> </a:t>
            </a:r>
            <a:r>
              <a:rPr lang="en-US" sz="1600" dirty="0" err="1"/>
              <a:t>vos</a:t>
            </a:r>
            <a:r>
              <a:rPr lang="en-US" sz="1600" dirty="0"/>
              <a:t> </a:t>
            </a:r>
            <a:r>
              <a:rPr lang="en-US" sz="1600" dirty="0" err="1"/>
              <a:t>intérêts</a:t>
            </a:r>
            <a:r>
              <a:rPr lang="en-US" sz="1600" dirty="0"/>
              <a:t>, </a:t>
            </a:r>
            <a:r>
              <a:rPr lang="en-US" sz="1600" dirty="0" err="1"/>
              <a:t>rejoindre</a:t>
            </a:r>
            <a:r>
              <a:rPr lang="en-US" sz="1600" dirty="0"/>
              <a:t> des </a:t>
            </a:r>
            <a:r>
              <a:rPr lang="en-US" sz="1600" dirty="0" err="1"/>
              <a:t>communautés</a:t>
            </a:r>
            <a:r>
              <a:rPr lang="en-US" sz="1600" dirty="0"/>
              <a:t> </a:t>
            </a:r>
            <a:r>
              <a:rPr lang="en-US" sz="1600" dirty="0" err="1"/>
              <a:t>en</a:t>
            </a:r>
            <a:r>
              <a:rPr lang="en-US" sz="1600" dirty="0"/>
              <a:t> </a:t>
            </a:r>
            <a:r>
              <a:rPr lang="en-US" sz="1600" dirty="0" err="1"/>
              <a:t>ligne</a:t>
            </a:r>
            <a:r>
              <a:rPr lang="en-US" sz="1600" dirty="0"/>
              <a:t> et </a:t>
            </a:r>
            <a:r>
              <a:rPr lang="en-US" sz="1600" dirty="0" err="1"/>
              <a:t>participer</a:t>
            </a:r>
            <a:r>
              <a:rPr lang="en-US" sz="1600" dirty="0"/>
              <a:t> à des </a:t>
            </a:r>
            <a:r>
              <a:rPr lang="en-US" sz="1600" dirty="0" err="1"/>
              <a:t>mouvements</a:t>
            </a:r>
            <a:r>
              <a:rPr lang="en-US" sz="1600" dirty="0"/>
              <a:t> </a:t>
            </a:r>
            <a:r>
              <a:rPr lang="en-US" sz="1600" dirty="0" err="1"/>
              <a:t>sociaux</a:t>
            </a:r>
            <a:r>
              <a:rPr lang="en-US" sz="1600" dirty="0"/>
              <a:t>. La communication </a:t>
            </a:r>
            <a:r>
              <a:rPr lang="en-US" sz="1600" dirty="0" err="1"/>
              <a:t>sociale</a:t>
            </a:r>
            <a:r>
              <a:rPr lang="en-US" sz="1600" dirty="0"/>
              <a:t> </a:t>
            </a:r>
            <a:r>
              <a:rPr lang="en-US" sz="1600" dirty="0" err="1"/>
              <a:t>peut</a:t>
            </a:r>
            <a:r>
              <a:rPr lang="en-US" sz="1600" dirty="0"/>
              <a:t> aider les gens à </a:t>
            </a:r>
            <a:r>
              <a:rPr lang="en-US" sz="1600" dirty="0" err="1"/>
              <a:t>développer</a:t>
            </a:r>
            <a:r>
              <a:rPr lang="en-US" sz="1600" dirty="0"/>
              <a:t> </a:t>
            </a:r>
            <a:r>
              <a:rPr lang="en-US" sz="1600" dirty="0" err="1"/>
              <a:t>leurs</a:t>
            </a:r>
            <a:r>
              <a:rPr lang="en-US" sz="1600" dirty="0"/>
              <a:t> </a:t>
            </a:r>
            <a:r>
              <a:rPr lang="en-US" sz="1600" dirty="0" err="1"/>
              <a:t>compétences</a:t>
            </a:r>
            <a:r>
              <a:rPr lang="en-US" sz="1600" dirty="0"/>
              <a:t> </a:t>
            </a:r>
            <a:r>
              <a:rPr lang="en-US" sz="1600" dirty="0" err="1"/>
              <a:t>sociales</a:t>
            </a:r>
            <a:r>
              <a:rPr lang="en-US" sz="1600" dirty="0"/>
              <a:t> et à se </a:t>
            </a:r>
            <a:r>
              <a:rPr lang="en-US" sz="1600" dirty="0" err="1"/>
              <a:t>sentir</a:t>
            </a:r>
            <a:r>
              <a:rPr lang="en-US" sz="1600" dirty="0"/>
              <a:t> </a:t>
            </a:r>
            <a:r>
              <a:rPr lang="en-US" sz="1600" dirty="0" err="1"/>
              <a:t>liés</a:t>
            </a:r>
            <a:r>
              <a:rPr lang="en-US" sz="1600" dirty="0"/>
              <a:t> à </a:t>
            </a:r>
            <a:r>
              <a:rPr lang="en-US" sz="1600" dirty="0" err="1"/>
              <a:t>une</a:t>
            </a:r>
            <a:r>
              <a:rPr lang="en-US" sz="1600" dirty="0"/>
              <a:t> </a:t>
            </a:r>
            <a:r>
              <a:rPr lang="en-US" sz="1600" dirty="0" err="1"/>
              <a:t>communauté</a:t>
            </a:r>
            <a:r>
              <a:rPr lang="en-US" sz="1600" dirty="0"/>
              <a:t> plus large.</a:t>
            </a:r>
            <a:endParaRPr sz="1600" dirty="0">
              <a:highlight>
                <a:srgbClr val="FFFFFF"/>
              </a:highlight>
            </a:endParaRPr>
          </a:p>
        </p:txBody>
      </p:sp>
      <p:sp>
        <p:nvSpPr>
          <p:cNvPr id="376" name="Google Shape;376;p49"/>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pic>
        <p:nvPicPr>
          <p:cNvPr id="377" name="Google Shape;377;p49"/>
          <p:cNvPicPr preferRelativeResize="0"/>
          <p:nvPr/>
        </p:nvPicPr>
        <p:blipFill rotWithShape="1">
          <a:blip r:embed="rId3">
            <a:alphaModFix/>
          </a:blip>
          <a:srcRect/>
          <a:stretch/>
        </p:blipFill>
        <p:spPr>
          <a:xfrm rot="-5400000">
            <a:off x="448011" y="1985287"/>
            <a:ext cx="550819" cy="433917"/>
          </a:xfrm>
          <a:prstGeom prst="rect">
            <a:avLst/>
          </a:prstGeom>
          <a:noFill/>
          <a:ln>
            <a:noFill/>
          </a:ln>
        </p:spPr>
      </p:pic>
      <p:pic>
        <p:nvPicPr>
          <p:cNvPr id="378" name="Google Shape;378;p49"/>
          <p:cNvPicPr preferRelativeResize="0"/>
          <p:nvPr/>
        </p:nvPicPr>
        <p:blipFill rotWithShape="1">
          <a:blip r:embed="rId4">
            <a:alphaModFix/>
          </a:blip>
          <a:srcRect/>
          <a:stretch/>
        </p:blipFill>
        <p:spPr>
          <a:xfrm rot="-5400000">
            <a:off x="456637" y="2834550"/>
            <a:ext cx="550819" cy="433917"/>
          </a:xfrm>
          <a:prstGeom prst="rect">
            <a:avLst/>
          </a:prstGeom>
          <a:noFill/>
          <a:ln>
            <a:noFill/>
          </a:ln>
        </p:spPr>
      </p:pic>
      <p:pic>
        <p:nvPicPr>
          <p:cNvPr id="379" name="Google Shape;379;p49"/>
          <p:cNvPicPr preferRelativeResize="0"/>
          <p:nvPr/>
        </p:nvPicPr>
        <p:blipFill rotWithShape="1">
          <a:blip r:embed="rId3">
            <a:alphaModFix/>
          </a:blip>
          <a:srcRect/>
          <a:stretch/>
        </p:blipFill>
        <p:spPr>
          <a:xfrm rot="-5400000">
            <a:off x="467135" y="3887978"/>
            <a:ext cx="550819" cy="433917"/>
          </a:xfrm>
          <a:prstGeom prst="rect">
            <a:avLst/>
          </a:prstGeom>
          <a:noFill/>
          <a:ln>
            <a:noFill/>
          </a:ln>
        </p:spPr>
      </p:pic>
      <p:pic>
        <p:nvPicPr>
          <p:cNvPr id="380" name="Google Shape;380;p49"/>
          <p:cNvPicPr preferRelativeResize="0"/>
          <p:nvPr/>
        </p:nvPicPr>
        <p:blipFill rotWithShape="1">
          <a:blip r:embed="rId4">
            <a:alphaModFix/>
          </a:blip>
          <a:srcRect/>
          <a:stretch/>
        </p:blipFill>
        <p:spPr>
          <a:xfrm rot="-5400000">
            <a:off x="467134" y="4941406"/>
            <a:ext cx="550819" cy="4339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p50"/>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200" dirty="0"/>
              <a:t>Types et </a:t>
            </a:r>
            <a:r>
              <a:rPr lang="en-US" sz="3200" dirty="0" err="1"/>
              <a:t>catégories</a:t>
            </a:r>
            <a:r>
              <a:rPr lang="en-US" sz="3200" dirty="0"/>
              <a:t> de communication </a:t>
            </a:r>
            <a:r>
              <a:rPr lang="en-US" sz="3200" dirty="0" err="1"/>
              <a:t>en</a:t>
            </a:r>
            <a:r>
              <a:rPr lang="en-US" sz="3200" dirty="0"/>
              <a:t> </a:t>
            </a:r>
            <a:r>
              <a:rPr lang="en-US" sz="3200" dirty="0" err="1"/>
              <a:t>ligne</a:t>
            </a:r>
            <a:endParaRPr sz="3500" dirty="0"/>
          </a:p>
        </p:txBody>
      </p:sp>
      <p:sp>
        <p:nvSpPr>
          <p:cNvPr id="386" name="Google Shape;386;p50"/>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n-US" sz="1600" b="1" dirty="0"/>
              <a:t>Par </a:t>
            </a:r>
            <a:r>
              <a:rPr lang="en-US" sz="1600" b="1" dirty="0" err="1"/>
              <a:t>synchronicité</a:t>
            </a:r>
            <a:endParaRPr lang="en-US" sz="1600" b="1" dirty="0"/>
          </a:p>
          <a:p>
            <a:pPr marL="635000" lvl="0" indent="0">
              <a:spcBef>
                <a:spcPts val="2400"/>
              </a:spcBef>
              <a:buNone/>
            </a:pPr>
            <a:r>
              <a:rPr lang="en" sz="1600" b="1" dirty="0"/>
              <a:t>Synchronous (Real-time) communication:</a:t>
            </a:r>
            <a:r>
              <a:rPr lang="en" sz="1600" dirty="0"/>
              <a:t> is real-time communication, such as a live online class or lecture. Synchronous communication can be a good way to build relationships and to provide immediate feedback to people.</a:t>
            </a:r>
            <a:endParaRPr sz="1600" dirty="0"/>
          </a:p>
          <a:p>
            <a:pPr marL="609600" lvl="0" indent="0" algn="l" rtl="0">
              <a:spcBef>
                <a:spcPts val="1500"/>
              </a:spcBef>
              <a:spcAft>
                <a:spcPts val="0"/>
              </a:spcAft>
              <a:buNone/>
            </a:pPr>
            <a:endParaRPr sz="1600" dirty="0"/>
          </a:p>
          <a:p>
            <a:pPr marL="609600" lvl="0" indent="0" algn="l" rtl="0">
              <a:spcBef>
                <a:spcPts val="1500"/>
              </a:spcBef>
              <a:spcAft>
                <a:spcPts val="0"/>
              </a:spcAft>
              <a:buNone/>
            </a:pPr>
            <a:r>
              <a:rPr lang="en" sz="1600" b="1" dirty="0"/>
              <a:t>Asynchronous (Non-real-time) communication:</a:t>
            </a:r>
            <a:r>
              <a:rPr lang="en" sz="1600" dirty="0"/>
              <a:t> is communication that does not happen in real time, watching a pre-recorded video or participating to a discussion forum post. Asynchronous communication can be a good option for people who need more time to process information or who cannot participate in synchronous sessions due to time zone differences or other commitments.</a:t>
            </a:r>
            <a:endParaRPr sz="1600" dirty="0"/>
          </a:p>
          <a:p>
            <a:pPr marL="0" lvl="0" indent="0" algn="l" rtl="0">
              <a:spcBef>
                <a:spcPts val="1500"/>
              </a:spcBef>
              <a:spcAft>
                <a:spcPts val="0"/>
              </a:spcAft>
              <a:buNone/>
            </a:pPr>
            <a:endParaRPr sz="1600" dirty="0"/>
          </a:p>
          <a:p>
            <a:pPr marL="0" lvl="0" indent="0" algn="l" rtl="0">
              <a:lnSpc>
                <a:spcPct val="115000"/>
              </a:lnSpc>
              <a:spcBef>
                <a:spcPts val="400"/>
              </a:spcBef>
              <a:spcAft>
                <a:spcPts val="0"/>
              </a:spcAft>
              <a:buNone/>
            </a:pPr>
            <a:endParaRPr sz="1600" b="1" dirty="0">
              <a:highlight>
                <a:srgbClr val="FFFFFF"/>
              </a:highlight>
            </a:endParaRPr>
          </a:p>
        </p:txBody>
      </p:sp>
      <p:sp>
        <p:nvSpPr>
          <p:cNvPr id="387" name="Google Shape;387;p50"/>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pic>
        <p:nvPicPr>
          <p:cNvPr id="388" name="Google Shape;388;p50"/>
          <p:cNvPicPr preferRelativeResize="0"/>
          <p:nvPr/>
        </p:nvPicPr>
        <p:blipFill rotWithShape="1">
          <a:blip r:embed="rId3">
            <a:alphaModFix/>
          </a:blip>
          <a:srcRect/>
          <a:stretch/>
        </p:blipFill>
        <p:spPr>
          <a:xfrm rot="-5400000">
            <a:off x="702950" y="2627376"/>
            <a:ext cx="801500" cy="631400"/>
          </a:xfrm>
          <a:prstGeom prst="rect">
            <a:avLst/>
          </a:prstGeom>
          <a:noFill/>
          <a:ln>
            <a:noFill/>
          </a:ln>
        </p:spPr>
      </p:pic>
      <p:pic>
        <p:nvPicPr>
          <p:cNvPr id="389" name="Google Shape;389;p50"/>
          <p:cNvPicPr preferRelativeResize="0"/>
          <p:nvPr/>
        </p:nvPicPr>
        <p:blipFill rotWithShape="1">
          <a:blip r:embed="rId3">
            <a:alphaModFix/>
          </a:blip>
          <a:srcRect/>
          <a:stretch/>
        </p:blipFill>
        <p:spPr>
          <a:xfrm rot="-5400000">
            <a:off x="702950" y="3945622"/>
            <a:ext cx="801500" cy="631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sp>
        <p:nvSpPr>
          <p:cNvPr id="394" name="Google Shape;394;p51"/>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200" dirty="0"/>
              <a:t>Types et </a:t>
            </a:r>
            <a:r>
              <a:rPr lang="en-US" sz="3200" dirty="0" err="1"/>
              <a:t>catégories</a:t>
            </a:r>
            <a:r>
              <a:rPr lang="en-US" sz="3200" dirty="0"/>
              <a:t> de communication </a:t>
            </a:r>
            <a:r>
              <a:rPr lang="en-US" sz="3200" dirty="0" err="1"/>
              <a:t>en</a:t>
            </a:r>
            <a:r>
              <a:rPr lang="en-US" sz="3200" dirty="0"/>
              <a:t> </a:t>
            </a:r>
            <a:r>
              <a:rPr lang="en-US" sz="3200" dirty="0" err="1"/>
              <a:t>ligne</a:t>
            </a:r>
            <a:endParaRPr sz="3500" dirty="0"/>
          </a:p>
        </p:txBody>
      </p:sp>
      <p:sp>
        <p:nvSpPr>
          <p:cNvPr id="395" name="Google Shape;395;p51"/>
          <p:cNvSpPr txBox="1">
            <a:spLocks noGrp="1"/>
          </p:cNvSpPr>
          <p:nvPr>
            <p:ph type="body" idx="1"/>
          </p:nvPr>
        </p:nvSpPr>
        <p:spPr>
          <a:xfrm>
            <a:off x="959762" y="1228442"/>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n-US" sz="1600" b="1" dirty="0" err="1"/>
              <a:t>Exemples</a:t>
            </a:r>
            <a:r>
              <a:rPr lang="en-US" sz="1600" b="1" dirty="0"/>
              <a:t> de communication </a:t>
            </a:r>
            <a:r>
              <a:rPr lang="en-US" sz="1600" b="1" dirty="0" err="1"/>
              <a:t>en</a:t>
            </a:r>
            <a:r>
              <a:rPr lang="en-US" sz="1600" b="1" dirty="0"/>
              <a:t> </a:t>
            </a:r>
            <a:r>
              <a:rPr lang="en-US" sz="1600" b="1" dirty="0" err="1"/>
              <a:t>ligne</a:t>
            </a:r>
            <a:r>
              <a:rPr lang="en-US" sz="1600" b="1" dirty="0"/>
              <a:t> </a:t>
            </a:r>
            <a:r>
              <a:rPr lang="en-US" sz="1600" b="1" dirty="0" err="1"/>
              <a:t>synchrone</a:t>
            </a:r>
            <a:r>
              <a:rPr lang="en" sz="1600" b="1" dirty="0"/>
              <a:t>:</a:t>
            </a:r>
            <a:endParaRPr sz="1600" b="1" dirty="0"/>
          </a:p>
          <a:p>
            <a:pPr marL="609600" lvl="0" indent="-406400">
              <a:lnSpc>
                <a:spcPct val="100000"/>
              </a:lnSpc>
              <a:spcBef>
                <a:spcPts val="2400"/>
              </a:spcBef>
              <a:buSzPts val="1600"/>
              <a:buChar char="●"/>
            </a:pPr>
            <a:r>
              <a:rPr lang="en-US" sz="1600" dirty="0"/>
              <a:t>Chat </a:t>
            </a:r>
            <a:r>
              <a:rPr lang="en-US" sz="1600" dirty="0" err="1"/>
              <a:t>vidéo</a:t>
            </a:r>
            <a:r>
              <a:rPr lang="en-US" sz="1600" dirty="0"/>
              <a:t> </a:t>
            </a:r>
            <a:r>
              <a:rPr lang="en-US" sz="1600" dirty="0" err="1"/>
              <a:t>en</a:t>
            </a:r>
            <a:r>
              <a:rPr lang="en-US" sz="1600" dirty="0"/>
              <a:t> direct : Il </a:t>
            </a:r>
            <a:r>
              <a:rPr lang="en-US" sz="1600" dirty="0" err="1"/>
              <a:t>peut</a:t>
            </a:r>
            <a:r>
              <a:rPr lang="en-US" sz="1600" dirty="0"/>
              <a:t> </a:t>
            </a:r>
            <a:r>
              <a:rPr lang="en-US" sz="1600" dirty="0" err="1"/>
              <a:t>être</a:t>
            </a:r>
            <a:r>
              <a:rPr lang="en-US" sz="1600" dirty="0"/>
              <a:t> </a:t>
            </a:r>
            <a:r>
              <a:rPr lang="en-US" sz="1600" dirty="0" err="1"/>
              <a:t>utilisé</a:t>
            </a:r>
            <a:r>
              <a:rPr lang="en-US" sz="1600" dirty="0"/>
              <a:t> pour des conversations </a:t>
            </a:r>
            <a:r>
              <a:rPr lang="en-US" sz="1600" dirty="0" err="1"/>
              <a:t>en</a:t>
            </a:r>
            <a:r>
              <a:rPr lang="en-US" sz="1600" dirty="0"/>
              <a:t> tête-à-tête, des </a:t>
            </a:r>
            <a:r>
              <a:rPr lang="en-US" sz="1600" dirty="0" err="1"/>
              <a:t>réunions</a:t>
            </a:r>
            <a:r>
              <a:rPr lang="en-US" sz="1600" dirty="0"/>
              <a:t> de </a:t>
            </a:r>
            <a:r>
              <a:rPr lang="en-US" sz="1600" dirty="0" err="1"/>
              <a:t>groupe</a:t>
            </a:r>
            <a:r>
              <a:rPr lang="en-US" sz="1600" dirty="0"/>
              <a:t> </a:t>
            </a:r>
            <a:r>
              <a:rPr lang="en-US" sz="1600" dirty="0" err="1"/>
              <a:t>ou</a:t>
            </a:r>
            <a:r>
              <a:rPr lang="en-US" sz="1600" dirty="0"/>
              <a:t> </a:t>
            </a:r>
            <a:r>
              <a:rPr lang="en-US" sz="1600" dirty="0" err="1"/>
              <a:t>même</a:t>
            </a:r>
            <a:r>
              <a:rPr lang="en-US" sz="1600" dirty="0"/>
              <a:t> des </a:t>
            </a:r>
            <a:r>
              <a:rPr lang="en-US" sz="1600" dirty="0" err="1"/>
              <a:t>événements</a:t>
            </a:r>
            <a:r>
              <a:rPr lang="en-US" sz="1600" dirty="0"/>
              <a:t> </a:t>
            </a:r>
            <a:r>
              <a:rPr lang="en-US" sz="1600" dirty="0" err="1"/>
              <a:t>en</a:t>
            </a:r>
            <a:r>
              <a:rPr lang="en-US" sz="1600" dirty="0"/>
              <a:t> </a:t>
            </a:r>
            <a:r>
              <a:rPr lang="en-US" sz="1600" dirty="0" err="1"/>
              <a:t>ligne</a:t>
            </a:r>
            <a:r>
              <a:rPr lang="en-US" sz="1600" dirty="0"/>
              <a:t> à </a:t>
            </a:r>
            <a:r>
              <a:rPr lang="en-US" sz="1600" dirty="0" err="1"/>
              <a:t>grande</a:t>
            </a:r>
            <a:r>
              <a:rPr lang="en-US" sz="1600" dirty="0"/>
              <a:t> </a:t>
            </a:r>
            <a:r>
              <a:rPr lang="en-US" sz="1600" dirty="0" err="1"/>
              <a:t>échelle</a:t>
            </a:r>
            <a:r>
              <a:rPr lang="en-US" sz="1600" dirty="0"/>
              <a:t>.
Appel </a:t>
            </a:r>
            <a:r>
              <a:rPr lang="en-US" sz="1600" dirty="0" err="1"/>
              <a:t>téléphonique</a:t>
            </a:r>
            <a:r>
              <a:rPr lang="en-US" sz="1600" dirty="0"/>
              <a:t> : Il </a:t>
            </a:r>
            <a:r>
              <a:rPr lang="en-US" sz="1600" dirty="0" err="1"/>
              <a:t>s’agit</a:t>
            </a:r>
            <a:r>
              <a:rPr lang="en-US" sz="1600" dirty="0"/>
              <a:t> </a:t>
            </a:r>
            <a:r>
              <a:rPr lang="en-US" sz="1600" dirty="0" err="1"/>
              <a:t>d’une</a:t>
            </a:r>
            <a:r>
              <a:rPr lang="en-US" sz="1600" dirty="0"/>
              <a:t> </a:t>
            </a:r>
            <a:r>
              <a:rPr lang="en-US" sz="1600" dirty="0" err="1"/>
              <a:t>forme</a:t>
            </a:r>
            <a:r>
              <a:rPr lang="en-US" sz="1600" dirty="0"/>
              <a:t> </a:t>
            </a:r>
            <a:r>
              <a:rPr lang="en-US" sz="1600" dirty="0" err="1"/>
              <a:t>classique</a:t>
            </a:r>
            <a:r>
              <a:rPr lang="en-US" sz="1600" dirty="0"/>
              <a:t> de communication </a:t>
            </a:r>
            <a:r>
              <a:rPr lang="en-US" sz="1600" dirty="0" err="1"/>
              <a:t>synchrone</a:t>
            </a:r>
            <a:r>
              <a:rPr lang="en-US" sz="1600" dirty="0"/>
              <a:t>, qui </a:t>
            </a:r>
            <a:r>
              <a:rPr lang="en-US" sz="1600" dirty="0" err="1"/>
              <a:t>peut</a:t>
            </a:r>
            <a:r>
              <a:rPr lang="en-US" sz="1600" dirty="0"/>
              <a:t> </a:t>
            </a:r>
            <a:r>
              <a:rPr lang="en-US" sz="1600" dirty="0" err="1"/>
              <a:t>être</a:t>
            </a:r>
            <a:r>
              <a:rPr lang="en-US" sz="1600" dirty="0"/>
              <a:t> </a:t>
            </a:r>
            <a:r>
              <a:rPr lang="en-US" sz="1600" dirty="0" err="1"/>
              <a:t>utilisée</a:t>
            </a:r>
            <a:r>
              <a:rPr lang="en-US" sz="1600" dirty="0"/>
              <a:t> à des fins </a:t>
            </a:r>
            <a:r>
              <a:rPr lang="en-US" sz="1600" dirty="0" err="1"/>
              <a:t>personnelles</a:t>
            </a:r>
            <a:r>
              <a:rPr lang="en-US" sz="1600" dirty="0"/>
              <a:t> et </a:t>
            </a:r>
            <a:r>
              <a:rPr lang="en-US" sz="1600" dirty="0" err="1"/>
              <a:t>professionnelles</a:t>
            </a:r>
            <a:r>
              <a:rPr lang="en-US" sz="1600" dirty="0"/>
              <a:t>.
Appel VoIP : Les </a:t>
            </a:r>
            <a:r>
              <a:rPr lang="en-US" sz="1600" dirty="0" err="1"/>
              <a:t>appels</a:t>
            </a:r>
            <a:r>
              <a:rPr lang="en-US" sz="1600" dirty="0"/>
              <a:t> VoIP (Voice over Internet Protocol) </a:t>
            </a:r>
            <a:r>
              <a:rPr lang="en-US" sz="1600" dirty="0" err="1"/>
              <a:t>vous</a:t>
            </a:r>
            <a:r>
              <a:rPr lang="en-US" sz="1600" dirty="0"/>
              <a:t> </a:t>
            </a:r>
            <a:r>
              <a:rPr lang="en-US" sz="1600" dirty="0" err="1"/>
              <a:t>permettent</a:t>
            </a:r>
            <a:r>
              <a:rPr lang="en-US" sz="1600" dirty="0"/>
              <a:t> de passer des </a:t>
            </a:r>
            <a:r>
              <a:rPr lang="en-US" sz="1600" dirty="0" err="1"/>
              <a:t>appels</a:t>
            </a:r>
            <a:r>
              <a:rPr lang="en-US" sz="1600" dirty="0"/>
              <a:t> </a:t>
            </a:r>
            <a:r>
              <a:rPr lang="en-US" sz="1600" dirty="0" err="1"/>
              <a:t>téléphoniques</a:t>
            </a:r>
            <a:r>
              <a:rPr lang="en-US" sz="1600" dirty="0"/>
              <a:t> sur Internet, </a:t>
            </a:r>
            <a:r>
              <a:rPr lang="en-US" sz="1600" dirty="0" err="1"/>
              <a:t>ce</a:t>
            </a:r>
            <a:r>
              <a:rPr lang="en-US" sz="1600" dirty="0"/>
              <a:t> qui </a:t>
            </a:r>
            <a:r>
              <a:rPr lang="en-US" sz="1600" dirty="0" err="1"/>
              <a:t>peut</a:t>
            </a:r>
            <a:r>
              <a:rPr lang="en-US" sz="1600" dirty="0"/>
              <a:t> </a:t>
            </a:r>
            <a:r>
              <a:rPr lang="en-US" sz="1600" dirty="0" err="1"/>
              <a:t>être</a:t>
            </a:r>
            <a:r>
              <a:rPr lang="en-US" sz="1600" dirty="0"/>
              <a:t> plus </a:t>
            </a:r>
            <a:r>
              <a:rPr lang="en-US" sz="1600" dirty="0" err="1"/>
              <a:t>abordable</a:t>
            </a:r>
            <a:r>
              <a:rPr lang="en-US" sz="1600" dirty="0"/>
              <a:t> et plus pratique que les </a:t>
            </a:r>
            <a:r>
              <a:rPr lang="en-US" sz="1600" dirty="0" err="1"/>
              <a:t>appels</a:t>
            </a:r>
            <a:r>
              <a:rPr lang="en-US" sz="1600" dirty="0"/>
              <a:t> </a:t>
            </a:r>
            <a:r>
              <a:rPr lang="en-US" sz="1600" dirty="0" err="1"/>
              <a:t>téléphoniques</a:t>
            </a:r>
            <a:r>
              <a:rPr lang="en-US" sz="1600" dirty="0"/>
              <a:t> </a:t>
            </a:r>
            <a:r>
              <a:rPr lang="en-US" sz="1600" dirty="0" err="1"/>
              <a:t>traditionnels</a:t>
            </a:r>
            <a:r>
              <a:rPr lang="en-US" sz="1600" dirty="0"/>
              <a:t>.
Cours </a:t>
            </a:r>
            <a:r>
              <a:rPr lang="en-US" sz="1600" dirty="0" err="1"/>
              <a:t>en</a:t>
            </a:r>
            <a:r>
              <a:rPr lang="en-US" sz="1600" dirty="0"/>
              <a:t> </a:t>
            </a:r>
            <a:r>
              <a:rPr lang="en-US" sz="1600" dirty="0" err="1"/>
              <a:t>ligne</a:t>
            </a:r>
            <a:r>
              <a:rPr lang="en-US" sz="1600" dirty="0"/>
              <a:t> : </a:t>
            </a:r>
            <a:r>
              <a:rPr lang="en-US" sz="1600" dirty="0" err="1"/>
              <a:t>une</a:t>
            </a:r>
            <a:r>
              <a:rPr lang="en-US" sz="1600" dirty="0"/>
              <a:t> </a:t>
            </a:r>
            <a:r>
              <a:rPr lang="en-US" sz="1600" dirty="0" err="1"/>
              <a:t>méthode</a:t>
            </a:r>
            <a:r>
              <a:rPr lang="en-US" sz="1600" dirty="0"/>
              <a:t> courante de dispenser des </a:t>
            </a:r>
            <a:r>
              <a:rPr lang="en-US" sz="1600" dirty="0" err="1"/>
              <a:t>cours</a:t>
            </a:r>
            <a:r>
              <a:rPr lang="en-US" sz="1600" dirty="0"/>
              <a:t> </a:t>
            </a:r>
            <a:r>
              <a:rPr lang="en-US" sz="1600" dirty="0" err="1"/>
              <a:t>en</a:t>
            </a:r>
            <a:r>
              <a:rPr lang="en-US" sz="1600" dirty="0"/>
              <a:t> </a:t>
            </a:r>
            <a:r>
              <a:rPr lang="en-US" sz="1600" dirty="0" err="1"/>
              <a:t>ligne</a:t>
            </a:r>
            <a:r>
              <a:rPr lang="en-US" sz="1600" dirty="0"/>
              <a:t>.
Réunion </a:t>
            </a:r>
            <a:r>
              <a:rPr lang="en-US" sz="1600" dirty="0" err="1"/>
              <a:t>en</a:t>
            </a:r>
            <a:r>
              <a:rPr lang="en-US" sz="1600" dirty="0"/>
              <a:t> </a:t>
            </a:r>
            <a:r>
              <a:rPr lang="en-US" sz="1600" dirty="0" err="1"/>
              <a:t>ligne</a:t>
            </a:r>
            <a:r>
              <a:rPr lang="en-US" sz="1600" dirty="0"/>
              <a:t> : </a:t>
            </a:r>
            <a:r>
              <a:rPr lang="en-US" sz="1600" dirty="0" err="1"/>
              <a:t>Peut</a:t>
            </a:r>
            <a:r>
              <a:rPr lang="en-US" sz="1600" dirty="0"/>
              <a:t> </a:t>
            </a:r>
            <a:r>
              <a:rPr lang="en-US" sz="1600" dirty="0" err="1"/>
              <a:t>être</a:t>
            </a:r>
            <a:r>
              <a:rPr lang="en-US" sz="1600" dirty="0"/>
              <a:t> </a:t>
            </a:r>
            <a:r>
              <a:rPr lang="en-US" sz="1600" dirty="0" err="1"/>
              <a:t>utilisé</a:t>
            </a:r>
            <a:r>
              <a:rPr lang="en-US" sz="1600" dirty="0"/>
              <a:t> pour les </a:t>
            </a:r>
            <a:r>
              <a:rPr lang="en-US" sz="1600" dirty="0" err="1"/>
              <a:t>réunions</a:t>
            </a:r>
            <a:r>
              <a:rPr lang="en-US" sz="1600" dirty="0"/>
              <a:t> </a:t>
            </a:r>
            <a:r>
              <a:rPr lang="en-US" sz="1600" dirty="0" err="1"/>
              <a:t>d’équipe</a:t>
            </a:r>
            <a:r>
              <a:rPr lang="en-US" sz="1600" dirty="0"/>
              <a:t>, les séances de conseil.
Jeu </a:t>
            </a:r>
            <a:r>
              <a:rPr lang="en-US" sz="1600" dirty="0" err="1"/>
              <a:t>en</a:t>
            </a:r>
            <a:r>
              <a:rPr lang="en-US" sz="1600" dirty="0"/>
              <a:t> </a:t>
            </a:r>
            <a:r>
              <a:rPr lang="en-US" sz="1600" dirty="0" err="1"/>
              <a:t>ligne</a:t>
            </a:r>
            <a:r>
              <a:rPr lang="en-US" sz="1600" dirty="0"/>
              <a:t> : De </a:t>
            </a:r>
            <a:r>
              <a:rPr lang="en-US" sz="1600" dirty="0" err="1"/>
              <a:t>nombreux</a:t>
            </a:r>
            <a:r>
              <a:rPr lang="en-US" sz="1600" dirty="0"/>
              <a:t> jeux </a:t>
            </a:r>
            <a:r>
              <a:rPr lang="en-US" sz="1600" dirty="0" err="1"/>
              <a:t>en</a:t>
            </a:r>
            <a:r>
              <a:rPr lang="en-US" sz="1600" dirty="0"/>
              <a:t> </a:t>
            </a:r>
            <a:r>
              <a:rPr lang="en-US" sz="1600" dirty="0" err="1"/>
              <a:t>ligne</a:t>
            </a:r>
            <a:r>
              <a:rPr lang="en-US" sz="1600" dirty="0"/>
              <a:t> </a:t>
            </a:r>
            <a:r>
              <a:rPr lang="en-US" sz="1600" dirty="0" err="1"/>
              <a:t>permettent</a:t>
            </a:r>
            <a:r>
              <a:rPr lang="en-US" sz="1600" dirty="0"/>
              <a:t> aux </a:t>
            </a:r>
            <a:r>
              <a:rPr lang="en-US" sz="1600" dirty="0" err="1"/>
              <a:t>joueurs</a:t>
            </a:r>
            <a:r>
              <a:rPr lang="en-US" sz="1600" dirty="0"/>
              <a:t> de </a:t>
            </a:r>
            <a:r>
              <a:rPr lang="en-US" sz="1600" dirty="0" err="1"/>
              <a:t>communiquer</a:t>
            </a:r>
            <a:r>
              <a:rPr lang="en-US" sz="1600" dirty="0"/>
              <a:t> entre </a:t>
            </a:r>
            <a:r>
              <a:rPr lang="en-US" sz="1600" dirty="0" err="1"/>
              <a:t>eux</a:t>
            </a:r>
            <a:r>
              <a:rPr lang="en-US" sz="1600" dirty="0"/>
              <a:t> </a:t>
            </a:r>
            <a:r>
              <a:rPr lang="en-US" sz="1600" dirty="0" err="1"/>
              <a:t>en</a:t>
            </a:r>
            <a:r>
              <a:rPr lang="en-US" sz="1600" dirty="0"/>
              <a:t> temps </a:t>
            </a:r>
            <a:r>
              <a:rPr lang="en-US" sz="1600" dirty="0" err="1"/>
              <a:t>réel</a:t>
            </a:r>
            <a:r>
              <a:rPr lang="en-US" sz="1600" dirty="0"/>
              <a:t> </a:t>
            </a:r>
            <a:r>
              <a:rPr lang="en-US" sz="1600" dirty="0" err="1"/>
              <a:t>en</a:t>
            </a:r>
            <a:r>
              <a:rPr lang="en-US" sz="1600" dirty="0"/>
              <a:t> </a:t>
            </a:r>
            <a:r>
              <a:rPr lang="en-US" sz="1600" dirty="0" err="1"/>
              <a:t>utilisant</a:t>
            </a:r>
            <a:r>
              <a:rPr lang="en-US" sz="1600" dirty="0"/>
              <a:t> le chat, le chat vocal </a:t>
            </a:r>
            <a:r>
              <a:rPr lang="en-US" sz="1600" dirty="0" err="1"/>
              <a:t>ou</a:t>
            </a:r>
            <a:r>
              <a:rPr lang="en-US" sz="1600" dirty="0"/>
              <a:t> le chat </a:t>
            </a:r>
            <a:r>
              <a:rPr lang="en-US" sz="1600" dirty="0" err="1"/>
              <a:t>vidéo</a:t>
            </a:r>
            <a:r>
              <a:rPr lang="en-US" sz="1600" dirty="0"/>
              <a:t>.</a:t>
            </a:r>
            <a:endParaRPr sz="1600" u="sng" dirty="0"/>
          </a:p>
        </p:txBody>
      </p:sp>
      <p:sp>
        <p:nvSpPr>
          <p:cNvPr id="396" name="Google Shape;396;p51"/>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0"/>
        <p:cNvGrpSpPr/>
        <p:nvPr/>
      </p:nvGrpSpPr>
      <p:grpSpPr>
        <a:xfrm>
          <a:off x="0" y="0"/>
          <a:ext cx="0" cy="0"/>
          <a:chOff x="0" y="0"/>
          <a:chExt cx="0" cy="0"/>
        </a:xfrm>
      </p:grpSpPr>
      <p:sp>
        <p:nvSpPr>
          <p:cNvPr id="401" name="Google Shape;401;p52"/>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200" dirty="0"/>
              <a:t>Types et </a:t>
            </a:r>
            <a:r>
              <a:rPr lang="en-US" sz="3200" dirty="0" err="1"/>
              <a:t>catégories</a:t>
            </a:r>
            <a:r>
              <a:rPr lang="en-US" sz="3200" dirty="0"/>
              <a:t> de communication </a:t>
            </a:r>
            <a:r>
              <a:rPr lang="en-US" sz="3200" dirty="0" err="1"/>
              <a:t>en</a:t>
            </a:r>
            <a:r>
              <a:rPr lang="en-US" sz="3200" dirty="0"/>
              <a:t> </a:t>
            </a:r>
            <a:r>
              <a:rPr lang="en-US" sz="3200" dirty="0" err="1"/>
              <a:t>ligne</a:t>
            </a:r>
            <a:endParaRPr sz="3500" dirty="0"/>
          </a:p>
        </p:txBody>
      </p:sp>
      <p:sp>
        <p:nvSpPr>
          <p:cNvPr id="402" name="Google Shape;402;p52"/>
          <p:cNvSpPr txBox="1">
            <a:spLocks noGrp="1"/>
          </p:cNvSpPr>
          <p:nvPr>
            <p:ph type="body" idx="1"/>
          </p:nvPr>
        </p:nvSpPr>
        <p:spPr>
          <a:xfrm>
            <a:off x="5540903" y="1536625"/>
            <a:ext cx="57672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n-US" sz="1600" b="1" dirty="0" err="1"/>
              <a:t>Voici</a:t>
            </a:r>
            <a:r>
              <a:rPr lang="en-US" sz="1600" b="1" dirty="0"/>
              <a:t> </a:t>
            </a:r>
            <a:r>
              <a:rPr lang="en-US" sz="1600" b="1" dirty="0" err="1"/>
              <a:t>d’autres</a:t>
            </a:r>
            <a:r>
              <a:rPr lang="en-US" sz="1600" b="1" dirty="0"/>
              <a:t> </a:t>
            </a:r>
            <a:r>
              <a:rPr lang="en-US" sz="1600" b="1" dirty="0" err="1"/>
              <a:t>exemples</a:t>
            </a:r>
            <a:r>
              <a:rPr lang="en-US" sz="1600" b="1" dirty="0"/>
              <a:t> de communication </a:t>
            </a:r>
            <a:r>
              <a:rPr lang="en-US" sz="1600" b="1" dirty="0" err="1"/>
              <a:t>en</a:t>
            </a:r>
            <a:r>
              <a:rPr lang="en-US" sz="1600" b="1" dirty="0"/>
              <a:t> </a:t>
            </a:r>
            <a:r>
              <a:rPr lang="en-US" sz="1600" b="1" dirty="0" err="1"/>
              <a:t>ligne</a:t>
            </a:r>
            <a:r>
              <a:rPr lang="en-US" sz="1600" b="1" dirty="0"/>
              <a:t> </a:t>
            </a:r>
            <a:r>
              <a:rPr lang="en-US" sz="1600" b="1" dirty="0" err="1"/>
              <a:t>synchrone</a:t>
            </a:r>
            <a:r>
              <a:rPr lang="en" sz="1600" b="1" dirty="0">
                <a:solidFill>
                  <a:srgbClr val="445D73"/>
                </a:solidFill>
              </a:rPr>
              <a:t>:</a:t>
            </a:r>
            <a:endParaRPr sz="1600" b="1" dirty="0">
              <a:solidFill>
                <a:srgbClr val="445D73"/>
              </a:solidFill>
            </a:endParaRPr>
          </a:p>
          <a:p>
            <a:pPr marL="609600" lvl="0" indent="-406400">
              <a:spcBef>
                <a:spcPts val="2400"/>
              </a:spcBef>
              <a:buSzPts val="1600"/>
              <a:buChar char="●"/>
            </a:pPr>
            <a:r>
              <a:rPr lang="en-US" sz="1600" dirty="0" err="1"/>
              <a:t>Webinaires</a:t>
            </a:r>
            <a:r>
              <a:rPr lang="en-US" sz="1600" dirty="0"/>
              <a:t> : Les </a:t>
            </a:r>
            <a:r>
              <a:rPr lang="en-US" sz="1600" dirty="0" err="1"/>
              <a:t>webinaires</a:t>
            </a:r>
            <a:r>
              <a:rPr lang="en-US" sz="1600" dirty="0"/>
              <a:t> </a:t>
            </a:r>
            <a:r>
              <a:rPr lang="en-US" sz="1600" dirty="0" err="1"/>
              <a:t>sont</a:t>
            </a:r>
            <a:r>
              <a:rPr lang="en-US" sz="1600" dirty="0"/>
              <a:t> des </a:t>
            </a:r>
            <a:r>
              <a:rPr lang="en-US" sz="1600" dirty="0" err="1"/>
              <a:t>présentations</a:t>
            </a:r>
            <a:r>
              <a:rPr lang="en-US" sz="1600" dirty="0"/>
              <a:t> </a:t>
            </a:r>
            <a:r>
              <a:rPr lang="en-US" sz="1600" dirty="0" err="1"/>
              <a:t>en</a:t>
            </a:r>
            <a:r>
              <a:rPr lang="en-US" sz="1600" dirty="0"/>
              <a:t> </a:t>
            </a:r>
            <a:r>
              <a:rPr lang="en-US" sz="1600" dirty="0" err="1"/>
              <a:t>ligne</a:t>
            </a:r>
            <a:r>
              <a:rPr lang="en-US" sz="1600" dirty="0"/>
              <a:t> </a:t>
            </a:r>
            <a:r>
              <a:rPr lang="en-US" sz="1600" dirty="0" err="1"/>
              <a:t>en</a:t>
            </a:r>
            <a:r>
              <a:rPr lang="en-US" sz="1600" dirty="0"/>
              <a:t> direct qui </a:t>
            </a:r>
            <a:r>
              <a:rPr lang="en-US" sz="1600" dirty="0" err="1"/>
              <a:t>peuvent</a:t>
            </a:r>
            <a:r>
              <a:rPr lang="en-US" sz="1600" dirty="0"/>
              <a:t> </a:t>
            </a:r>
            <a:r>
              <a:rPr lang="en-US" sz="1600" dirty="0" err="1"/>
              <a:t>être</a:t>
            </a:r>
            <a:r>
              <a:rPr lang="en-US" sz="1600" dirty="0"/>
              <a:t> </a:t>
            </a:r>
            <a:r>
              <a:rPr lang="en-US" sz="1600" dirty="0" err="1"/>
              <a:t>utilisées</a:t>
            </a:r>
            <a:r>
              <a:rPr lang="en-US" sz="1600" dirty="0"/>
              <a:t> pour </a:t>
            </a:r>
            <a:r>
              <a:rPr lang="en-US" sz="1600" dirty="0" err="1"/>
              <a:t>partager</a:t>
            </a:r>
            <a:r>
              <a:rPr lang="en-US" sz="1600" dirty="0"/>
              <a:t> des </a:t>
            </a:r>
            <a:r>
              <a:rPr lang="en-US" sz="1600" dirty="0" err="1"/>
              <a:t>informations</a:t>
            </a:r>
            <a:r>
              <a:rPr lang="en-US" sz="1600" dirty="0"/>
              <a:t>, </a:t>
            </a:r>
            <a:r>
              <a:rPr lang="en-US" sz="1600" dirty="0" err="1"/>
              <a:t>enseigner</a:t>
            </a:r>
            <a:r>
              <a:rPr lang="en-US" sz="1600" dirty="0"/>
              <a:t> de </a:t>
            </a:r>
            <a:r>
              <a:rPr lang="en-US" sz="1600" dirty="0" err="1"/>
              <a:t>nouvelles</a:t>
            </a:r>
            <a:r>
              <a:rPr lang="en-US" sz="1600" dirty="0"/>
              <a:t> </a:t>
            </a:r>
            <a:r>
              <a:rPr lang="en-US" sz="1600" dirty="0" err="1"/>
              <a:t>compétences</a:t>
            </a:r>
            <a:r>
              <a:rPr lang="en-US" sz="1600" dirty="0"/>
              <a:t> </a:t>
            </a:r>
            <a:r>
              <a:rPr lang="en-US" sz="1600" dirty="0" err="1"/>
              <a:t>ou</a:t>
            </a:r>
            <a:r>
              <a:rPr lang="en-US" sz="1600" dirty="0"/>
              <a:t> </a:t>
            </a:r>
            <a:r>
              <a:rPr lang="en-US" sz="1600" dirty="0" err="1"/>
              <a:t>promouvoir</a:t>
            </a:r>
            <a:r>
              <a:rPr lang="en-US" sz="1600" dirty="0"/>
              <a:t> des </a:t>
            </a:r>
            <a:r>
              <a:rPr lang="en-US" sz="1600" dirty="0" err="1"/>
              <a:t>produits</a:t>
            </a:r>
            <a:r>
              <a:rPr lang="en-US" sz="1600" dirty="0"/>
              <a:t> et services.
Diffusion </a:t>
            </a:r>
            <a:r>
              <a:rPr lang="en-US" sz="1600" dirty="0" err="1"/>
              <a:t>en</a:t>
            </a:r>
            <a:r>
              <a:rPr lang="en-US" sz="1600" dirty="0"/>
              <a:t> direct : La diffusion </a:t>
            </a:r>
            <a:r>
              <a:rPr lang="en-US" sz="1600" dirty="0" err="1"/>
              <a:t>en</a:t>
            </a:r>
            <a:r>
              <a:rPr lang="en-US" sz="1600" dirty="0"/>
              <a:t> direct </a:t>
            </a:r>
            <a:r>
              <a:rPr lang="en-US" sz="1600" dirty="0" err="1"/>
              <a:t>vous</a:t>
            </a:r>
            <a:r>
              <a:rPr lang="en-US" sz="1600" dirty="0"/>
              <a:t> </a:t>
            </a:r>
            <a:r>
              <a:rPr lang="en-US" sz="1600" dirty="0" err="1"/>
              <a:t>permet</a:t>
            </a:r>
            <a:r>
              <a:rPr lang="en-US" sz="1600" dirty="0"/>
              <a:t> de diffuser des </a:t>
            </a:r>
            <a:r>
              <a:rPr lang="en-US" sz="1600" dirty="0" err="1"/>
              <a:t>vidéos</a:t>
            </a:r>
            <a:r>
              <a:rPr lang="en-US" sz="1600" dirty="0"/>
              <a:t> et de </a:t>
            </a:r>
            <a:r>
              <a:rPr lang="en-US" sz="1600" dirty="0" err="1"/>
              <a:t>l’audio</a:t>
            </a:r>
            <a:r>
              <a:rPr lang="en-US" sz="1600" dirty="0"/>
              <a:t> à un public </a:t>
            </a:r>
            <a:r>
              <a:rPr lang="en-US" sz="1600" dirty="0" err="1"/>
              <a:t>en</a:t>
            </a:r>
            <a:r>
              <a:rPr lang="en-US" sz="1600" dirty="0"/>
              <a:t> direct sur Internet.
</a:t>
            </a:r>
            <a:r>
              <a:rPr lang="en-US" sz="1600" dirty="0" err="1"/>
              <a:t>Expériences</a:t>
            </a:r>
            <a:r>
              <a:rPr lang="en-US" sz="1600" dirty="0"/>
              <a:t> de </a:t>
            </a:r>
            <a:r>
              <a:rPr lang="en-US" sz="1600" dirty="0" err="1"/>
              <a:t>réalité</a:t>
            </a:r>
            <a:r>
              <a:rPr lang="en-US" sz="1600" dirty="0"/>
              <a:t> </a:t>
            </a:r>
            <a:r>
              <a:rPr lang="en-US" sz="1600" dirty="0" err="1"/>
              <a:t>virtuelle</a:t>
            </a:r>
            <a:r>
              <a:rPr lang="en-US" sz="1600" dirty="0"/>
              <a:t> (VR) et de </a:t>
            </a:r>
            <a:r>
              <a:rPr lang="en-US" sz="1600" dirty="0" err="1"/>
              <a:t>réalité</a:t>
            </a:r>
            <a:r>
              <a:rPr lang="en-US" sz="1600" dirty="0"/>
              <a:t> </a:t>
            </a:r>
            <a:r>
              <a:rPr lang="en-US" sz="1600" dirty="0" err="1"/>
              <a:t>augmentée</a:t>
            </a:r>
            <a:r>
              <a:rPr lang="en-US" sz="1600" dirty="0"/>
              <a:t> (AR) : Les </a:t>
            </a:r>
            <a:r>
              <a:rPr lang="en-US" sz="1600" dirty="0" err="1"/>
              <a:t>expériences</a:t>
            </a:r>
            <a:r>
              <a:rPr lang="en-US" sz="1600" dirty="0"/>
              <a:t> VR et AR </a:t>
            </a:r>
            <a:r>
              <a:rPr lang="en-US" sz="1600" dirty="0" err="1"/>
              <a:t>peuvent</a:t>
            </a:r>
            <a:r>
              <a:rPr lang="en-US" sz="1600" dirty="0"/>
              <a:t> </a:t>
            </a:r>
            <a:r>
              <a:rPr lang="en-US" sz="1600" dirty="0" err="1"/>
              <a:t>être</a:t>
            </a:r>
            <a:r>
              <a:rPr lang="en-US" sz="1600" dirty="0"/>
              <a:t> </a:t>
            </a:r>
            <a:r>
              <a:rPr lang="en-US" sz="1600" dirty="0" err="1"/>
              <a:t>utilisées</a:t>
            </a:r>
            <a:r>
              <a:rPr lang="en-US" sz="1600" dirty="0"/>
              <a:t> pour </a:t>
            </a:r>
            <a:r>
              <a:rPr lang="en-US" sz="1600" dirty="0" err="1"/>
              <a:t>créer</a:t>
            </a:r>
            <a:r>
              <a:rPr lang="en-US" sz="1600" dirty="0"/>
              <a:t> des </a:t>
            </a:r>
            <a:r>
              <a:rPr lang="en-US" sz="1600" dirty="0" err="1"/>
              <a:t>expériences</a:t>
            </a:r>
            <a:r>
              <a:rPr lang="en-US" sz="1600" dirty="0"/>
              <a:t> </a:t>
            </a:r>
            <a:r>
              <a:rPr lang="en-US" sz="1600" dirty="0" err="1"/>
              <a:t>en</a:t>
            </a:r>
            <a:r>
              <a:rPr lang="en-US" sz="1600" dirty="0"/>
              <a:t> </a:t>
            </a:r>
            <a:r>
              <a:rPr lang="en-US" sz="1600" dirty="0" err="1"/>
              <a:t>ligne</a:t>
            </a:r>
            <a:r>
              <a:rPr lang="en-US" sz="1600" dirty="0"/>
              <a:t> </a:t>
            </a:r>
            <a:r>
              <a:rPr lang="en-US" sz="1600" dirty="0" err="1"/>
              <a:t>immersives</a:t>
            </a:r>
            <a:r>
              <a:rPr lang="en-US" sz="1600" dirty="0"/>
              <a:t> et interactives qui </a:t>
            </a:r>
            <a:r>
              <a:rPr lang="en-US" sz="1600" dirty="0" err="1"/>
              <a:t>permettent</a:t>
            </a:r>
            <a:r>
              <a:rPr lang="en-US" sz="1600" dirty="0"/>
              <a:t> aux </a:t>
            </a:r>
            <a:r>
              <a:rPr lang="en-US" sz="1600" dirty="0" err="1"/>
              <a:t>utilisateurs</a:t>
            </a:r>
            <a:r>
              <a:rPr lang="en-US" sz="1600" dirty="0"/>
              <a:t> de </a:t>
            </a:r>
            <a:r>
              <a:rPr lang="en-US" sz="1600" dirty="0" err="1"/>
              <a:t>communiquer</a:t>
            </a:r>
            <a:r>
              <a:rPr lang="en-US" sz="1600" dirty="0"/>
              <a:t> entre </a:t>
            </a:r>
            <a:r>
              <a:rPr lang="en-US" sz="1600" dirty="0" err="1"/>
              <a:t>eux</a:t>
            </a:r>
            <a:r>
              <a:rPr lang="en-US" sz="1600" dirty="0"/>
              <a:t> </a:t>
            </a:r>
            <a:r>
              <a:rPr lang="en-US" sz="1600" dirty="0" err="1"/>
              <a:t>en</a:t>
            </a:r>
            <a:r>
              <a:rPr lang="en-US" sz="1600" dirty="0"/>
              <a:t> temps </a:t>
            </a:r>
            <a:r>
              <a:rPr lang="en-US" sz="1600" dirty="0" err="1"/>
              <a:t>réel</a:t>
            </a:r>
            <a:r>
              <a:rPr lang="en" sz="1600" dirty="0">
                <a:solidFill>
                  <a:srgbClr val="445D73"/>
                </a:solidFill>
              </a:rPr>
              <a:t>.</a:t>
            </a:r>
            <a:endParaRPr sz="1600" dirty="0">
              <a:solidFill>
                <a:srgbClr val="445D73"/>
              </a:solidFill>
            </a:endParaRPr>
          </a:p>
          <a:p>
            <a:pPr marL="0" lvl="0" indent="0" algn="l" rtl="0">
              <a:lnSpc>
                <a:spcPct val="100000"/>
              </a:lnSpc>
              <a:spcBef>
                <a:spcPts val="1500"/>
              </a:spcBef>
              <a:spcAft>
                <a:spcPts val="0"/>
              </a:spcAft>
              <a:buNone/>
            </a:pPr>
            <a:endParaRPr sz="1600" u="sng" dirty="0">
              <a:solidFill>
                <a:srgbClr val="445D73"/>
              </a:solidFill>
            </a:endParaRPr>
          </a:p>
        </p:txBody>
      </p:sp>
      <p:sp>
        <p:nvSpPr>
          <p:cNvPr id="403" name="Google Shape;403;p52"/>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pic>
        <p:nvPicPr>
          <p:cNvPr id="404" name="Google Shape;404;p52"/>
          <p:cNvPicPr preferRelativeResize="0"/>
          <p:nvPr/>
        </p:nvPicPr>
        <p:blipFill rotWithShape="1">
          <a:blip r:embed="rId3">
            <a:alphaModFix/>
          </a:blip>
          <a:srcRect l="23948" t="29541" b="2982"/>
          <a:stretch/>
        </p:blipFill>
        <p:spPr>
          <a:xfrm>
            <a:off x="1423625" y="1536625"/>
            <a:ext cx="3398000" cy="4523500"/>
          </a:xfrm>
          <a:prstGeom prst="rect">
            <a:avLst/>
          </a:prstGeom>
          <a:noFill/>
          <a:ln w="9525" cap="flat" cmpd="sng">
            <a:solidFill>
              <a:srgbClr val="888888"/>
            </a:solidFill>
            <a:prstDash val="solid"/>
            <a:round/>
            <a:headEnd type="none" w="sm" len="sm"/>
            <a:tailEnd type="none" w="sm" len="sm"/>
          </a:ln>
          <a:effectLst>
            <a:outerShdw dist="209550" dir="7680000" algn="bl" rotWithShape="0">
              <a:srgbClr val="888888"/>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sp>
        <p:nvSpPr>
          <p:cNvPr id="409" name="Google Shape;409;p53"/>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200" dirty="0"/>
              <a:t>Types et </a:t>
            </a:r>
            <a:r>
              <a:rPr lang="en-US" sz="3200" dirty="0" err="1"/>
              <a:t>catégories</a:t>
            </a:r>
            <a:r>
              <a:rPr lang="en-US" sz="3200" dirty="0"/>
              <a:t> de communication </a:t>
            </a:r>
            <a:r>
              <a:rPr lang="en-US" sz="3200" dirty="0" err="1"/>
              <a:t>en</a:t>
            </a:r>
            <a:r>
              <a:rPr lang="en-US" sz="3200" dirty="0"/>
              <a:t> </a:t>
            </a:r>
            <a:r>
              <a:rPr lang="en-US" sz="3200" dirty="0" err="1"/>
              <a:t>ligne</a:t>
            </a:r>
            <a:endParaRPr sz="3500" dirty="0"/>
          </a:p>
        </p:txBody>
      </p:sp>
      <p:sp>
        <p:nvSpPr>
          <p:cNvPr id="410" name="Google Shape;410;p53"/>
          <p:cNvSpPr txBox="1">
            <a:spLocks noGrp="1"/>
          </p:cNvSpPr>
          <p:nvPr>
            <p:ph type="body" idx="1"/>
          </p:nvPr>
        </p:nvSpPr>
        <p:spPr>
          <a:xfrm>
            <a:off x="1401630" y="735179"/>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n-US" sz="1600" b="1" dirty="0" err="1"/>
              <a:t>Exemples</a:t>
            </a:r>
            <a:r>
              <a:rPr lang="en-US" sz="1600" b="1" dirty="0"/>
              <a:t> de communication </a:t>
            </a:r>
            <a:r>
              <a:rPr lang="en-US" sz="1600" b="1" dirty="0" err="1"/>
              <a:t>en</a:t>
            </a:r>
            <a:r>
              <a:rPr lang="en-US" sz="1600" b="1" dirty="0"/>
              <a:t> </a:t>
            </a:r>
            <a:r>
              <a:rPr lang="en-US" sz="1600" b="1" dirty="0" err="1"/>
              <a:t>ligne</a:t>
            </a:r>
            <a:r>
              <a:rPr lang="en-US" sz="1600" b="1" dirty="0"/>
              <a:t> </a:t>
            </a:r>
            <a:r>
              <a:rPr lang="en-US" sz="1600" b="1" dirty="0" err="1"/>
              <a:t>asynchrone</a:t>
            </a:r>
            <a:r>
              <a:rPr lang="en" sz="1600" b="1" dirty="0">
                <a:solidFill>
                  <a:srgbClr val="445D73"/>
                </a:solidFill>
              </a:rPr>
              <a:t>:</a:t>
            </a:r>
            <a:endParaRPr lang="en-US" sz="1600" b="1" dirty="0">
              <a:solidFill>
                <a:srgbClr val="445D73"/>
              </a:solidFill>
            </a:endParaRPr>
          </a:p>
          <a:p>
            <a:pPr marL="914400" lvl="0" indent="0">
              <a:lnSpc>
                <a:spcPct val="100000"/>
              </a:lnSpc>
              <a:spcBef>
                <a:spcPts val="2400"/>
              </a:spcBef>
              <a:buNone/>
            </a:pPr>
            <a:r>
              <a:rPr lang="en-US" sz="1400" dirty="0"/>
              <a:t>E-mail : Les </a:t>
            </a:r>
            <a:r>
              <a:rPr lang="en-US" sz="1400" dirty="0" err="1"/>
              <a:t>bénéficiaires</a:t>
            </a:r>
            <a:r>
              <a:rPr lang="en-US" sz="1400" dirty="0"/>
              <a:t> </a:t>
            </a:r>
            <a:r>
              <a:rPr lang="en-US" sz="1400" dirty="0" err="1"/>
              <a:t>handicapés</a:t>
            </a:r>
            <a:r>
              <a:rPr lang="en-US" sz="1400" dirty="0"/>
              <a:t> </a:t>
            </a:r>
            <a:r>
              <a:rPr lang="en-US" sz="1400" dirty="0" err="1"/>
              <a:t>peuvent</a:t>
            </a:r>
            <a:r>
              <a:rPr lang="en-US" sz="1400" dirty="0"/>
              <a:t> </a:t>
            </a:r>
            <a:r>
              <a:rPr lang="en-US" sz="1400" dirty="0" err="1"/>
              <a:t>communiquer</a:t>
            </a:r>
            <a:r>
              <a:rPr lang="en-US" sz="1400" dirty="0"/>
              <a:t> avec les </a:t>
            </a:r>
            <a:r>
              <a:rPr lang="en-US" sz="1400" dirty="0" err="1"/>
              <a:t>instructeurs</a:t>
            </a:r>
            <a:r>
              <a:rPr lang="en-US" sz="1400" dirty="0"/>
              <a:t> et les pairs par e-mail pour poser des questions, </a:t>
            </a:r>
            <a:r>
              <a:rPr lang="en-US" sz="1400" dirty="0" err="1"/>
              <a:t>discuter</a:t>
            </a:r>
            <a:r>
              <a:rPr lang="en-US" sz="1400" dirty="0"/>
              <a:t> des devoirs et </a:t>
            </a:r>
            <a:r>
              <a:rPr lang="en-US" sz="1400" dirty="0" err="1"/>
              <a:t>partager</a:t>
            </a:r>
            <a:r>
              <a:rPr lang="en-US" sz="1400" dirty="0"/>
              <a:t> des </a:t>
            </a:r>
            <a:r>
              <a:rPr lang="en-US" sz="1400" dirty="0" err="1"/>
              <a:t>ressources</a:t>
            </a:r>
            <a:r>
              <a:rPr lang="en-US" sz="1400" dirty="0"/>
              <a:t>.
Publications sur les </a:t>
            </a:r>
            <a:r>
              <a:rPr lang="en-US" sz="1400" dirty="0" err="1"/>
              <a:t>réseaux</a:t>
            </a:r>
            <a:r>
              <a:rPr lang="en-US" sz="1400" dirty="0"/>
              <a:t> </a:t>
            </a:r>
            <a:r>
              <a:rPr lang="en-US" sz="1400" dirty="0" err="1"/>
              <a:t>sociaux</a:t>
            </a:r>
            <a:r>
              <a:rPr lang="en-US" sz="1400" dirty="0"/>
              <a:t> : les </a:t>
            </a:r>
            <a:r>
              <a:rPr lang="en-US" sz="1400" dirty="0" err="1"/>
              <a:t>instructeurs</a:t>
            </a:r>
            <a:r>
              <a:rPr lang="en-US" sz="1400" dirty="0"/>
              <a:t> </a:t>
            </a:r>
            <a:r>
              <a:rPr lang="en-US" sz="1400" dirty="0" err="1"/>
              <a:t>peuvent</a:t>
            </a:r>
            <a:r>
              <a:rPr lang="en-US" sz="1400" dirty="0"/>
              <a:t> </a:t>
            </a:r>
            <a:r>
              <a:rPr lang="en-US" sz="1400" dirty="0" err="1"/>
              <a:t>utiliser</a:t>
            </a:r>
            <a:r>
              <a:rPr lang="en-US" sz="1400" dirty="0"/>
              <a:t> les </a:t>
            </a:r>
            <a:r>
              <a:rPr lang="en-US" sz="1400" dirty="0" err="1"/>
              <a:t>réseaux</a:t>
            </a:r>
            <a:r>
              <a:rPr lang="en-US" sz="1400" dirty="0"/>
              <a:t> </a:t>
            </a:r>
            <a:r>
              <a:rPr lang="en-US" sz="1400" dirty="0" err="1"/>
              <a:t>sociaux</a:t>
            </a:r>
            <a:r>
              <a:rPr lang="en-US" sz="1400" dirty="0"/>
              <a:t> pour </a:t>
            </a:r>
            <a:r>
              <a:rPr lang="en-US" sz="1400" dirty="0" err="1"/>
              <a:t>partager</a:t>
            </a:r>
            <a:r>
              <a:rPr lang="en-US" sz="1400" dirty="0"/>
              <a:t> des </a:t>
            </a:r>
            <a:r>
              <a:rPr lang="en-US" sz="1400" dirty="0" err="1"/>
              <a:t>annonces</a:t>
            </a:r>
            <a:r>
              <a:rPr lang="en-US" sz="1400" dirty="0"/>
              <a:t>, des mises à jour de </a:t>
            </a:r>
            <a:r>
              <a:rPr lang="en-US" sz="1400" dirty="0" err="1"/>
              <a:t>cours</a:t>
            </a:r>
            <a:r>
              <a:rPr lang="en-US" sz="1400" dirty="0"/>
              <a:t> et </a:t>
            </a:r>
            <a:r>
              <a:rPr lang="en-US" sz="1400" dirty="0" err="1"/>
              <a:t>d’autres</a:t>
            </a:r>
            <a:r>
              <a:rPr lang="en-US" sz="1400" dirty="0"/>
              <a:t> </a:t>
            </a:r>
            <a:r>
              <a:rPr lang="en-US" sz="1400" dirty="0" err="1"/>
              <a:t>informations</a:t>
            </a:r>
            <a:r>
              <a:rPr lang="en-US" sz="1400" dirty="0"/>
              <a:t> </a:t>
            </a:r>
            <a:r>
              <a:rPr lang="en-US" sz="1400" dirty="0" err="1"/>
              <a:t>pertinentes</a:t>
            </a:r>
            <a:r>
              <a:rPr lang="en-US" sz="1400" dirty="0"/>
              <a:t> avec </a:t>
            </a:r>
            <a:r>
              <a:rPr lang="en-US" sz="1400" dirty="0" err="1"/>
              <a:t>leurs</a:t>
            </a:r>
            <a:r>
              <a:rPr lang="en-US" sz="1400" dirty="0"/>
              <a:t> </a:t>
            </a:r>
            <a:r>
              <a:rPr lang="en-US" sz="1400" dirty="0" err="1"/>
              <a:t>bénéficiaires</a:t>
            </a:r>
            <a:r>
              <a:rPr lang="en-US" sz="1400" dirty="0"/>
              <a:t>. Les </a:t>
            </a:r>
            <a:r>
              <a:rPr lang="en-US" sz="1400" dirty="0" err="1"/>
              <a:t>bénéficiaires</a:t>
            </a:r>
            <a:r>
              <a:rPr lang="en-US" sz="1400" dirty="0"/>
              <a:t> </a:t>
            </a:r>
            <a:r>
              <a:rPr lang="en-US" sz="1400" dirty="0" err="1"/>
              <a:t>peuvent</a:t>
            </a:r>
            <a:r>
              <a:rPr lang="en-US" sz="1400" dirty="0"/>
              <a:t> </a:t>
            </a:r>
            <a:r>
              <a:rPr lang="en-US" sz="1400" dirty="0" err="1"/>
              <a:t>également</a:t>
            </a:r>
            <a:r>
              <a:rPr lang="en-US" sz="1400" dirty="0"/>
              <a:t> </a:t>
            </a:r>
            <a:r>
              <a:rPr lang="en-US" sz="1400" dirty="0" err="1"/>
              <a:t>utiliser</a:t>
            </a:r>
            <a:r>
              <a:rPr lang="en-US" sz="1400" dirty="0"/>
              <a:t> les </a:t>
            </a:r>
            <a:r>
              <a:rPr lang="en-US" sz="1400" dirty="0" err="1"/>
              <a:t>médias</a:t>
            </a:r>
            <a:r>
              <a:rPr lang="en-US" sz="1400" dirty="0"/>
              <a:t> </a:t>
            </a:r>
            <a:r>
              <a:rPr lang="en-US" sz="1400" dirty="0" err="1"/>
              <a:t>sociaux</a:t>
            </a:r>
            <a:r>
              <a:rPr lang="en-US" sz="1400" dirty="0"/>
              <a:t> pour se connecter les </a:t>
            </a:r>
            <a:r>
              <a:rPr lang="en-US" sz="1400" dirty="0" err="1"/>
              <a:t>uns</a:t>
            </a:r>
            <a:r>
              <a:rPr lang="en-US" sz="1400" dirty="0"/>
              <a:t> aux </a:t>
            </a:r>
            <a:r>
              <a:rPr lang="en-US" sz="1400" dirty="0" err="1"/>
              <a:t>autres</a:t>
            </a:r>
            <a:r>
              <a:rPr lang="en-US" sz="1400" dirty="0"/>
              <a:t> et </a:t>
            </a:r>
            <a:r>
              <a:rPr lang="en-US" sz="1400" dirty="0" err="1"/>
              <a:t>discuter</a:t>
            </a:r>
            <a:r>
              <a:rPr lang="en-US" sz="1400" dirty="0"/>
              <a:t> du matériel de </a:t>
            </a:r>
            <a:r>
              <a:rPr lang="en-US" sz="1400" dirty="0" err="1"/>
              <a:t>cours</a:t>
            </a:r>
            <a:r>
              <a:rPr lang="en-US" sz="1400" dirty="0"/>
              <a:t>.
Messages </a:t>
            </a:r>
            <a:r>
              <a:rPr lang="en-US" sz="1400" dirty="0" err="1"/>
              <a:t>instantanés</a:t>
            </a:r>
            <a:r>
              <a:rPr lang="en-US" sz="1400" dirty="0"/>
              <a:t> : Les </a:t>
            </a:r>
            <a:r>
              <a:rPr lang="en-US" sz="1400" dirty="0" err="1"/>
              <a:t>instructeurs</a:t>
            </a:r>
            <a:r>
              <a:rPr lang="en-US" sz="1400" dirty="0"/>
              <a:t> et </a:t>
            </a:r>
            <a:r>
              <a:rPr lang="en-US" sz="1400" dirty="0" err="1"/>
              <a:t>leurs</a:t>
            </a:r>
            <a:r>
              <a:rPr lang="en-US" sz="1400" dirty="0"/>
              <a:t> </a:t>
            </a:r>
            <a:r>
              <a:rPr lang="en-US" sz="1400" dirty="0" err="1"/>
              <a:t>bénéficiaires</a:t>
            </a:r>
            <a:r>
              <a:rPr lang="en-US" sz="1400" dirty="0"/>
              <a:t> </a:t>
            </a:r>
            <a:r>
              <a:rPr lang="en-US" sz="1400" dirty="0" err="1"/>
              <a:t>peuvent</a:t>
            </a:r>
            <a:r>
              <a:rPr lang="en-US" sz="1400" dirty="0"/>
              <a:t> </a:t>
            </a:r>
            <a:r>
              <a:rPr lang="en-US" sz="1400" dirty="0" err="1"/>
              <a:t>utiliser</a:t>
            </a:r>
            <a:r>
              <a:rPr lang="en-US" sz="1400" dirty="0"/>
              <a:t> la </a:t>
            </a:r>
            <a:r>
              <a:rPr lang="en-US" sz="1400" dirty="0" err="1"/>
              <a:t>messagerie</a:t>
            </a:r>
            <a:r>
              <a:rPr lang="en-US" sz="1400" dirty="0"/>
              <a:t> </a:t>
            </a:r>
            <a:r>
              <a:rPr lang="en-US" sz="1400" dirty="0" err="1"/>
              <a:t>instantanée</a:t>
            </a:r>
            <a:r>
              <a:rPr lang="en-US" sz="1400" dirty="0"/>
              <a:t> pour </a:t>
            </a:r>
            <a:r>
              <a:rPr lang="en-US" sz="1400" dirty="0" err="1"/>
              <a:t>communiquer</a:t>
            </a:r>
            <a:r>
              <a:rPr lang="en-US" sz="1400" dirty="0"/>
              <a:t> </a:t>
            </a:r>
            <a:r>
              <a:rPr lang="en-US" sz="1400" dirty="0" err="1"/>
              <a:t>en</a:t>
            </a:r>
            <a:r>
              <a:rPr lang="en-US" sz="1400" dirty="0"/>
              <a:t> temps </a:t>
            </a:r>
            <a:r>
              <a:rPr lang="en-US" sz="1400" dirty="0" err="1"/>
              <a:t>réel</a:t>
            </a:r>
            <a:r>
              <a:rPr lang="en-US" sz="1400" dirty="0"/>
              <a:t>, </a:t>
            </a:r>
            <a:r>
              <a:rPr lang="en-US" sz="1400" dirty="0" err="1"/>
              <a:t>mais</a:t>
            </a:r>
            <a:r>
              <a:rPr lang="en-US" sz="1400" dirty="0"/>
              <a:t> de manière </a:t>
            </a:r>
            <a:r>
              <a:rPr lang="en-US" sz="1400" dirty="0" err="1"/>
              <a:t>asynchrone</a:t>
            </a:r>
            <a:r>
              <a:rPr lang="en-US" sz="1400" dirty="0"/>
              <a:t>. </a:t>
            </a:r>
            <a:r>
              <a:rPr lang="en-US" sz="1400" dirty="0" err="1"/>
              <a:t>Cela</a:t>
            </a:r>
            <a:r>
              <a:rPr lang="en-US" sz="1400" dirty="0"/>
              <a:t> </a:t>
            </a:r>
            <a:r>
              <a:rPr lang="en-US" sz="1400" dirty="0" err="1"/>
              <a:t>peut</a:t>
            </a:r>
            <a:r>
              <a:rPr lang="en-US" sz="1400" dirty="0"/>
              <a:t> </a:t>
            </a:r>
            <a:r>
              <a:rPr lang="en-US" sz="1400" dirty="0" err="1"/>
              <a:t>être</a:t>
            </a:r>
            <a:r>
              <a:rPr lang="en-US" sz="1400" dirty="0"/>
              <a:t> utile pour des questions </a:t>
            </a:r>
            <a:r>
              <a:rPr lang="en-US" sz="1400" dirty="0" err="1"/>
              <a:t>rapides</a:t>
            </a:r>
            <a:r>
              <a:rPr lang="en-US" sz="1400" dirty="0"/>
              <a:t> </a:t>
            </a:r>
            <a:r>
              <a:rPr lang="en-US" sz="1400" dirty="0" err="1"/>
              <a:t>ou</a:t>
            </a:r>
            <a:r>
              <a:rPr lang="en-US" sz="1400" dirty="0"/>
              <a:t> des discussions.
Messages sur les forums de discussion : Les forums de discussion </a:t>
            </a:r>
            <a:r>
              <a:rPr lang="en-US" sz="1400" dirty="0" err="1"/>
              <a:t>sont</a:t>
            </a:r>
            <a:r>
              <a:rPr lang="en-US" sz="1400" dirty="0"/>
              <a:t> un excellent </a:t>
            </a:r>
            <a:r>
              <a:rPr lang="en-US" sz="1400" dirty="0" err="1"/>
              <a:t>moyen</a:t>
            </a:r>
            <a:r>
              <a:rPr lang="en-US" sz="1400" dirty="0"/>
              <a:t> </a:t>
            </a:r>
            <a:r>
              <a:rPr lang="en-US" sz="1400" dirty="0" err="1"/>
              <a:t>d’interagir</a:t>
            </a:r>
            <a:r>
              <a:rPr lang="en-US" sz="1400" dirty="0"/>
              <a:t> entre </a:t>
            </a:r>
            <a:r>
              <a:rPr lang="en-US" sz="1400" dirty="0" err="1"/>
              <a:t>eux</a:t>
            </a:r>
            <a:r>
              <a:rPr lang="en-US" sz="1400" dirty="0"/>
              <a:t> et avec </a:t>
            </a:r>
            <a:r>
              <a:rPr lang="en-US" sz="1400" dirty="0" err="1"/>
              <a:t>l’instructeur</a:t>
            </a:r>
            <a:r>
              <a:rPr lang="en-US" sz="1400" dirty="0"/>
              <a:t>. </a:t>
            </a:r>
            <a:r>
              <a:rPr lang="en-US" sz="1400" dirty="0" err="1"/>
              <a:t>Ils</a:t>
            </a:r>
            <a:r>
              <a:rPr lang="en-US" sz="1400" dirty="0"/>
              <a:t> </a:t>
            </a:r>
            <a:r>
              <a:rPr lang="en-US" sz="1400" dirty="0" err="1"/>
              <a:t>peuvent</a:t>
            </a:r>
            <a:r>
              <a:rPr lang="en-US" sz="1400" dirty="0"/>
              <a:t> </a:t>
            </a:r>
            <a:r>
              <a:rPr lang="en-US" sz="1400" dirty="0" err="1"/>
              <a:t>publier</a:t>
            </a:r>
            <a:r>
              <a:rPr lang="en-US" sz="1400" dirty="0"/>
              <a:t> des questions, </a:t>
            </a:r>
            <a:r>
              <a:rPr lang="en-US" sz="1400" dirty="0" err="1"/>
              <a:t>partager</a:t>
            </a:r>
            <a:r>
              <a:rPr lang="en-US" sz="1400" dirty="0"/>
              <a:t> des </a:t>
            </a:r>
            <a:r>
              <a:rPr lang="en-US" sz="1400" dirty="0" err="1"/>
              <a:t>idées</a:t>
            </a:r>
            <a:r>
              <a:rPr lang="en-US" sz="1400" dirty="0"/>
              <a:t> et </a:t>
            </a:r>
            <a:r>
              <a:rPr lang="en-US" sz="1400" dirty="0" err="1"/>
              <a:t>répondre</a:t>
            </a:r>
            <a:r>
              <a:rPr lang="en-US" sz="1400" dirty="0"/>
              <a:t> aux messages des </a:t>
            </a:r>
            <a:r>
              <a:rPr lang="en-US" sz="1400" dirty="0" err="1"/>
              <a:t>autres</a:t>
            </a:r>
            <a:r>
              <a:rPr lang="en-US" sz="1400" dirty="0"/>
              <a:t>.
Billets de blog : les </a:t>
            </a:r>
            <a:r>
              <a:rPr lang="en-US" sz="1400" dirty="0" err="1"/>
              <a:t>instructeurs</a:t>
            </a:r>
            <a:r>
              <a:rPr lang="en-US" sz="1400" dirty="0"/>
              <a:t> </a:t>
            </a:r>
            <a:r>
              <a:rPr lang="en-US" sz="1400" dirty="0" err="1"/>
              <a:t>peuvent</a:t>
            </a:r>
            <a:r>
              <a:rPr lang="en-US" sz="1400" dirty="0"/>
              <a:t> </a:t>
            </a:r>
            <a:r>
              <a:rPr lang="en-US" sz="1400" dirty="0" err="1"/>
              <a:t>utiliser</a:t>
            </a:r>
            <a:r>
              <a:rPr lang="en-US" sz="1400" dirty="0"/>
              <a:t> les blogs pour </a:t>
            </a:r>
            <a:r>
              <a:rPr lang="en-US" sz="1400" dirty="0" err="1"/>
              <a:t>partager</a:t>
            </a:r>
            <a:r>
              <a:rPr lang="en-US" sz="1400" dirty="0"/>
              <a:t> </a:t>
            </a:r>
            <a:r>
              <a:rPr lang="en-US" sz="1400" dirty="0" err="1"/>
              <a:t>leurs</a:t>
            </a:r>
            <a:r>
              <a:rPr lang="en-US" sz="1400" dirty="0"/>
              <a:t> </a:t>
            </a:r>
            <a:r>
              <a:rPr lang="en-US" sz="1400" dirty="0" err="1"/>
              <a:t>réflexions</a:t>
            </a:r>
            <a:r>
              <a:rPr lang="en-US" sz="1400" dirty="0"/>
              <a:t> sur le matériel de </a:t>
            </a:r>
            <a:r>
              <a:rPr lang="en-US" sz="1400" dirty="0" err="1"/>
              <a:t>cours</a:t>
            </a:r>
            <a:r>
              <a:rPr lang="en-US" sz="1400" dirty="0"/>
              <a:t>, </a:t>
            </a:r>
            <a:r>
              <a:rPr lang="en-US" sz="1400" dirty="0" err="1"/>
              <a:t>fournir</a:t>
            </a:r>
            <a:r>
              <a:rPr lang="en-US" sz="1400" dirty="0"/>
              <a:t> des </a:t>
            </a:r>
            <a:r>
              <a:rPr lang="en-US" sz="1400" dirty="0" err="1"/>
              <a:t>ressources</a:t>
            </a:r>
            <a:r>
              <a:rPr lang="en-US" sz="1400" dirty="0"/>
              <a:t> </a:t>
            </a:r>
            <a:r>
              <a:rPr lang="en-US" sz="1400" dirty="0" err="1"/>
              <a:t>supplémentaires</a:t>
            </a:r>
            <a:r>
              <a:rPr lang="en-US" sz="1400" dirty="0"/>
              <a:t> et </a:t>
            </a:r>
            <a:r>
              <a:rPr lang="en-US" sz="1400" dirty="0" err="1"/>
              <a:t>répondre</a:t>
            </a:r>
            <a:r>
              <a:rPr lang="en-US" sz="1400" dirty="0"/>
              <a:t> aux questions. Les </a:t>
            </a:r>
            <a:r>
              <a:rPr lang="en-US" sz="1400" dirty="0" err="1"/>
              <a:t>bénéficiaires</a:t>
            </a:r>
            <a:r>
              <a:rPr lang="en-US" sz="1400" dirty="0"/>
              <a:t> </a:t>
            </a:r>
            <a:r>
              <a:rPr lang="en-US" sz="1400" dirty="0" err="1"/>
              <a:t>handicapés</a:t>
            </a:r>
            <a:r>
              <a:rPr lang="en-US" sz="1400" dirty="0"/>
              <a:t> </a:t>
            </a:r>
            <a:r>
              <a:rPr lang="en-US" sz="1400" dirty="0" err="1"/>
              <a:t>peuvent</a:t>
            </a:r>
            <a:r>
              <a:rPr lang="en-US" sz="1400" dirty="0"/>
              <a:t> </a:t>
            </a:r>
            <a:r>
              <a:rPr lang="en-US" sz="1400" dirty="0" err="1"/>
              <a:t>également</a:t>
            </a:r>
            <a:r>
              <a:rPr lang="en-US" sz="1400" dirty="0"/>
              <a:t> </a:t>
            </a:r>
            <a:r>
              <a:rPr lang="en-US" sz="1400" dirty="0" err="1"/>
              <a:t>utiliser</a:t>
            </a:r>
            <a:r>
              <a:rPr lang="en-US" sz="1400" dirty="0"/>
              <a:t> des blogs pour </a:t>
            </a:r>
            <a:r>
              <a:rPr lang="en-US" sz="1400" dirty="0" err="1"/>
              <a:t>partager</a:t>
            </a:r>
            <a:r>
              <a:rPr lang="en-US" sz="1400" dirty="0"/>
              <a:t> </a:t>
            </a:r>
            <a:r>
              <a:rPr lang="en-US" sz="1400" dirty="0" err="1"/>
              <a:t>leurs</a:t>
            </a:r>
            <a:r>
              <a:rPr lang="en-US" sz="1400" dirty="0"/>
              <a:t> </a:t>
            </a:r>
            <a:r>
              <a:rPr lang="en-US" sz="1400" dirty="0" err="1"/>
              <a:t>propres</a:t>
            </a:r>
            <a:r>
              <a:rPr lang="en-US" sz="1400" dirty="0"/>
              <a:t> </a:t>
            </a:r>
            <a:r>
              <a:rPr lang="en-US" sz="1400" dirty="0" err="1"/>
              <a:t>réflexions</a:t>
            </a:r>
            <a:r>
              <a:rPr lang="en-US" sz="1400" dirty="0"/>
              <a:t> et </a:t>
            </a:r>
            <a:r>
              <a:rPr lang="en-US" sz="1400" dirty="0" err="1"/>
              <a:t>expériences</a:t>
            </a:r>
            <a:r>
              <a:rPr lang="en-US" sz="1400" dirty="0"/>
              <a:t> </a:t>
            </a:r>
            <a:r>
              <a:rPr lang="en-US" sz="1400" dirty="0" err="1"/>
              <a:t>liées</a:t>
            </a:r>
            <a:r>
              <a:rPr lang="en-US" sz="1400" dirty="0"/>
              <a:t> au </a:t>
            </a:r>
            <a:r>
              <a:rPr lang="en-US" sz="1400" dirty="0" err="1"/>
              <a:t>cours</a:t>
            </a:r>
            <a:r>
              <a:rPr lang="en-US" sz="1400" dirty="0"/>
              <a:t>.
Entrées Wiki : Les Wikis </a:t>
            </a:r>
            <a:r>
              <a:rPr lang="en-US" sz="1400" dirty="0" err="1"/>
              <a:t>sont</a:t>
            </a:r>
            <a:r>
              <a:rPr lang="en-US" sz="1400" dirty="0"/>
              <a:t> un excellent </a:t>
            </a:r>
            <a:r>
              <a:rPr lang="en-US" sz="1400" dirty="0" err="1"/>
              <a:t>moyen</a:t>
            </a:r>
            <a:r>
              <a:rPr lang="en-US" sz="1400" dirty="0"/>
              <a:t> pour les </a:t>
            </a:r>
            <a:r>
              <a:rPr lang="en-US" sz="1400" dirty="0" err="1"/>
              <a:t>personnes</a:t>
            </a:r>
            <a:r>
              <a:rPr lang="en-US" sz="1400" dirty="0"/>
              <a:t> </a:t>
            </a:r>
            <a:r>
              <a:rPr lang="en-US" sz="1400" dirty="0" err="1"/>
              <a:t>handicapées</a:t>
            </a:r>
            <a:r>
              <a:rPr lang="en-US" sz="1400" dirty="0"/>
              <a:t> de </a:t>
            </a:r>
            <a:r>
              <a:rPr lang="en-US" sz="1400" dirty="0" err="1"/>
              <a:t>collaborer</a:t>
            </a:r>
            <a:r>
              <a:rPr lang="en-US" sz="1400" dirty="0"/>
              <a:t> sur des devoirs et des </a:t>
            </a:r>
            <a:r>
              <a:rPr lang="en-US" sz="1400" dirty="0" err="1"/>
              <a:t>projets</a:t>
            </a:r>
            <a:r>
              <a:rPr lang="en-US" sz="1400" dirty="0"/>
              <a:t>. </a:t>
            </a:r>
            <a:r>
              <a:rPr lang="en-US" sz="1400" dirty="0" err="1"/>
              <a:t>Ils</a:t>
            </a:r>
            <a:r>
              <a:rPr lang="en-US" sz="1400" dirty="0"/>
              <a:t> </a:t>
            </a:r>
            <a:r>
              <a:rPr lang="en-US" sz="1400" dirty="0" err="1"/>
              <a:t>peuvent</a:t>
            </a:r>
            <a:r>
              <a:rPr lang="en-US" sz="1400" dirty="0"/>
              <a:t> </a:t>
            </a:r>
            <a:r>
              <a:rPr lang="en-US" sz="1400" dirty="0" err="1"/>
              <a:t>travailler</a:t>
            </a:r>
            <a:r>
              <a:rPr lang="en-US" sz="1400" dirty="0"/>
              <a:t> ensemble pour </a:t>
            </a:r>
            <a:r>
              <a:rPr lang="en-US" sz="1400" dirty="0" err="1"/>
              <a:t>créer</a:t>
            </a:r>
            <a:r>
              <a:rPr lang="en-US" sz="1400" dirty="0"/>
              <a:t> et modifier des entrées wiki, qui </a:t>
            </a:r>
            <a:r>
              <a:rPr lang="en-US" sz="1400" dirty="0" err="1"/>
              <a:t>peuvent</a:t>
            </a:r>
            <a:r>
              <a:rPr lang="en-US" sz="1400" dirty="0"/>
              <a:t> ensuite </a:t>
            </a:r>
            <a:r>
              <a:rPr lang="en-US" sz="1400" dirty="0" err="1"/>
              <a:t>être</a:t>
            </a:r>
            <a:r>
              <a:rPr lang="en-US" sz="1400" dirty="0"/>
              <a:t> </a:t>
            </a:r>
            <a:r>
              <a:rPr lang="en-US" sz="1400" dirty="0" err="1"/>
              <a:t>partagées</a:t>
            </a:r>
            <a:r>
              <a:rPr lang="en-US" sz="1400" dirty="0"/>
              <a:t> avec la </a:t>
            </a:r>
            <a:r>
              <a:rPr lang="en-US" sz="1400" dirty="0" err="1"/>
              <a:t>classe</a:t>
            </a:r>
            <a:r>
              <a:rPr lang="en-US" sz="1400" dirty="0"/>
              <a:t>.</a:t>
            </a:r>
            <a:endParaRPr lang="en-US" sz="1400" dirty="0">
              <a:solidFill>
                <a:srgbClr val="445D73"/>
              </a:solidFill>
            </a:endParaRPr>
          </a:p>
        </p:txBody>
      </p:sp>
      <p:sp>
        <p:nvSpPr>
          <p:cNvPr id="411" name="Google Shape;411;p53"/>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pic>
        <p:nvPicPr>
          <p:cNvPr id="412" name="Google Shape;412;p53"/>
          <p:cNvPicPr preferRelativeResize="0"/>
          <p:nvPr/>
        </p:nvPicPr>
        <p:blipFill rotWithShape="1">
          <a:blip r:embed="rId3">
            <a:alphaModFix/>
          </a:blip>
          <a:srcRect/>
          <a:stretch/>
        </p:blipFill>
        <p:spPr>
          <a:xfrm rot="-5400000">
            <a:off x="1506649" y="1568045"/>
            <a:ext cx="521323" cy="731360"/>
          </a:xfrm>
          <a:prstGeom prst="rect">
            <a:avLst/>
          </a:prstGeom>
          <a:noFill/>
          <a:ln>
            <a:noFill/>
          </a:ln>
        </p:spPr>
      </p:pic>
      <p:pic>
        <p:nvPicPr>
          <p:cNvPr id="413" name="Google Shape;413;p53"/>
          <p:cNvPicPr preferRelativeResize="0"/>
          <p:nvPr/>
        </p:nvPicPr>
        <p:blipFill rotWithShape="1">
          <a:blip r:embed="rId4">
            <a:alphaModFix/>
          </a:blip>
          <a:srcRect/>
          <a:stretch/>
        </p:blipFill>
        <p:spPr>
          <a:xfrm rot="-5400000">
            <a:off x="1493723" y="2498296"/>
            <a:ext cx="521323" cy="731360"/>
          </a:xfrm>
          <a:prstGeom prst="rect">
            <a:avLst/>
          </a:prstGeom>
          <a:noFill/>
          <a:ln>
            <a:noFill/>
          </a:ln>
        </p:spPr>
      </p:pic>
      <p:pic>
        <p:nvPicPr>
          <p:cNvPr id="414" name="Google Shape;414;p53"/>
          <p:cNvPicPr preferRelativeResize="0"/>
          <p:nvPr/>
        </p:nvPicPr>
        <p:blipFill rotWithShape="1">
          <a:blip r:embed="rId3">
            <a:alphaModFix/>
          </a:blip>
          <a:srcRect/>
          <a:stretch/>
        </p:blipFill>
        <p:spPr>
          <a:xfrm rot="-5400000">
            <a:off x="1493724" y="3367682"/>
            <a:ext cx="521323" cy="731360"/>
          </a:xfrm>
          <a:prstGeom prst="rect">
            <a:avLst/>
          </a:prstGeom>
          <a:noFill/>
          <a:ln>
            <a:noFill/>
          </a:ln>
        </p:spPr>
      </p:pic>
      <p:pic>
        <p:nvPicPr>
          <p:cNvPr id="415" name="Google Shape;415;p53"/>
          <p:cNvPicPr preferRelativeResize="0"/>
          <p:nvPr/>
        </p:nvPicPr>
        <p:blipFill rotWithShape="1">
          <a:blip r:embed="rId4">
            <a:alphaModFix/>
          </a:blip>
          <a:srcRect/>
          <a:stretch/>
        </p:blipFill>
        <p:spPr>
          <a:xfrm rot="-5400000">
            <a:off x="1493723" y="4481072"/>
            <a:ext cx="521323" cy="731360"/>
          </a:xfrm>
          <a:prstGeom prst="rect">
            <a:avLst/>
          </a:prstGeom>
          <a:noFill/>
          <a:ln>
            <a:noFill/>
          </a:ln>
        </p:spPr>
      </p:pic>
      <p:pic>
        <p:nvPicPr>
          <p:cNvPr id="416" name="Google Shape;416;p53"/>
          <p:cNvPicPr preferRelativeResize="0"/>
          <p:nvPr/>
        </p:nvPicPr>
        <p:blipFill rotWithShape="1">
          <a:blip r:embed="rId3">
            <a:alphaModFix/>
          </a:blip>
          <a:srcRect/>
          <a:stretch/>
        </p:blipFill>
        <p:spPr>
          <a:xfrm rot="-5400000">
            <a:off x="1555717" y="5496479"/>
            <a:ext cx="521323" cy="73136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0"/>
        <p:cNvGrpSpPr/>
        <p:nvPr/>
      </p:nvGrpSpPr>
      <p:grpSpPr>
        <a:xfrm>
          <a:off x="0" y="0"/>
          <a:ext cx="0" cy="0"/>
          <a:chOff x="0" y="0"/>
          <a:chExt cx="0" cy="0"/>
        </a:xfrm>
      </p:grpSpPr>
      <p:sp>
        <p:nvSpPr>
          <p:cNvPr id="421" name="Google Shape;421;p54"/>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200" dirty="0"/>
              <a:t>Types et </a:t>
            </a:r>
            <a:r>
              <a:rPr lang="en-US" sz="3200" dirty="0" err="1"/>
              <a:t>catégories</a:t>
            </a:r>
            <a:r>
              <a:rPr lang="en-US" sz="3200" dirty="0"/>
              <a:t> de communication </a:t>
            </a:r>
            <a:r>
              <a:rPr lang="en-US" sz="3200" dirty="0" err="1"/>
              <a:t>en</a:t>
            </a:r>
            <a:r>
              <a:rPr lang="en-US" sz="3200" dirty="0"/>
              <a:t> </a:t>
            </a:r>
            <a:r>
              <a:rPr lang="en-US" sz="3200" dirty="0" err="1"/>
              <a:t>ligne</a:t>
            </a:r>
            <a:endParaRPr sz="3500" dirty="0"/>
          </a:p>
        </p:txBody>
      </p:sp>
      <p:sp>
        <p:nvSpPr>
          <p:cNvPr id="422" name="Google Shape;422;p54"/>
          <p:cNvSpPr txBox="1">
            <a:spLocks noGrp="1"/>
          </p:cNvSpPr>
          <p:nvPr>
            <p:ph type="body" idx="1"/>
          </p:nvPr>
        </p:nvSpPr>
        <p:spPr>
          <a:xfrm>
            <a:off x="1038803" y="1038930"/>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n-US" sz="1600" dirty="0"/>
              <a:t>En plus de </a:t>
            </a:r>
            <a:r>
              <a:rPr lang="en-US" sz="1600" dirty="0" err="1"/>
              <a:t>ces</a:t>
            </a:r>
            <a:r>
              <a:rPr lang="en-US" sz="1600" dirty="0"/>
              <a:t> </a:t>
            </a:r>
            <a:r>
              <a:rPr lang="en-US" sz="1600" dirty="0" err="1"/>
              <a:t>exemples</a:t>
            </a:r>
            <a:r>
              <a:rPr lang="en-US" sz="1600" dirty="0"/>
              <a:t>, les MOOC et </a:t>
            </a:r>
            <a:r>
              <a:rPr lang="en-US" sz="1600" dirty="0" err="1"/>
              <a:t>autres</a:t>
            </a:r>
            <a:r>
              <a:rPr lang="en-US" sz="1600" dirty="0"/>
              <a:t> </a:t>
            </a:r>
            <a:r>
              <a:rPr lang="en-US" sz="1600" dirty="0" err="1"/>
              <a:t>cours</a:t>
            </a:r>
            <a:r>
              <a:rPr lang="en-US" sz="1600" dirty="0"/>
              <a:t> </a:t>
            </a:r>
            <a:r>
              <a:rPr lang="en-US" sz="1600" dirty="0" err="1"/>
              <a:t>en</a:t>
            </a:r>
            <a:r>
              <a:rPr lang="en-US" sz="1600" dirty="0"/>
              <a:t> </a:t>
            </a:r>
            <a:r>
              <a:rPr lang="en-US" sz="1600" dirty="0" err="1"/>
              <a:t>ligne</a:t>
            </a:r>
            <a:r>
              <a:rPr lang="en-US" sz="1600" dirty="0"/>
              <a:t> </a:t>
            </a:r>
            <a:r>
              <a:rPr lang="en-US" sz="1600" dirty="0" err="1"/>
              <a:t>utilisent</a:t>
            </a:r>
            <a:r>
              <a:rPr lang="en-US" sz="1600" dirty="0"/>
              <a:t> </a:t>
            </a:r>
            <a:r>
              <a:rPr lang="en-US" sz="1600" dirty="0" err="1"/>
              <a:t>souvent</a:t>
            </a:r>
            <a:r>
              <a:rPr lang="en-US" sz="1600" dirty="0"/>
              <a:t> </a:t>
            </a:r>
            <a:r>
              <a:rPr lang="en-US" sz="1600" dirty="0" err="1"/>
              <a:t>une</a:t>
            </a:r>
            <a:r>
              <a:rPr lang="en-US" sz="1600" dirty="0"/>
              <a:t> </a:t>
            </a:r>
            <a:r>
              <a:rPr lang="en-US" sz="1600" dirty="0" err="1"/>
              <a:t>variété</a:t>
            </a:r>
            <a:r>
              <a:rPr lang="en-US" sz="1600" dirty="0"/>
              <a:t> </a:t>
            </a:r>
            <a:r>
              <a:rPr lang="en-US" sz="1600" dirty="0" err="1"/>
              <a:t>d’autres</a:t>
            </a:r>
            <a:r>
              <a:rPr lang="en-US" sz="1600" dirty="0"/>
              <a:t> types de communication </a:t>
            </a:r>
            <a:r>
              <a:rPr lang="en-US" sz="1600" dirty="0" err="1"/>
              <a:t>en</a:t>
            </a:r>
            <a:r>
              <a:rPr lang="en-US" sz="1600" dirty="0"/>
              <a:t> </a:t>
            </a:r>
            <a:r>
              <a:rPr lang="en-US" sz="1600" dirty="0" err="1"/>
              <a:t>ligne</a:t>
            </a:r>
            <a:r>
              <a:rPr lang="en-US" sz="1600" dirty="0"/>
              <a:t> </a:t>
            </a:r>
            <a:r>
              <a:rPr lang="en-US" sz="1600" dirty="0" err="1"/>
              <a:t>asynchrone</a:t>
            </a:r>
            <a:r>
              <a:rPr lang="en-US" sz="1600" dirty="0"/>
              <a:t>, </a:t>
            </a:r>
            <a:r>
              <a:rPr lang="en-US" sz="1600" dirty="0" err="1"/>
              <a:t>créant</a:t>
            </a:r>
            <a:r>
              <a:rPr lang="en-US" sz="1600" dirty="0"/>
              <a:t> </a:t>
            </a:r>
            <a:r>
              <a:rPr lang="en-US" sz="1600" dirty="0" err="1"/>
              <a:t>ainsi</a:t>
            </a:r>
            <a:r>
              <a:rPr lang="en-US" sz="1600" dirty="0"/>
              <a:t> </a:t>
            </a:r>
            <a:r>
              <a:rPr lang="en-US" sz="1600" dirty="0" err="1"/>
              <a:t>une</a:t>
            </a:r>
            <a:r>
              <a:rPr lang="en-US" sz="1600" dirty="0"/>
              <a:t> </a:t>
            </a:r>
            <a:r>
              <a:rPr lang="en-US" sz="1600" dirty="0" err="1"/>
              <a:t>expérience</a:t>
            </a:r>
            <a:r>
              <a:rPr lang="en-US" sz="1600" dirty="0"/>
              <a:t> </a:t>
            </a:r>
            <a:r>
              <a:rPr lang="en-US" sz="1600" dirty="0" err="1"/>
              <a:t>d’apprentissage</a:t>
            </a:r>
            <a:r>
              <a:rPr lang="en-US" sz="1600" dirty="0"/>
              <a:t> riche et </a:t>
            </a:r>
            <a:r>
              <a:rPr lang="en-US" sz="1600" dirty="0" err="1"/>
              <a:t>engageante</a:t>
            </a:r>
            <a:r>
              <a:rPr lang="en-US" sz="1600" dirty="0"/>
              <a:t>, </a:t>
            </a:r>
            <a:r>
              <a:rPr lang="en-US" sz="1600" dirty="0" err="1"/>
              <a:t>tels</a:t>
            </a:r>
            <a:r>
              <a:rPr lang="en-US" sz="1600" dirty="0"/>
              <a:t> que</a:t>
            </a:r>
            <a:r>
              <a:rPr lang="en" sz="1600" dirty="0">
                <a:solidFill>
                  <a:srgbClr val="445D73"/>
                </a:solidFill>
              </a:rPr>
              <a:t>:</a:t>
            </a:r>
            <a:endParaRPr sz="1600" dirty="0">
              <a:solidFill>
                <a:srgbClr val="445D73"/>
              </a:solidFill>
            </a:endParaRPr>
          </a:p>
          <a:p>
            <a:pPr marL="914400" lvl="0" indent="0">
              <a:spcBef>
                <a:spcPts val="2400"/>
              </a:spcBef>
              <a:buNone/>
            </a:pPr>
            <a:r>
              <a:rPr lang="en-US" sz="1600" dirty="0"/>
              <a:t>Cours </a:t>
            </a:r>
            <a:r>
              <a:rPr lang="en-US" sz="1600" dirty="0" err="1"/>
              <a:t>préenregistrés</a:t>
            </a:r>
            <a:r>
              <a:rPr lang="en-US" sz="1600" dirty="0"/>
              <a:t> : Les </a:t>
            </a:r>
            <a:r>
              <a:rPr lang="en-US" sz="1600" dirty="0" err="1"/>
              <a:t>instructeurs</a:t>
            </a:r>
            <a:r>
              <a:rPr lang="en-US" sz="1600" dirty="0"/>
              <a:t> </a:t>
            </a:r>
            <a:r>
              <a:rPr lang="en-US" sz="1600" dirty="0" err="1"/>
              <a:t>peuvent</a:t>
            </a:r>
            <a:r>
              <a:rPr lang="en-US" sz="1600" dirty="0"/>
              <a:t> </a:t>
            </a:r>
            <a:r>
              <a:rPr lang="en-US" sz="1600" dirty="0" err="1"/>
              <a:t>préenregistrer</a:t>
            </a:r>
            <a:r>
              <a:rPr lang="en-US" sz="1600" dirty="0"/>
              <a:t> les </a:t>
            </a:r>
            <a:r>
              <a:rPr lang="en-US" sz="1600" dirty="0" err="1"/>
              <a:t>cours</a:t>
            </a:r>
            <a:r>
              <a:rPr lang="en-US" sz="1600" dirty="0"/>
              <a:t>, </a:t>
            </a:r>
            <a:r>
              <a:rPr lang="en-US" sz="1600" dirty="0" err="1"/>
              <a:t>puis</a:t>
            </a:r>
            <a:r>
              <a:rPr lang="en-US" sz="1600" dirty="0"/>
              <a:t> les </a:t>
            </a:r>
            <a:r>
              <a:rPr lang="en-US" sz="1600" dirty="0" err="1"/>
              <a:t>mettre</a:t>
            </a:r>
            <a:r>
              <a:rPr lang="en-US" sz="1600" dirty="0"/>
              <a:t> à la disposition des gens pour </a:t>
            </a:r>
            <a:r>
              <a:rPr lang="en-US" sz="1600" dirty="0" err="1"/>
              <a:t>qu’ils</a:t>
            </a:r>
            <a:r>
              <a:rPr lang="en-US" sz="1600" dirty="0"/>
              <a:t> les </a:t>
            </a:r>
            <a:r>
              <a:rPr lang="en-US" sz="1600" dirty="0" err="1"/>
              <a:t>regardent</a:t>
            </a:r>
            <a:r>
              <a:rPr lang="en-US" sz="1600" dirty="0"/>
              <a:t> à </a:t>
            </a:r>
            <a:r>
              <a:rPr lang="en-US" sz="1600" dirty="0" err="1"/>
              <a:t>leur</a:t>
            </a:r>
            <a:r>
              <a:rPr lang="en-US" sz="1600" dirty="0"/>
              <a:t> propre </a:t>
            </a:r>
            <a:r>
              <a:rPr lang="en-US" sz="1600" dirty="0" err="1"/>
              <a:t>rythme</a:t>
            </a:r>
            <a:r>
              <a:rPr lang="en-US" sz="1600" dirty="0"/>
              <a:t>.
Quiz et examens : Les </a:t>
            </a:r>
            <a:r>
              <a:rPr lang="en-US" sz="1600" dirty="0" err="1"/>
              <a:t>bénéficiaires</a:t>
            </a:r>
            <a:r>
              <a:rPr lang="en-US" sz="1600" dirty="0"/>
              <a:t> </a:t>
            </a:r>
            <a:r>
              <a:rPr lang="en-US" sz="1600" dirty="0" err="1"/>
              <a:t>peuvent</a:t>
            </a:r>
            <a:r>
              <a:rPr lang="en-US" sz="1600" dirty="0"/>
              <a:t> passer des quiz et des examens </a:t>
            </a:r>
            <a:r>
              <a:rPr lang="en-US" sz="1600" dirty="0" err="1"/>
              <a:t>en</a:t>
            </a:r>
            <a:r>
              <a:rPr lang="en-US" sz="1600" dirty="0"/>
              <a:t> </a:t>
            </a:r>
            <a:r>
              <a:rPr lang="en-US" sz="1600" dirty="0" err="1"/>
              <a:t>ligne</a:t>
            </a:r>
            <a:r>
              <a:rPr lang="en-US" sz="1600" dirty="0"/>
              <a:t> à </a:t>
            </a:r>
            <a:r>
              <a:rPr lang="en-US" sz="1600" dirty="0" err="1"/>
              <a:t>leur</a:t>
            </a:r>
            <a:r>
              <a:rPr lang="en-US" sz="1600" dirty="0"/>
              <a:t> convenance.
Remise des devoirs : Les </a:t>
            </a:r>
            <a:r>
              <a:rPr lang="en-US" sz="1600" dirty="0" err="1"/>
              <a:t>bénéficiaires</a:t>
            </a:r>
            <a:r>
              <a:rPr lang="en-US" sz="1600" dirty="0"/>
              <a:t> </a:t>
            </a:r>
            <a:r>
              <a:rPr lang="en-US" sz="1600" dirty="0" err="1"/>
              <a:t>peuvent</a:t>
            </a:r>
            <a:r>
              <a:rPr lang="en-US" sz="1600" dirty="0"/>
              <a:t> </a:t>
            </a:r>
            <a:r>
              <a:rPr lang="en-US" sz="1600" dirty="0" err="1"/>
              <a:t>soumettre</a:t>
            </a:r>
            <a:r>
              <a:rPr lang="en-US" sz="1600" dirty="0"/>
              <a:t> des devoirs </a:t>
            </a:r>
            <a:r>
              <a:rPr lang="en-US" sz="1600" dirty="0" err="1"/>
              <a:t>en</a:t>
            </a:r>
            <a:r>
              <a:rPr lang="en-US" sz="1600" dirty="0"/>
              <a:t> </a:t>
            </a:r>
            <a:r>
              <a:rPr lang="en-US" sz="1600" dirty="0" err="1"/>
              <a:t>ligne</a:t>
            </a:r>
            <a:r>
              <a:rPr lang="en-US" sz="1600" dirty="0"/>
              <a:t> à </a:t>
            </a:r>
            <a:r>
              <a:rPr lang="en-US" sz="1600" dirty="0" err="1"/>
              <a:t>leur</a:t>
            </a:r>
            <a:r>
              <a:rPr lang="en-US" sz="1600" dirty="0"/>
              <a:t> </a:t>
            </a:r>
            <a:r>
              <a:rPr lang="en-US" sz="1600" dirty="0" err="1"/>
              <a:t>instructeur</a:t>
            </a:r>
            <a:r>
              <a:rPr lang="en-US" sz="1600" dirty="0"/>
              <a:t> pour </a:t>
            </a:r>
            <a:r>
              <a:rPr lang="en-US" sz="1600" dirty="0" err="1"/>
              <a:t>évaluation</a:t>
            </a:r>
            <a:r>
              <a:rPr lang="en-US" sz="1600" dirty="0"/>
              <a:t>.
Forums de discussion : Les forums de discussion </a:t>
            </a:r>
            <a:r>
              <a:rPr lang="en-US" sz="1600" dirty="0" err="1"/>
              <a:t>sont</a:t>
            </a:r>
            <a:r>
              <a:rPr lang="en-US" sz="1600" dirty="0"/>
              <a:t> </a:t>
            </a:r>
            <a:r>
              <a:rPr lang="en-US" sz="1600" dirty="0" err="1"/>
              <a:t>similaires</a:t>
            </a:r>
            <a:r>
              <a:rPr lang="en-US" sz="1600" dirty="0"/>
              <a:t> aux forums de discussion, </a:t>
            </a:r>
            <a:r>
              <a:rPr lang="en-US" sz="1600" dirty="0" err="1"/>
              <a:t>mais</a:t>
            </a:r>
            <a:r>
              <a:rPr lang="en-US" sz="1600" dirty="0"/>
              <a:t> </a:t>
            </a:r>
            <a:r>
              <a:rPr lang="en-US" sz="1600" dirty="0" err="1"/>
              <a:t>ils</a:t>
            </a:r>
            <a:r>
              <a:rPr lang="en-US" sz="1600" dirty="0"/>
              <a:t> </a:t>
            </a:r>
            <a:r>
              <a:rPr lang="en-US" sz="1600" dirty="0" err="1"/>
              <a:t>sont</a:t>
            </a:r>
            <a:r>
              <a:rPr lang="en-US" sz="1600" dirty="0"/>
              <a:t> </a:t>
            </a:r>
            <a:r>
              <a:rPr lang="en-US" sz="1600" dirty="0" err="1"/>
              <a:t>souvent</a:t>
            </a:r>
            <a:r>
              <a:rPr lang="en-US" sz="1600" dirty="0"/>
              <a:t> </a:t>
            </a:r>
            <a:r>
              <a:rPr lang="en-US" sz="1600" dirty="0" err="1"/>
              <a:t>utilisés</a:t>
            </a:r>
            <a:r>
              <a:rPr lang="en-US" sz="1600" dirty="0"/>
              <a:t> à des fins plus </a:t>
            </a:r>
            <a:r>
              <a:rPr lang="en-US" sz="1600" dirty="0" err="1"/>
              <a:t>spécifiques</a:t>
            </a:r>
            <a:r>
              <a:rPr lang="en-US" sz="1600" dirty="0"/>
              <a:t>, </a:t>
            </a:r>
            <a:r>
              <a:rPr lang="en-US" sz="1600" dirty="0" err="1"/>
              <a:t>telles</a:t>
            </a:r>
            <a:r>
              <a:rPr lang="en-US" sz="1600" dirty="0"/>
              <a:t> que la discussion d’un </a:t>
            </a:r>
            <a:r>
              <a:rPr lang="en-US" sz="1600" dirty="0" err="1"/>
              <a:t>cours</a:t>
            </a:r>
            <a:r>
              <a:rPr lang="en-US" sz="1600" dirty="0"/>
              <a:t> </a:t>
            </a:r>
            <a:r>
              <a:rPr lang="en-US" sz="1600" dirty="0" err="1"/>
              <a:t>ou</a:t>
            </a:r>
            <a:r>
              <a:rPr lang="en-US" sz="1600" dirty="0"/>
              <a:t> d’un devoir particulier.
</a:t>
            </a:r>
            <a:r>
              <a:rPr lang="en-US" sz="1600" dirty="0" err="1"/>
              <a:t>Projets</a:t>
            </a:r>
            <a:r>
              <a:rPr lang="en-US" sz="1600" dirty="0"/>
              <a:t> de </a:t>
            </a:r>
            <a:r>
              <a:rPr lang="en-US" sz="1600" dirty="0" err="1"/>
              <a:t>groupe</a:t>
            </a:r>
            <a:r>
              <a:rPr lang="en-US" sz="1600" dirty="0"/>
              <a:t> : les </a:t>
            </a:r>
            <a:r>
              <a:rPr lang="en-US" sz="1600" dirty="0" err="1"/>
              <a:t>personnes</a:t>
            </a:r>
            <a:r>
              <a:rPr lang="en-US" sz="1600" dirty="0"/>
              <a:t> </a:t>
            </a:r>
            <a:r>
              <a:rPr lang="en-US" sz="1600" dirty="0" err="1"/>
              <a:t>handicapées</a:t>
            </a:r>
            <a:r>
              <a:rPr lang="en-US" sz="1600" dirty="0"/>
              <a:t> </a:t>
            </a:r>
            <a:r>
              <a:rPr lang="en-US" sz="1600" dirty="0" err="1"/>
              <a:t>peuvent</a:t>
            </a:r>
            <a:r>
              <a:rPr lang="en-US" sz="1600" dirty="0"/>
              <a:t> </a:t>
            </a:r>
            <a:r>
              <a:rPr lang="en-US" sz="1600" dirty="0" err="1"/>
              <a:t>collaborer</a:t>
            </a:r>
            <a:r>
              <a:rPr lang="en-US" sz="1600" dirty="0"/>
              <a:t> sur des </a:t>
            </a:r>
            <a:r>
              <a:rPr lang="en-US" sz="1600" dirty="0" err="1"/>
              <a:t>projets</a:t>
            </a:r>
            <a:r>
              <a:rPr lang="en-US" sz="1600" dirty="0"/>
              <a:t> de </a:t>
            </a:r>
            <a:r>
              <a:rPr lang="en-US" sz="1600" dirty="0" err="1"/>
              <a:t>groupe</a:t>
            </a:r>
            <a:r>
              <a:rPr lang="en-US" sz="1600" dirty="0"/>
              <a:t> </a:t>
            </a:r>
            <a:r>
              <a:rPr lang="en-US" sz="1600" dirty="0" err="1"/>
              <a:t>en</a:t>
            </a:r>
            <a:r>
              <a:rPr lang="en-US" sz="1600" dirty="0"/>
              <a:t> </a:t>
            </a:r>
            <a:r>
              <a:rPr lang="en-US" sz="1600" dirty="0" err="1"/>
              <a:t>ligne</a:t>
            </a:r>
            <a:r>
              <a:rPr lang="en-US" sz="1600" dirty="0"/>
              <a:t> à </a:t>
            </a:r>
            <a:r>
              <a:rPr lang="en-US" sz="1600" dirty="0" err="1"/>
              <a:t>l’aide</a:t>
            </a:r>
            <a:r>
              <a:rPr lang="en-US" sz="1600" dirty="0"/>
              <a:t> de divers </a:t>
            </a:r>
            <a:r>
              <a:rPr lang="en-US" sz="1600" dirty="0" err="1"/>
              <a:t>outils</a:t>
            </a:r>
            <a:r>
              <a:rPr lang="en-US" sz="1600" dirty="0"/>
              <a:t>, </a:t>
            </a:r>
            <a:r>
              <a:rPr lang="en-US" sz="1600" dirty="0" err="1"/>
              <a:t>tels</a:t>
            </a:r>
            <a:r>
              <a:rPr lang="en-US" sz="1600" dirty="0"/>
              <a:t> que des documents </a:t>
            </a:r>
            <a:r>
              <a:rPr lang="en-US" sz="1600" dirty="0" err="1"/>
              <a:t>partagés</a:t>
            </a:r>
            <a:r>
              <a:rPr lang="en-US" sz="1600" dirty="0"/>
              <a:t>, des </a:t>
            </a:r>
            <a:r>
              <a:rPr lang="en-US" sz="1600" dirty="0" err="1"/>
              <a:t>feuilles</a:t>
            </a:r>
            <a:r>
              <a:rPr lang="en-US" sz="1600" dirty="0"/>
              <a:t> de </a:t>
            </a:r>
            <a:r>
              <a:rPr lang="en-US" sz="1600" dirty="0" err="1"/>
              <a:t>calcul</a:t>
            </a:r>
            <a:r>
              <a:rPr lang="en-US" sz="1600" dirty="0"/>
              <a:t> et des </a:t>
            </a:r>
            <a:r>
              <a:rPr lang="en-US" sz="1600" dirty="0" err="1"/>
              <a:t>présentations</a:t>
            </a:r>
            <a:r>
              <a:rPr lang="en-US" sz="1600" dirty="0"/>
              <a:t>.</a:t>
            </a:r>
            <a:endParaRPr sz="1600" dirty="0">
              <a:solidFill>
                <a:srgbClr val="445D73"/>
              </a:solidFill>
            </a:endParaRPr>
          </a:p>
        </p:txBody>
      </p:sp>
      <p:sp>
        <p:nvSpPr>
          <p:cNvPr id="423" name="Google Shape;423;p54"/>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pic>
        <p:nvPicPr>
          <p:cNvPr id="424" name="Google Shape;424;p54"/>
          <p:cNvPicPr preferRelativeResize="0"/>
          <p:nvPr/>
        </p:nvPicPr>
        <p:blipFill rotWithShape="1">
          <a:blip r:embed="rId3">
            <a:alphaModFix/>
          </a:blip>
          <a:srcRect/>
          <a:stretch/>
        </p:blipFill>
        <p:spPr>
          <a:xfrm rot="-5400000">
            <a:off x="1053235" y="2343891"/>
            <a:ext cx="544374" cy="731367"/>
          </a:xfrm>
          <a:prstGeom prst="rect">
            <a:avLst/>
          </a:prstGeom>
          <a:noFill/>
          <a:ln>
            <a:noFill/>
          </a:ln>
        </p:spPr>
      </p:pic>
      <p:pic>
        <p:nvPicPr>
          <p:cNvPr id="425" name="Google Shape;425;p54"/>
          <p:cNvPicPr preferRelativeResize="0"/>
          <p:nvPr/>
        </p:nvPicPr>
        <p:blipFill rotWithShape="1">
          <a:blip r:embed="rId4">
            <a:alphaModFix/>
          </a:blip>
          <a:srcRect/>
          <a:stretch/>
        </p:blipFill>
        <p:spPr>
          <a:xfrm rot="-5400000">
            <a:off x="1053246" y="3215178"/>
            <a:ext cx="544374" cy="731367"/>
          </a:xfrm>
          <a:prstGeom prst="rect">
            <a:avLst/>
          </a:prstGeom>
          <a:noFill/>
          <a:ln>
            <a:noFill/>
          </a:ln>
        </p:spPr>
      </p:pic>
      <p:pic>
        <p:nvPicPr>
          <p:cNvPr id="426" name="Google Shape;426;p54"/>
          <p:cNvPicPr preferRelativeResize="0"/>
          <p:nvPr/>
        </p:nvPicPr>
        <p:blipFill rotWithShape="1">
          <a:blip r:embed="rId3">
            <a:alphaModFix/>
          </a:blip>
          <a:srcRect/>
          <a:stretch/>
        </p:blipFill>
        <p:spPr>
          <a:xfrm rot="-5400000">
            <a:off x="1053234" y="4096062"/>
            <a:ext cx="544374" cy="731367"/>
          </a:xfrm>
          <a:prstGeom prst="rect">
            <a:avLst/>
          </a:prstGeom>
          <a:noFill/>
          <a:ln>
            <a:noFill/>
          </a:ln>
        </p:spPr>
      </p:pic>
      <p:pic>
        <p:nvPicPr>
          <p:cNvPr id="427" name="Google Shape;427;p54"/>
          <p:cNvPicPr preferRelativeResize="0"/>
          <p:nvPr/>
        </p:nvPicPr>
        <p:blipFill rotWithShape="1">
          <a:blip r:embed="rId4">
            <a:alphaModFix/>
          </a:blip>
          <a:srcRect/>
          <a:stretch/>
        </p:blipFill>
        <p:spPr>
          <a:xfrm rot="-5400000">
            <a:off x="1053249" y="4976934"/>
            <a:ext cx="544374" cy="73136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p55"/>
          <p:cNvSpPr txBox="1">
            <a:spLocks noGrp="1"/>
          </p:cNvSpPr>
          <p:nvPr>
            <p:ph type="title"/>
          </p:nvPr>
        </p:nvSpPr>
        <p:spPr>
          <a:xfrm>
            <a:off x="1552403" y="464942"/>
            <a:ext cx="10636422" cy="763500"/>
          </a:xfrm>
          <a:prstGeom prst="rect">
            <a:avLst/>
          </a:prstGeom>
          <a:noFill/>
          <a:ln>
            <a:noFill/>
          </a:ln>
        </p:spPr>
        <p:txBody>
          <a:bodyPr spcFirstLastPara="1" wrap="square" lIns="126300" tIns="126300" rIns="126300" bIns="126300" anchor="ctr" anchorCtr="0">
            <a:noAutofit/>
          </a:bodyPr>
          <a:lstStyle/>
          <a:p>
            <a:pPr lvl="0"/>
            <a:r>
              <a:rPr lang="en-US" sz="3200" dirty="0"/>
              <a:t>Types et </a:t>
            </a:r>
            <a:r>
              <a:rPr lang="en-US" sz="3200" dirty="0" err="1"/>
              <a:t>catégories</a:t>
            </a:r>
            <a:r>
              <a:rPr lang="en-US" sz="3200" dirty="0"/>
              <a:t> de communication </a:t>
            </a:r>
            <a:r>
              <a:rPr lang="en-US" sz="3200" dirty="0" err="1"/>
              <a:t>en</a:t>
            </a:r>
            <a:r>
              <a:rPr lang="en-US" sz="3200" dirty="0"/>
              <a:t> </a:t>
            </a:r>
            <a:r>
              <a:rPr lang="en-US" sz="3200" dirty="0" err="1"/>
              <a:t>ligne</a:t>
            </a:r>
            <a:endParaRPr sz="3200" dirty="0"/>
          </a:p>
        </p:txBody>
      </p:sp>
      <p:sp>
        <p:nvSpPr>
          <p:cNvPr id="433" name="Google Shape;433;p55"/>
          <p:cNvSpPr txBox="1">
            <a:spLocks noGrp="1"/>
          </p:cNvSpPr>
          <p:nvPr>
            <p:ph type="body" idx="1"/>
          </p:nvPr>
        </p:nvSpPr>
        <p:spPr>
          <a:xfrm>
            <a:off x="959829" y="1536625"/>
            <a:ext cx="5948400" cy="697500"/>
          </a:xfrm>
          <a:prstGeom prst="rect">
            <a:avLst/>
          </a:prstGeom>
          <a:noFill/>
          <a:ln>
            <a:noFill/>
          </a:ln>
        </p:spPr>
        <p:txBody>
          <a:bodyPr spcFirstLastPara="1" wrap="square" lIns="126300" tIns="126300" rIns="126300" bIns="126300" anchor="t" anchorCtr="0">
            <a:noAutofit/>
          </a:bodyPr>
          <a:lstStyle/>
          <a:p>
            <a:pPr marL="0" lvl="0" indent="0">
              <a:spcBef>
                <a:spcPts val="1600"/>
              </a:spcBef>
              <a:buNone/>
            </a:pPr>
            <a:r>
              <a:rPr lang="en-US" sz="1600" b="1" dirty="0"/>
              <a:t>Le choix du type de communication </a:t>
            </a:r>
            <a:r>
              <a:rPr lang="en-US" sz="1600" b="1" dirty="0" err="1"/>
              <a:t>dépend</a:t>
            </a:r>
            <a:r>
              <a:rPr lang="en-US" sz="1600" b="1" dirty="0"/>
              <a:t> de </a:t>
            </a:r>
            <a:r>
              <a:rPr lang="en-US" sz="1600" b="1" dirty="0" err="1"/>
              <a:t>plusieurs</a:t>
            </a:r>
            <a:r>
              <a:rPr lang="en-US" sz="1600" b="1" dirty="0"/>
              <a:t> </a:t>
            </a:r>
            <a:r>
              <a:rPr lang="en-US" sz="1600" b="1" dirty="0" err="1"/>
              <a:t>facteurs</a:t>
            </a:r>
            <a:r>
              <a:rPr lang="en" sz="1600" b="1" dirty="0"/>
              <a:t>:</a:t>
            </a:r>
            <a:endParaRPr sz="1600" b="1" dirty="0"/>
          </a:p>
          <a:p>
            <a:pPr marL="609600" lvl="0" indent="-406400">
              <a:spcBef>
                <a:spcPts val="1600"/>
              </a:spcBef>
              <a:buSzPts val="1600"/>
              <a:buChar char="●"/>
            </a:pPr>
            <a:r>
              <a:rPr lang="en-US" sz="1600" dirty="0" err="1"/>
              <a:t>Objectifs</a:t>
            </a:r>
            <a:r>
              <a:rPr lang="en-US" sz="1600" dirty="0"/>
              <a:t> du </a:t>
            </a:r>
            <a:r>
              <a:rPr lang="en-US" sz="1600" dirty="0" err="1"/>
              <a:t>cours</a:t>
            </a:r>
            <a:r>
              <a:rPr lang="en-US" sz="1600" dirty="0"/>
              <a:t> : </a:t>
            </a:r>
            <a:r>
              <a:rPr lang="en-US" sz="1600" dirty="0" err="1"/>
              <a:t>Certains</a:t>
            </a:r>
            <a:r>
              <a:rPr lang="en-US" sz="1600" dirty="0"/>
              <a:t> </a:t>
            </a:r>
            <a:r>
              <a:rPr lang="en-US" sz="1600" dirty="0" err="1"/>
              <a:t>sujets</a:t>
            </a:r>
            <a:r>
              <a:rPr lang="en-US" sz="1600" dirty="0"/>
              <a:t> </a:t>
            </a:r>
            <a:r>
              <a:rPr lang="en-US" sz="1600" dirty="0" err="1"/>
              <a:t>peuvent</a:t>
            </a:r>
            <a:r>
              <a:rPr lang="en-US" sz="1600" dirty="0"/>
              <a:t> </a:t>
            </a:r>
            <a:r>
              <a:rPr lang="en-US" sz="1600" dirty="0" err="1"/>
              <a:t>être</a:t>
            </a:r>
            <a:r>
              <a:rPr lang="en-US" sz="1600" dirty="0"/>
              <a:t> </a:t>
            </a:r>
            <a:r>
              <a:rPr lang="en-US" sz="1600" dirty="0" err="1"/>
              <a:t>mieux</a:t>
            </a:r>
            <a:r>
              <a:rPr lang="en-US" sz="1600" dirty="0"/>
              <a:t> </a:t>
            </a:r>
            <a:r>
              <a:rPr lang="en-US" sz="1600" dirty="0" err="1"/>
              <a:t>expliqués</a:t>
            </a:r>
            <a:r>
              <a:rPr lang="en-US" sz="1600" dirty="0"/>
              <a:t> par le </a:t>
            </a:r>
            <a:r>
              <a:rPr lang="en-US" sz="1600" dirty="0" err="1"/>
              <a:t>biais</a:t>
            </a:r>
            <a:r>
              <a:rPr lang="en-US" sz="1600" dirty="0"/>
              <a:t> de </a:t>
            </a:r>
            <a:r>
              <a:rPr lang="en-US" sz="1600" dirty="0" err="1"/>
              <a:t>conférences</a:t>
            </a:r>
            <a:r>
              <a:rPr lang="en-US" sz="1600" dirty="0"/>
              <a:t> </a:t>
            </a:r>
            <a:r>
              <a:rPr lang="en-US" sz="1600" dirty="0" err="1"/>
              <a:t>en</a:t>
            </a:r>
            <a:r>
              <a:rPr lang="en-US" sz="1600" dirty="0"/>
              <a:t> direct, </a:t>
            </a:r>
            <a:r>
              <a:rPr lang="en-US" sz="1600" dirty="0" err="1"/>
              <a:t>tandis</a:t>
            </a:r>
            <a:r>
              <a:rPr lang="en-US" sz="1600" dirty="0"/>
              <a:t> que </a:t>
            </a:r>
            <a:r>
              <a:rPr lang="en-US" sz="1600" dirty="0" err="1"/>
              <a:t>d’autres</a:t>
            </a:r>
            <a:r>
              <a:rPr lang="en-US" sz="1600" dirty="0"/>
              <a:t> </a:t>
            </a:r>
            <a:r>
              <a:rPr lang="en-US" sz="1600" dirty="0" err="1"/>
              <a:t>peuvent</a:t>
            </a:r>
            <a:r>
              <a:rPr lang="en-US" sz="1600" dirty="0"/>
              <a:t> </a:t>
            </a:r>
            <a:r>
              <a:rPr lang="en-US" sz="1600" dirty="0" err="1"/>
              <a:t>convenir</a:t>
            </a:r>
            <a:r>
              <a:rPr lang="en-US" sz="1600" dirty="0"/>
              <a:t> à des forums de discussion.
</a:t>
            </a:r>
            <a:r>
              <a:rPr lang="en-US" sz="1600" dirty="0" err="1"/>
              <a:t>Besoins</a:t>
            </a:r>
            <a:r>
              <a:rPr lang="en-US" sz="1600" dirty="0"/>
              <a:t> de </a:t>
            </a:r>
            <a:r>
              <a:rPr lang="en-US" sz="1600" dirty="0" err="1"/>
              <a:t>l’apprenant</a:t>
            </a:r>
            <a:r>
              <a:rPr lang="en-US" sz="1600" dirty="0"/>
              <a:t> : Tenez </a:t>
            </a:r>
            <a:r>
              <a:rPr lang="en-US" sz="1600" dirty="0" err="1"/>
              <a:t>compte</a:t>
            </a:r>
            <a:r>
              <a:rPr lang="en-US" sz="1600" dirty="0"/>
              <a:t> des </a:t>
            </a:r>
            <a:r>
              <a:rPr lang="en-US" sz="1600" dirty="0" err="1"/>
              <a:t>préférences</a:t>
            </a:r>
            <a:r>
              <a:rPr lang="en-US" sz="1600" dirty="0"/>
              <a:t> de </a:t>
            </a:r>
            <a:r>
              <a:rPr lang="en-US" sz="1600" dirty="0" err="1"/>
              <a:t>l’apprenant</a:t>
            </a:r>
            <a:r>
              <a:rPr lang="en-US" sz="1600" dirty="0"/>
              <a:t>, de </a:t>
            </a:r>
            <a:r>
              <a:rPr lang="en-US" sz="1600" dirty="0" err="1"/>
              <a:t>ses</a:t>
            </a:r>
            <a:r>
              <a:rPr lang="en-US" sz="1600" dirty="0"/>
              <a:t> styles </a:t>
            </a:r>
            <a:r>
              <a:rPr lang="en-US" sz="1600" dirty="0" err="1"/>
              <a:t>d’apprentissage</a:t>
            </a:r>
            <a:r>
              <a:rPr lang="en-US" sz="1600" dirty="0"/>
              <a:t> et de </a:t>
            </a:r>
            <a:r>
              <a:rPr lang="en-US" sz="1600" dirty="0" err="1"/>
              <a:t>ses</a:t>
            </a:r>
            <a:r>
              <a:rPr lang="en-US" sz="1600" dirty="0"/>
              <a:t> </a:t>
            </a:r>
            <a:r>
              <a:rPr lang="en-US" sz="1600" dirty="0" err="1"/>
              <a:t>contraintes</a:t>
            </a:r>
            <a:r>
              <a:rPr lang="en-US" sz="1600" dirty="0"/>
              <a:t> de temps, </a:t>
            </a:r>
            <a:r>
              <a:rPr lang="en-US" sz="1600" dirty="0" err="1"/>
              <a:t>en</a:t>
            </a:r>
            <a:r>
              <a:rPr lang="en-US" sz="1600" dirty="0"/>
              <a:t> </a:t>
            </a:r>
            <a:r>
              <a:rPr lang="en-US" sz="1600" dirty="0" err="1"/>
              <a:t>incorporant</a:t>
            </a:r>
            <a:r>
              <a:rPr lang="en-US" sz="1600" dirty="0"/>
              <a:t> un mélange de </a:t>
            </a:r>
            <a:r>
              <a:rPr lang="en-US" sz="1600" dirty="0" err="1"/>
              <a:t>méthodes</a:t>
            </a:r>
            <a:r>
              <a:rPr lang="en-US" sz="1600" dirty="0"/>
              <a:t> </a:t>
            </a:r>
            <a:r>
              <a:rPr lang="en-US" sz="1600" dirty="0" err="1"/>
              <a:t>synchrones</a:t>
            </a:r>
            <a:r>
              <a:rPr lang="en-US" sz="1600" dirty="0"/>
              <a:t> et </a:t>
            </a:r>
            <a:r>
              <a:rPr lang="en-US" sz="1600" dirty="0" err="1"/>
              <a:t>asynchrones</a:t>
            </a:r>
            <a:r>
              <a:rPr lang="en-US" sz="1600" dirty="0"/>
              <a:t> pour plus de </a:t>
            </a:r>
            <a:r>
              <a:rPr lang="en-US" sz="1600" dirty="0" err="1"/>
              <a:t>flexibilité</a:t>
            </a:r>
            <a:r>
              <a:rPr lang="en-US" sz="1600" dirty="0"/>
              <a:t>.
</a:t>
            </a:r>
            <a:r>
              <a:rPr lang="en-US" sz="1600" dirty="0" err="1"/>
              <a:t>Technologie</a:t>
            </a:r>
            <a:r>
              <a:rPr lang="en-US" sz="1600" dirty="0"/>
              <a:t> : La </a:t>
            </a:r>
            <a:r>
              <a:rPr lang="en-US" sz="1600" dirty="0" err="1"/>
              <a:t>plateforme</a:t>
            </a:r>
            <a:r>
              <a:rPr lang="en-US" sz="1600" dirty="0"/>
              <a:t> de </a:t>
            </a:r>
            <a:r>
              <a:rPr lang="en-US" sz="1600" dirty="0" err="1"/>
              <a:t>cours</a:t>
            </a:r>
            <a:r>
              <a:rPr lang="en-US" sz="1600" dirty="0"/>
              <a:t> </a:t>
            </a:r>
            <a:r>
              <a:rPr lang="en-US" sz="1600" dirty="0" err="1"/>
              <a:t>en</a:t>
            </a:r>
            <a:r>
              <a:rPr lang="en-US" sz="1600" dirty="0"/>
              <a:t> </a:t>
            </a:r>
            <a:r>
              <a:rPr lang="en-US" sz="1600" dirty="0" err="1"/>
              <a:t>ligne</a:t>
            </a:r>
            <a:r>
              <a:rPr lang="en-US" sz="1600" dirty="0"/>
              <a:t> doit prendre </a:t>
            </a:r>
            <a:r>
              <a:rPr lang="en-US" sz="1600" dirty="0" err="1"/>
              <a:t>en</a:t>
            </a:r>
            <a:r>
              <a:rPr lang="en-US" sz="1600" dirty="0"/>
              <a:t> charge les </a:t>
            </a:r>
            <a:r>
              <a:rPr lang="en-US" sz="1600" dirty="0" err="1"/>
              <a:t>méthodes</a:t>
            </a:r>
            <a:r>
              <a:rPr lang="en-US" sz="1600" dirty="0"/>
              <a:t> de communication </a:t>
            </a:r>
            <a:r>
              <a:rPr lang="en-US" sz="1600" dirty="0" err="1"/>
              <a:t>choisies</a:t>
            </a:r>
            <a:r>
              <a:rPr lang="en-US" sz="1600" dirty="0"/>
              <a:t>.</a:t>
            </a:r>
            <a:endParaRPr sz="1600" dirty="0"/>
          </a:p>
        </p:txBody>
      </p:sp>
      <p:sp>
        <p:nvSpPr>
          <p:cNvPr id="434" name="Google Shape;434;p5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pic>
        <p:nvPicPr>
          <p:cNvPr id="435" name="Google Shape;435;p55"/>
          <p:cNvPicPr preferRelativeResize="0"/>
          <p:nvPr/>
        </p:nvPicPr>
        <p:blipFill rotWithShape="1">
          <a:blip r:embed="rId3">
            <a:alphaModFix/>
          </a:blip>
          <a:srcRect t="8024" b="8033"/>
          <a:stretch/>
        </p:blipFill>
        <p:spPr>
          <a:xfrm>
            <a:off x="7706933" y="1536625"/>
            <a:ext cx="3394466" cy="4268877"/>
          </a:xfrm>
          <a:prstGeom prst="rect">
            <a:avLst/>
          </a:prstGeom>
          <a:noFill/>
          <a:ln w="9525" cap="flat" cmpd="sng">
            <a:solidFill>
              <a:srgbClr val="FF9900"/>
            </a:solidFill>
            <a:prstDash val="solid"/>
            <a:round/>
            <a:headEnd type="none" w="sm" len="sm"/>
            <a:tailEnd type="none" w="sm" len="sm"/>
          </a:ln>
          <a:effectLst>
            <a:outerShdw dist="209550" dir="2760000" algn="bl" rotWithShape="0">
              <a:srgbClr val="FF99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35"/>
                                        </p:tgtEl>
                                        <p:attrNameLst>
                                          <p:attrName>style.visibility</p:attrName>
                                        </p:attrNameLst>
                                      </p:cBhvr>
                                      <p:to>
                                        <p:strVal val="visible"/>
                                      </p:to>
                                    </p:set>
                                    <p:anim calcmode="lin" valueType="num">
                                      <p:cBhvr additive="base">
                                        <p:cTn id="7" dur="2200"/>
                                        <p:tgtEl>
                                          <p:spTgt spid="435"/>
                                        </p:tgtEl>
                                        <p:attrNameLst>
                                          <p:attrName>ppt_w</p:attrName>
                                        </p:attrNameLst>
                                      </p:cBhvr>
                                      <p:tavLst>
                                        <p:tav tm="0">
                                          <p:val>
                                            <p:strVal val="0"/>
                                          </p:val>
                                        </p:tav>
                                        <p:tav tm="100000">
                                          <p:val>
                                            <p:strVal val="#ppt_w"/>
                                          </p:val>
                                        </p:tav>
                                      </p:tavLst>
                                    </p:anim>
                                    <p:anim calcmode="lin" valueType="num">
                                      <p:cBhvr additive="base">
                                        <p:cTn id="8" dur="2200"/>
                                        <p:tgtEl>
                                          <p:spTgt spid="43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Introduction</a:t>
            </a:r>
            <a:endParaRPr sz="3500"/>
          </a:p>
        </p:txBody>
      </p:sp>
      <p:sp>
        <p:nvSpPr>
          <p:cNvPr id="165" name="Google Shape;165;p29"/>
          <p:cNvSpPr txBox="1">
            <a:spLocks noGrp="1"/>
          </p:cNvSpPr>
          <p:nvPr>
            <p:ph type="body" idx="1"/>
          </p:nvPr>
        </p:nvSpPr>
        <p:spPr>
          <a:xfrm>
            <a:off x="959751" y="1536625"/>
            <a:ext cx="9594300" cy="697500"/>
          </a:xfrm>
          <a:prstGeom prst="rect">
            <a:avLst/>
          </a:prstGeom>
          <a:noFill/>
          <a:ln>
            <a:noFill/>
          </a:ln>
        </p:spPr>
        <p:txBody>
          <a:bodyPr spcFirstLastPara="1" wrap="square" lIns="126300" tIns="126300" rIns="126300" bIns="126300" anchor="t" anchorCtr="0">
            <a:noAutofit/>
          </a:bodyPr>
          <a:lstStyle/>
          <a:p>
            <a:pPr marL="0" lvl="0" indent="0">
              <a:buNone/>
            </a:pPr>
            <a:r>
              <a:rPr lang="en-US" sz="1900"/>
              <a:t>De plus, des exemples du monde réel et des études de cas sont intégrés à la leçon, mettant en évidence les mises en œuvre réussies de techniques de communication. Des études de cas telles que « Soutenir les personnes atteintes de troubles du spectre autistique dans les discussions en ligne » et « Environnement d’apprentissage en ligne inclusif pour les services de soutien » mettent en évidence l’application pratique de ces stratégies.
À la fin de ce module, vous saisirez les nuances de la communication verbale et non verbale en ligne et obtiendrez des informations précieuses sur la création d’une atmosphère et d’un contenu d’apprentissage numérique inclusifs pour les personnes handicapées.</a:t>
            </a:r>
            <a:endParaRPr sz="1900" dirty="0"/>
          </a:p>
        </p:txBody>
      </p:sp>
      <p:sp>
        <p:nvSpPr>
          <p:cNvPr id="166" name="Google Shape;166;p29"/>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39"/>
        <p:cNvGrpSpPr/>
        <p:nvPr/>
      </p:nvGrpSpPr>
      <p:grpSpPr>
        <a:xfrm>
          <a:off x="0" y="0"/>
          <a:ext cx="0" cy="0"/>
          <a:chOff x="0" y="0"/>
          <a:chExt cx="0" cy="0"/>
        </a:xfrm>
      </p:grpSpPr>
      <p:sp>
        <p:nvSpPr>
          <p:cNvPr id="440" name="Google Shape;440;p56"/>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2800" dirty="0"/>
              <a:t>Comment les </a:t>
            </a:r>
            <a:r>
              <a:rPr lang="en-US" sz="2800" dirty="0" err="1"/>
              <a:t>formateurs</a:t>
            </a:r>
            <a:r>
              <a:rPr lang="en-US" sz="2800" dirty="0"/>
              <a:t> </a:t>
            </a:r>
            <a:r>
              <a:rPr lang="en-US" sz="2800" dirty="0" err="1"/>
              <a:t>en</a:t>
            </a:r>
            <a:r>
              <a:rPr lang="en-US" sz="2800" dirty="0"/>
              <a:t> </a:t>
            </a:r>
            <a:r>
              <a:rPr lang="en-US" sz="2800" dirty="0" err="1"/>
              <a:t>soins</a:t>
            </a:r>
            <a:r>
              <a:rPr lang="en-US" sz="2800" dirty="0"/>
              <a:t> </a:t>
            </a:r>
            <a:r>
              <a:rPr lang="en-US" sz="2800" dirty="0" err="1"/>
              <a:t>sociaux</a:t>
            </a:r>
            <a:r>
              <a:rPr lang="en-US" sz="2800" dirty="0"/>
              <a:t> </a:t>
            </a:r>
            <a:r>
              <a:rPr lang="en-US" sz="2800" dirty="0" err="1"/>
              <a:t>peuvent-ils</a:t>
            </a:r>
            <a:r>
              <a:rPr lang="en-US" sz="2800" dirty="0"/>
              <a:t> </a:t>
            </a:r>
            <a:r>
              <a:rPr lang="en-US" sz="2800" dirty="0" err="1"/>
              <a:t>utiliser</a:t>
            </a:r>
            <a:r>
              <a:rPr lang="en-US" sz="2800" dirty="0"/>
              <a:t> </a:t>
            </a:r>
            <a:r>
              <a:rPr lang="en-US" sz="2800" dirty="0" err="1"/>
              <a:t>l’apprentissage</a:t>
            </a:r>
            <a:r>
              <a:rPr lang="en-US" sz="2800" dirty="0"/>
              <a:t> </a:t>
            </a:r>
            <a:r>
              <a:rPr lang="en-US" sz="2800" dirty="0" err="1"/>
              <a:t>synchrone</a:t>
            </a:r>
            <a:r>
              <a:rPr lang="en-US" sz="2800" dirty="0"/>
              <a:t> et </a:t>
            </a:r>
            <a:r>
              <a:rPr lang="en-US" sz="2800" dirty="0" err="1"/>
              <a:t>asynchrone</a:t>
            </a:r>
            <a:r>
              <a:rPr lang="en-US" sz="2800" dirty="0"/>
              <a:t> ?</a:t>
            </a:r>
            <a:endParaRPr sz="3500" dirty="0"/>
          </a:p>
        </p:txBody>
      </p:sp>
      <p:sp>
        <p:nvSpPr>
          <p:cNvPr id="441" name="Google Shape;441;p56"/>
          <p:cNvSpPr txBox="1">
            <a:spLocks noGrp="1"/>
          </p:cNvSpPr>
          <p:nvPr>
            <p:ph type="body" idx="1"/>
          </p:nvPr>
        </p:nvSpPr>
        <p:spPr>
          <a:xfrm>
            <a:off x="181929" y="1617964"/>
            <a:ext cx="7129221" cy="697500"/>
          </a:xfrm>
          <a:prstGeom prst="rect">
            <a:avLst/>
          </a:prstGeom>
          <a:noFill/>
          <a:ln>
            <a:noFill/>
          </a:ln>
        </p:spPr>
        <p:txBody>
          <a:bodyPr spcFirstLastPara="1" wrap="square" lIns="126300" tIns="126300" rIns="126300" bIns="126300" anchor="t" anchorCtr="0">
            <a:noAutofit/>
          </a:bodyPr>
          <a:lstStyle/>
          <a:p>
            <a:pPr marL="0" lvl="0" indent="0">
              <a:spcBef>
                <a:spcPts val="400"/>
              </a:spcBef>
              <a:buNone/>
            </a:pPr>
            <a:r>
              <a:rPr lang="en-US" sz="1800" dirty="0">
                <a:solidFill>
                  <a:srgbClr val="1F1F1F"/>
                </a:solidFill>
              </a:rPr>
              <a:t>Les </a:t>
            </a:r>
            <a:r>
              <a:rPr lang="en-US" sz="1800" dirty="0" err="1">
                <a:solidFill>
                  <a:srgbClr val="1F1F1F"/>
                </a:solidFill>
              </a:rPr>
              <a:t>formateurs</a:t>
            </a:r>
            <a:r>
              <a:rPr lang="en-US" sz="1800" dirty="0">
                <a:solidFill>
                  <a:srgbClr val="1F1F1F"/>
                </a:solidFill>
              </a:rPr>
              <a:t> </a:t>
            </a:r>
            <a:r>
              <a:rPr lang="en-US" sz="1800" dirty="0" err="1">
                <a:solidFill>
                  <a:srgbClr val="1F1F1F"/>
                </a:solidFill>
              </a:rPr>
              <a:t>en</a:t>
            </a:r>
            <a:r>
              <a:rPr lang="en-US" sz="1800" dirty="0">
                <a:solidFill>
                  <a:srgbClr val="1F1F1F"/>
                </a:solidFill>
              </a:rPr>
              <a:t> </a:t>
            </a:r>
            <a:r>
              <a:rPr lang="en-US" sz="1800" dirty="0" err="1">
                <a:solidFill>
                  <a:srgbClr val="1F1F1F"/>
                </a:solidFill>
              </a:rPr>
              <a:t>soins</a:t>
            </a:r>
            <a:r>
              <a:rPr lang="en-US" sz="1800" dirty="0">
                <a:solidFill>
                  <a:srgbClr val="1F1F1F"/>
                </a:solidFill>
              </a:rPr>
              <a:t> </a:t>
            </a:r>
            <a:r>
              <a:rPr lang="en-US" sz="1800" dirty="0" err="1">
                <a:solidFill>
                  <a:srgbClr val="1F1F1F"/>
                </a:solidFill>
              </a:rPr>
              <a:t>sociaux</a:t>
            </a:r>
            <a:r>
              <a:rPr lang="en-US" sz="1800" dirty="0">
                <a:solidFill>
                  <a:srgbClr val="1F1F1F"/>
                </a:solidFill>
              </a:rPr>
              <a:t> </a:t>
            </a:r>
            <a:r>
              <a:rPr lang="en-US" sz="1800" dirty="0" err="1">
                <a:solidFill>
                  <a:srgbClr val="1F1F1F"/>
                </a:solidFill>
              </a:rPr>
              <a:t>ont</a:t>
            </a:r>
            <a:r>
              <a:rPr lang="en-US" sz="1800" dirty="0">
                <a:solidFill>
                  <a:srgbClr val="1F1F1F"/>
                </a:solidFill>
              </a:rPr>
              <a:t> la </a:t>
            </a:r>
            <a:r>
              <a:rPr lang="en-US" sz="1800" dirty="0" err="1">
                <a:solidFill>
                  <a:srgbClr val="1F1F1F"/>
                </a:solidFill>
              </a:rPr>
              <a:t>possibilité</a:t>
            </a:r>
            <a:r>
              <a:rPr lang="en-US" sz="1800" dirty="0">
                <a:solidFill>
                  <a:srgbClr val="1F1F1F"/>
                </a:solidFill>
              </a:rPr>
              <a:t> </a:t>
            </a:r>
            <a:r>
              <a:rPr lang="en-US" sz="1800" dirty="0" err="1">
                <a:solidFill>
                  <a:srgbClr val="1F1F1F"/>
                </a:solidFill>
              </a:rPr>
              <a:t>d’utiliser</a:t>
            </a:r>
            <a:r>
              <a:rPr lang="en-US" sz="1800" dirty="0">
                <a:solidFill>
                  <a:srgbClr val="1F1F1F"/>
                </a:solidFill>
              </a:rPr>
              <a:t> des </a:t>
            </a:r>
            <a:r>
              <a:rPr lang="en-US" sz="1800" dirty="0" err="1">
                <a:solidFill>
                  <a:srgbClr val="1F1F1F"/>
                </a:solidFill>
              </a:rPr>
              <a:t>méthodes</a:t>
            </a:r>
            <a:r>
              <a:rPr lang="en-US" sz="1800" dirty="0">
                <a:solidFill>
                  <a:srgbClr val="1F1F1F"/>
                </a:solidFill>
              </a:rPr>
              <a:t> </a:t>
            </a:r>
            <a:r>
              <a:rPr lang="en-US" sz="1800" dirty="0" err="1">
                <a:solidFill>
                  <a:srgbClr val="1F1F1F"/>
                </a:solidFill>
              </a:rPr>
              <a:t>d’apprentissage</a:t>
            </a:r>
            <a:r>
              <a:rPr lang="en-US" sz="1800" dirty="0">
                <a:solidFill>
                  <a:srgbClr val="1F1F1F"/>
                </a:solidFill>
              </a:rPr>
              <a:t> </a:t>
            </a:r>
            <a:r>
              <a:rPr lang="en-US" sz="1800" dirty="0" err="1">
                <a:solidFill>
                  <a:srgbClr val="1F1F1F"/>
                </a:solidFill>
              </a:rPr>
              <a:t>synchrones</a:t>
            </a:r>
            <a:r>
              <a:rPr lang="en-US" sz="1800" dirty="0">
                <a:solidFill>
                  <a:srgbClr val="1F1F1F"/>
                </a:solidFill>
              </a:rPr>
              <a:t> et </a:t>
            </a:r>
            <a:r>
              <a:rPr lang="en-US" sz="1800" dirty="0" err="1">
                <a:solidFill>
                  <a:srgbClr val="1F1F1F"/>
                </a:solidFill>
              </a:rPr>
              <a:t>asynchrones</a:t>
            </a:r>
            <a:r>
              <a:rPr lang="en-US" sz="1800" dirty="0">
                <a:solidFill>
                  <a:srgbClr val="1F1F1F"/>
                </a:solidFill>
              </a:rPr>
              <a:t> pour </a:t>
            </a:r>
            <a:r>
              <a:rPr lang="en-US" sz="1800" dirty="0" err="1">
                <a:solidFill>
                  <a:srgbClr val="1F1F1F"/>
                </a:solidFill>
              </a:rPr>
              <a:t>améliorer</a:t>
            </a:r>
            <a:r>
              <a:rPr lang="en-US" sz="1800" dirty="0">
                <a:solidFill>
                  <a:srgbClr val="1F1F1F"/>
                </a:solidFill>
              </a:rPr>
              <a:t> </a:t>
            </a:r>
            <a:r>
              <a:rPr lang="en-US" sz="1800" dirty="0" err="1">
                <a:solidFill>
                  <a:srgbClr val="1F1F1F"/>
                </a:solidFill>
              </a:rPr>
              <a:t>leurs</a:t>
            </a:r>
            <a:r>
              <a:rPr lang="en-US" sz="1800" dirty="0">
                <a:solidFill>
                  <a:srgbClr val="1F1F1F"/>
                </a:solidFill>
              </a:rPr>
              <a:t> </a:t>
            </a:r>
            <a:r>
              <a:rPr lang="en-US" sz="1800" dirty="0" err="1">
                <a:solidFill>
                  <a:srgbClr val="1F1F1F"/>
                </a:solidFill>
              </a:rPr>
              <a:t>approches</a:t>
            </a:r>
            <a:r>
              <a:rPr lang="en-US" sz="1800" dirty="0">
                <a:solidFill>
                  <a:srgbClr val="1F1F1F"/>
                </a:solidFill>
              </a:rPr>
              <a:t> </a:t>
            </a:r>
            <a:r>
              <a:rPr lang="en-US" sz="1800" dirty="0" err="1">
                <a:solidFill>
                  <a:srgbClr val="1F1F1F"/>
                </a:solidFill>
              </a:rPr>
              <a:t>pédagogiques</a:t>
            </a:r>
            <a:r>
              <a:rPr lang="en-US" sz="1800" dirty="0">
                <a:solidFill>
                  <a:srgbClr val="1F1F1F"/>
                </a:solidFill>
              </a:rPr>
              <a:t>. 
</a:t>
            </a:r>
            <a:r>
              <a:rPr lang="en-US" sz="1800" dirty="0" err="1">
                <a:solidFill>
                  <a:srgbClr val="1F1F1F"/>
                </a:solidFill>
              </a:rPr>
              <a:t>Ils</a:t>
            </a:r>
            <a:r>
              <a:rPr lang="en-US" sz="1800" dirty="0">
                <a:solidFill>
                  <a:srgbClr val="1F1F1F"/>
                </a:solidFill>
              </a:rPr>
              <a:t> </a:t>
            </a:r>
            <a:r>
              <a:rPr lang="en-US" sz="1800" dirty="0" err="1">
                <a:solidFill>
                  <a:srgbClr val="1F1F1F"/>
                </a:solidFill>
              </a:rPr>
              <a:t>peuvent</a:t>
            </a:r>
            <a:r>
              <a:rPr lang="en-US" sz="1800" dirty="0">
                <a:solidFill>
                  <a:srgbClr val="1F1F1F"/>
                </a:solidFill>
              </a:rPr>
              <a:t> </a:t>
            </a:r>
            <a:r>
              <a:rPr lang="en-US" sz="1800" dirty="0" err="1">
                <a:solidFill>
                  <a:srgbClr val="1F1F1F"/>
                </a:solidFill>
              </a:rPr>
              <a:t>utiliser</a:t>
            </a:r>
            <a:r>
              <a:rPr lang="en-US" sz="1800" dirty="0">
                <a:solidFill>
                  <a:srgbClr val="1F1F1F"/>
                </a:solidFill>
              </a:rPr>
              <a:t> </a:t>
            </a:r>
            <a:r>
              <a:rPr lang="en-US" sz="1800" dirty="0" err="1">
                <a:solidFill>
                  <a:srgbClr val="1F1F1F"/>
                </a:solidFill>
              </a:rPr>
              <a:t>l’apprentissage</a:t>
            </a:r>
            <a:r>
              <a:rPr lang="en-US" sz="1800" dirty="0">
                <a:solidFill>
                  <a:srgbClr val="1F1F1F"/>
                </a:solidFill>
              </a:rPr>
              <a:t> </a:t>
            </a:r>
            <a:r>
              <a:rPr lang="en-US" sz="1800" dirty="0" err="1">
                <a:solidFill>
                  <a:srgbClr val="1F1F1F"/>
                </a:solidFill>
              </a:rPr>
              <a:t>synchrone</a:t>
            </a:r>
            <a:r>
              <a:rPr lang="en-US" sz="1800" dirty="0">
                <a:solidFill>
                  <a:srgbClr val="1F1F1F"/>
                </a:solidFill>
              </a:rPr>
              <a:t> pour des interactions </a:t>
            </a:r>
            <a:r>
              <a:rPr lang="en-US" sz="1800" dirty="0" err="1">
                <a:solidFill>
                  <a:srgbClr val="1F1F1F"/>
                </a:solidFill>
              </a:rPr>
              <a:t>en</a:t>
            </a:r>
            <a:r>
              <a:rPr lang="en-US" sz="1800" dirty="0">
                <a:solidFill>
                  <a:srgbClr val="1F1F1F"/>
                </a:solidFill>
              </a:rPr>
              <a:t> temps </a:t>
            </a:r>
            <a:r>
              <a:rPr lang="en-US" sz="1800" dirty="0" err="1">
                <a:solidFill>
                  <a:srgbClr val="1F1F1F"/>
                </a:solidFill>
              </a:rPr>
              <a:t>réel</a:t>
            </a:r>
            <a:r>
              <a:rPr lang="en-US" sz="1800" dirty="0">
                <a:solidFill>
                  <a:srgbClr val="1F1F1F"/>
                </a:solidFill>
              </a:rPr>
              <a:t> </a:t>
            </a:r>
            <a:r>
              <a:rPr lang="en-US" sz="1800" dirty="0" err="1">
                <a:solidFill>
                  <a:srgbClr val="1F1F1F"/>
                </a:solidFill>
              </a:rPr>
              <a:t>telles</a:t>
            </a:r>
            <a:r>
              <a:rPr lang="en-US" sz="1800" dirty="0">
                <a:solidFill>
                  <a:srgbClr val="1F1F1F"/>
                </a:solidFill>
              </a:rPr>
              <a:t> que des </a:t>
            </a:r>
            <a:r>
              <a:rPr lang="en-US" sz="1800" dirty="0" err="1">
                <a:solidFill>
                  <a:srgbClr val="1F1F1F"/>
                </a:solidFill>
              </a:rPr>
              <a:t>cours</a:t>
            </a:r>
            <a:r>
              <a:rPr lang="en-US" sz="1800" dirty="0">
                <a:solidFill>
                  <a:srgbClr val="1F1F1F"/>
                </a:solidFill>
              </a:rPr>
              <a:t> </a:t>
            </a:r>
            <a:r>
              <a:rPr lang="en-US" sz="1800" dirty="0" err="1">
                <a:solidFill>
                  <a:srgbClr val="1F1F1F"/>
                </a:solidFill>
              </a:rPr>
              <a:t>en</a:t>
            </a:r>
            <a:r>
              <a:rPr lang="en-US" sz="1800" dirty="0">
                <a:solidFill>
                  <a:srgbClr val="1F1F1F"/>
                </a:solidFill>
              </a:rPr>
              <a:t> direct, des discussions </a:t>
            </a:r>
            <a:r>
              <a:rPr lang="en-US" sz="1800" dirty="0" err="1">
                <a:solidFill>
                  <a:srgbClr val="1F1F1F"/>
                </a:solidFill>
              </a:rPr>
              <a:t>engageantes</a:t>
            </a:r>
            <a:r>
              <a:rPr lang="en-US" sz="1800" dirty="0">
                <a:solidFill>
                  <a:srgbClr val="1F1F1F"/>
                </a:solidFill>
              </a:rPr>
              <a:t> et des </a:t>
            </a:r>
            <a:r>
              <a:rPr lang="en-US" sz="1800" dirty="0" err="1">
                <a:solidFill>
                  <a:srgbClr val="1F1F1F"/>
                </a:solidFill>
              </a:rPr>
              <a:t>projets</a:t>
            </a:r>
            <a:r>
              <a:rPr lang="en-US" sz="1800" dirty="0">
                <a:solidFill>
                  <a:srgbClr val="1F1F1F"/>
                </a:solidFill>
              </a:rPr>
              <a:t> de </a:t>
            </a:r>
            <a:r>
              <a:rPr lang="en-US" sz="1800" dirty="0" err="1">
                <a:solidFill>
                  <a:srgbClr val="1F1F1F"/>
                </a:solidFill>
              </a:rPr>
              <a:t>groupe</a:t>
            </a:r>
            <a:r>
              <a:rPr lang="en-US" sz="1800" dirty="0">
                <a:solidFill>
                  <a:srgbClr val="1F1F1F"/>
                </a:solidFill>
              </a:rPr>
              <a:t> </a:t>
            </a:r>
            <a:r>
              <a:rPr lang="en-US" sz="1800" dirty="0" err="1">
                <a:solidFill>
                  <a:srgbClr val="1F1F1F"/>
                </a:solidFill>
              </a:rPr>
              <a:t>collaboratifs</a:t>
            </a:r>
            <a:r>
              <a:rPr lang="en-US" sz="1800" dirty="0">
                <a:solidFill>
                  <a:srgbClr val="1F1F1F"/>
                </a:solidFill>
              </a:rPr>
              <a:t>, </a:t>
            </a:r>
            <a:r>
              <a:rPr lang="en-US" sz="1800" dirty="0" err="1">
                <a:solidFill>
                  <a:srgbClr val="1F1F1F"/>
                </a:solidFill>
              </a:rPr>
              <a:t>favorisant</a:t>
            </a:r>
            <a:r>
              <a:rPr lang="en-US" sz="1800" dirty="0">
                <a:solidFill>
                  <a:srgbClr val="1F1F1F"/>
                </a:solidFill>
              </a:rPr>
              <a:t> </a:t>
            </a:r>
            <a:r>
              <a:rPr lang="en-US" sz="1800" dirty="0" err="1">
                <a:solidFill>
                  <a:srgbClr val="1F1F1F"/>
                </a:solidFill>
              </a:rPr>
              <a:t>ainsi</a:t>
            </a:r>
            <a:r>
              <a:rPr lang="en-US" sz="1800" dirty="0">
                <a:solidFill>
                  <a:srgbClr val="1F1F1F"/>
                </a:solidFill>
              </a:rPr>
              <a:t> un engagement </a:t>
            </a:r>
            <a:r>
              <a:rPr lang="en-US" sz="1800" dirty="0" err="1">
                <a:solidFill>
                  <a:srgbClr val="1F1F1F"/>
                </a:solidFill>
              </a:rPr>
              <a:t>immédiat</a:t>
            </a:r>
            <a:r>
              <a:rPr lang="en-US" sz="1800" dirty="0">
                <a:solidFill>
                  <a:srgbClr val="1F1F1F"/>
                </a:solidFill>
              </a:rPr>
              <a:t> et </a:t>
            </a:r>
            <a:r>
              <a:rPr lang="en-US" sz="1800" dirty="0" err="1">
                <a:solidFill>
                  <a:srgbClr val="1F1F1F"/>
                </a:solidFill>
              </a:rPr>
              <a:t>une</a:t>
            </a:r>
            <a:r>
              <a:rPr lang="en-US" sz="1800" dirty="0">
                <a:solidFill>
                  <a:srgbClr val="1F1F1F"/>
                </a:solidFill>
              </a:rPr>
              <a:t> participation active. </a:t>
            </a:r>
            <a:r>
              <a:rPr lang="en-US" sz="1800" dirty="0" err="1">
                <a:solidFill>
                  <a:srgbClr val="1F1F1F"/>
                </a:solidFill>
              </a:rPr>
              <a:t>Simultanément</a:t>
            </a:r>
            <a:r>
              <a:rPr lang="en-US" sz="1800" dirty="0">
                <a:solidFill>
                  <a:srgbClr val="1F1F1F"/>
                </a:solidFill>
              </a:rPr>
              <a:t>, </a:t>
            </a:r>
            <a:r>
              <a:rPr lang="en-US" sz="1800" dirty="0" err="1">
                <a:solidFill>
                  <a:srgbClr val="1F1F1F"/>
                </a:solidFill>
              </a:rPr>
              <a:t>l’apprentissage</a:t>
            </a:r>
            <a:r>
              <a:rPr lang="en-US" sz="1800" dirty="0">
                <a:solidFill>
                  <a:srgbClr val="1F1F1F"/>
                </a:solidFill>
              </a:rPr>
              <a:t> </a:t>
            </a:r>
            <a:r>
              <a:rPr lang="en-US" sz="1800" dirty="0" err="1">
                <a:solidFill>
                  <a:srgbClr val="1F1F1F"/>
                </a:solidFill>
              </a:rPr>
              <a:t>asynchrone</a:t>
            </a:r>
            <a:r>
              <a:rPr lang="en-US" sz="1800" dirty="0">
                <a:solidFill>
                  <a:srgbClr val="1F1F1F"/>
                </a:solidFill>
              </a:rPr>
              <a:t> </a:t>
            </a:r>
            <a:r>
              <a:rPr lang="en-US" sz="1800" dirty="0" err="1">
                <a:solidFill>
                  <a:srgbClr val="1F1F1F"/>
                </a:solidFill>
              </a:rPr>
              <a:t>offre</a:t>
            </a:r>
            <a:r>
              <a:rPr lang="en-US" sz="1800" dirty="0">
                <a:solidFill>
                  <a:srgbClr val="1F1F1F"/>
                </a:solidFill>
              </a:rPr>
              <a:t> </a:t>
            </a:r>
            <a:r>
              <a:rPr lang="en-US" sz="1800" dirty="0" err="1">
                <a:solidFill>
                  <a:srgbClr val="1F1F1F"/>
                </a:solidFill>
              </a:rPr>
              <a:t>l’avantage</a:t>
            </a:r>
            <a:r>
              <a:rPr lang="en-US" sz="1800" dirty="0">
                <a:solidFill>
                  <a:srgbClr val="1F1F1F"/>
                </a:solidFill>
              </a:rPr>
              <a:t> de </a:t>
            </a:r>
            <a:r>
              <a:rPr lang="en-US" sz="1800" dirty="0" err="1">
                <a:solidFill>
                  <a:srgbClr val="1F1F1F"/>
                </a:solidFill>
              </a:rPr>
              <a:t>fournir</a:t>
            </a:r>
            <a:r>
              <a:rPr lang="en-US" sz="1800" dirty="0">
                <a:solidFill>
                  <a:srgbClr val="1F1F1F"/>
                </a:solidFill>
              </a:rPr>
              <a:t> aux </a:t>
            </a:r>
            <a:r>
              <a:rPr lang="en-US" sz="1800" dirty="0" err="1">
                <a:solidFill>
                  <a:srgbClr val="1F1F1F"/>
                </a:solidFill>
              </a:rPr>
              <a:t>utilisateurs</a:t>
            </a:r>
            <a:r>
              <a:rPr lang="en-US" sz="1800" dirty="0">
                <a:solidFill>
                  <a:srgbClr val="1F1F1F"/>
                </a:solidFill>
              </a:rPr>
              <a:t> un </a:t>
            </a:r>
            <a:r>
              <a:rPr lang="en-US" sz="1800" dirty="0" err="1">
                <a:solidFill>
                  <a:srgbClr val="1F1F1F"/>
                </a:solidFill>
              </a:rPr>
              <a:t>accès</a:t>
            </a:r>
            <a:r>
              <a:rPr lang="en-US" sz="1800" dirty="0">
                <a:solidFill>
                  <a:srgbClr val="1F1F1F"/>
                </a:solidFill>
              </a:rPr>
              <a:t> à la </a:t>
            </a:r>
            <a:r>
              <a:rPr lang="en-US" sz="1800" dirty="0" err="1">
                <a:solidFill>
                  <a:srgbClr val="1F1F1F"/>
                </a:solidFill>
              </a:rPr>
              <a:t>demande</a:t>
            </a:r>
            <a:r>
              <a:rPr lang="en-US" sz="1800" dirty="0">
                <a:solidFill>
                  <a:srgbClr val="1F1F1F"/>
                </a:solidFill>
              </a:rPr>
              <a:t> à des </a:t>
            </a:r>
            <a:r>
              <a:rPr lang="en-US" sz="1800" dirty="0" err="1">
                <a:solidFill>
                  <a:srgbClr val="1F1F1F"/>
                </a:solidFill>
              </a:rPr>
              <a:t>cours</a:t>
            </a:r>
            <a:r>
              <a:rPr lang="en-US" sz="1800" dirty="0">
                <a:solidFill>
                  <a:srgbClr val="1F1F1F"/>
                </a:solidFill>
              </a:rPr>
              <a:t> </a:t>
            </a:r>
            <a:r>
              <a:rPr lang="en-US" sz="1800" dirty="0" err="1">
                <a:solidFill>
                  <a:srgbClr val="1F1F1F"/>
                </a:solidFill>
              </a:rPr>
              <a:t>préenregistrés</a:t>
            </a:r>
            <a:r>
              <a:rPr lang="en-US" sz="1800" dirty="0">
                <a:solidFill>
                  <a:srgbClr val="1F1F1F"/>
                </a:solidFill>
              </a:rPr>
              <a:t>, à des lectures </a:t>
            </a:r>
            <a:r>
              <a:rPr lang="en-US" sz="1800" dirty="0" err="1">
                <a:solidFill>
                  <a:srgbClr val="1F1F1F"/>
                </a:solidFill>
              </a:rPr>
              <a:t>essentielles</a:t>
            </a:r>
            <a:r>
              <a:rPr lang="en-US" sz="1800" dirty="0">
                <a:solidFill>
                  <a:srgbClr val="1F1F1F"/>
                </a:solidFill>
              </a:rPr>
              <a:t> et à </a:t>
            </a:r>
            <a:r>
              <a:rPr lang="en-US" sz="1800" dirty="0" err="1">
                <a:solidFill>
                  <a:srgbClr val="1F1F1F"/>
                </a:solidFill>
              </a:rPr>
              <a:t>diverses</a:t>
            </a:r>
            <a:r>
              <a:rPr lang="en-US" sz="1800" dirty="0">
                <a:solidFill>
                  <a:srgbClr val="1F1F1F"/>
                </a:solidFill>
              </a:rPr>
              <a:t> </a:t>
            </a:r>
            <a:r>
              <a:rPr lang="en-US" sz="1800" dirty="0" err="1">
                <a:solidFill>
                  <a:srgbClr val="1F1F1F"/>
                </a:solidFill>
              </a:rPr>
              <a:t>ressources</a:t>
            </a:r>
            <a:r>
              <a:rPr lang="en-US" sz="1800" dirty="0">
                <a:solidFill>
                  <a:srgbClr val="1F1F1F"/>
                </a:solidFill>
              </a:rPr>
              <a:t>, </a:t>
            </a:r>
            <a:r>
              <a:rPr lang="en-US" sz="1800" dirty="0" err="1">
                <a:solidFill>
                  <a:srgbClr val="1F1F1F"/>
                </a:solidFill>
              </a:rPr>
              <a:t>répondant</a:t>
            </a:r>
            <a:r>
              <a:rPr lang="en-US" sz="1800" dirty="0">
                <a:solidFill>
                  <a:srgbClr val="1F1F1F"/>
                </a:solidFill>
              </a:rPr>
              <a:t> à </a:t>
            </a:r>
            <a:r>
              <a:rPr lang="en-US" sz="1800" dirty="0" err="1">
                <a:solidFill>
                  <a:srgbClr val="1F1F1F"/>
                </a:solidFill>
              </a:rPr>
              <a:t>différents</a:t>
            </a:r>
            <a:r>
              <a:rPr lang="en-US" sz="1800" dirty="0">
                <a:solidFill>
                  <a:srgbClr val="1F1F1F"/>
                </a:solidFill>
              </a:rPr>
              <a:t> </a:t>
            </a:r>
            <a:r>
              <a:rPr lang="en-US" sz="1800" dirty="0" err="1">
                <a:solidFill>
                  <a:srgbClr val="1F1F1F"/>
                </a:solidFill>
              </a:rPr>
              <a:t>rythmes</a:t>
            </a:r>
            <a:r>
              <a:rPr lang="en-US" sz="1800" dirty="0">
                <a:solidFill>
                  <a:srgbClr val="1F1F1F"/>
                </a:solidFill>
              </a:rPr>
              <a:t> et </a:t>
            </a:r>
            <a:r>
              <a:rPr lang="en-US" sz="1800" dirty="0" err="1">
                <a:solidFill>
                  <a:srgbClr val="1F1F1F"/>
                </a:solidFill>
              </a:rPr>
              <a:t>préférences</a:t>
            </a:r>
            <a:r>
              <a:rPr lang="en-US" sz="1800" dirty="0">
                <a:solidFill>
                  <a:srgbClr val="1F1F1F"/>
                </a:solidFill>
              </a:rPr>
              <a:t> </a:t>
            </a:r>
            <a:r>
              <a:rPr lang="en-US" sz="1800" dirty="0" err="1">
                <a:solidFill>
                  <a:srgbClr val="1F1F1F"/>
                </a:solidFill>
              </a:rPr>
              <a:t>d’apprentissage</a:t>
            </a:r>
            <a:r>
              <a:rPr lang="en-US" sz="1800" dirty="0">
                <a:solidFill>
                  <a:srgbClr val="1F1F1F"/>
                </a:solidFill>
              </a:rPr>
              <a:t>. 
</a:t>
            </a:r>
            <a:r>
              <a:rPr lang="en-US" sz="1800" dirty="0" err="1">
                <a:solidFill>
                  <a:srgbClr val="1F1F1F"/>
                </a:solidFill>
              </a:rPr>
              <a:t>Voici</a:t>
            </a:r>
            <a:r>
              <a:rPr lang="en-US" sz="1800" dirty="0">
                <a:solidFill>
                  <a:srgbClr val="1F1F1F"/>
                </a:solidFill>
              </a:rPr>
              <a:t> </a:t>
            </a:r>
            <a:r>
              <a:rPr lang="en-US" sz="1800" dirty="0" err="1">
                <a:solidFill>
                  <a:srgbClr val="1F1F1F"/>
                </a:solidFill>
              </a:rPr>
              <a:t>quelques</a:t>
            </a:r>
            <a:r>
              <a:rPr lang="en-US" sz="1800" dirty="0">
                <a:solidFill>
                  <a:srgbClr val="1F1F1F"/>
                </a:solidFill>
              </a:rPr>
              <a:t> </a:t>
            </a:r>
            <a:r>
              <a:rPr lang="en-US" sz="1800" dirty="0" err="1">
                <a:solidFill>
                  <a:srgbClr val="1F1F1F"/>
                </a:solidFill>
              </a:rPr>
              <a:t>exemples</a:t>
            </a:r>
            <a:r>
              <a:rPr lang="en-US" sz="1800" dirty="0">
                <a:solidFill>
                  <a:srgbClr val="1F1F1F"/>
                </a:solidFill>
              </a:rPr>
              <a:t> </a:t>
            </a:r>
            <a:r>
              <a:rPr lang="en-US" sz="1800" dirty="0" err="1">
                <a:solidFill>
                  <a:srgbClr val="1F1F1F"/>
                </a:solidFill>
              </a:rPr>
              <a:t>spécifiques</a:t>
            </a:r>
            <a:r>
              <a:rPr lang="en-US" sz="1800" dirty="0">
                <a:solidFill>
                  <a:srgbClr val="1F1F1F"/>
                </a:solidFill>
              </a:rPr>
              <a:t> de la façon </a:t>
            </a:r>
            <a:r>
              <a:rPr lang="en-US" sz="1800" dirty="0" err="1">
                <a:solidFill>
                  <a:srgbClr val="1F1F1F"/>
                </a:solidFill>
              </a:rPr>
              <a:t>dont</a:t>
            </a:r>
            <a:r>
              <a:rPr lang="en-US" sz="1800" dirty="0">
                <a:solidFill>
                  <a:srgbClr val="1F1F1F"/>
                </a:solidFill>
              </a:rPr>
              <a:t> les </a:t>
            </a:r>
            <a:r>
              <a:rPr lang="en-US" sz="1800" dirty="0" err="1">
                <a:solidFill>
                  <a:srgbClr val="1F1F1F"/>
                </a:solidFill>
              </a:rPr>
              <a:t>formateurs</a:t>
            </a:r>
            <a:r>
              <a:rPr lang="en-US" sz="1800" dirty="0">
                <a:solidFill>
                  <a:srgbClr val="1F1F1F"/>
                </a:solidFill>
              </a:rPr>
              <a:t> des services </a:t>
            </a:r>
            <a:r>
              <a:rPr lang="en-US" sz="1800" dirty="0" err="1">
                <a:solidFill>
                  <a:srgbClr val="1F1F1F"/>
                </a:solidFill>
              </a:rPr>
              <a:t>sociaux</a:t>
            </a:r>
            <a:r>
              <a:rPr lang="en-US" sz="1800" dirty="0">
                <a:solidFill>
                  <a:srgbClr val="1F1F1F"/>
                </a:solidFill>
              </a:rPr>
              <a:t> </a:t>
            </a:r>
            <a:r>
              <a:rPr lang="en-US" sz="1800" dirty="0" err="1">
                <a:solidFill>
                  <a:srgbClr val="1F1F1F"/>
                </a:solidFill>
              </a:rPr>
              <a:t>peuvent</a:t>
            </a:r>
            <a:r>
              <a:rPr lang="en-US" sz="1800" dirty="0">
                <a:solidFill>
                  <a:srgbClr val="1F1F1F"/>
                </a:solidFill>
              </a:rPr>
              <a:t> </a:t>
            </a:r>
            <a:r>
              <a:rPr lang="en-US" sz="1800" dirty="0" err="1">
                <a:solidFill>
                  <a:srgbClr val="1F1F1F"/>
                </a:solidFill>
              </a:rPr>
              <a:t>utiliser</a:t>
            </a:r>
            <a:r>
              <a:rPr lang="en-US" sz="1800" dirty="0">
                <a:solidFill>
                  <a:srgbClr val="1F1F1F"/>
                </a:solidFill>
              </a:rPr>
              <a:t> </a:t>
            </a:r>
            <a:r>
              <a:rPr lang="en-US" sz="1800" dirty="0" err="1">
                <a:solidFill>
                  <a:srgbClr val="1F1F1F"/>
                </a:solidFill>
              </a:rPr>
              <a:t>l’apprentissage</a:t>
            </a:r>
            <a:r>
              <a:rPr lang="en-US" sz="1800" dirty="0">
                <a:solidFill>
                  <a:srgbClr val="1F1F1F"/>
                </a:solidFill>
              </a:rPr>
              <a:t> </a:t>
            </a:r>
            <a:r>
              <a:rPr lang="en-US" sz="1800" dirty="0" err="1">
                <a:solidFill>
                  <a:srgbClr val="1F1F1F"/>
                </a:solidFill>
              </a:rPr>
              <a:t>synchrone</a:t>
            </a:r>
            <a:r>
              <a:rPr lang="en-US" sz="1800" dirty="0">
                <a:solidFill>
                  <a:srgbClr val="1F1F1F"/>
                </a:solidFill>
              </a:rPr>
              <a:t> et </a:t>
            </a:r>
            <a:r>
              <a:rPr lang="en-US" sz="1800" dirty="0" err="1">
                <a:solidFill>
                  <a:srgbClr val="1F1F1F"/>
                </a:solidFill>
              </a:rPr>
              <a:t>asynchrone</a:t>
            </a:r>
            <a:r>
              <a:rPr lang="en-US" sz="1800" dirty="0">
                <a:solidFill>
                  <a:srgbClr val="1F1F1F"/>
                </a:solidFill>
              </a:rPr>
              <a:t> pour </a:t>
            </a:r>
            <a:r>
              <a:rPr lang="en-US" sz="1800" dirty="0" err="1">
                <a:solidFill>
                  <a:srgbClr val="1F1F1F"/>
                </a:solidFill>
              </a:rPr>
              <a:t>enseigner</a:t>
            </a:r>
            <a:r>
              <a:rPr lang="en-US" sz="1800" dirty="0">
                <a:solidFill>
                  <a:srgbClr val="1F1F1F"/>
                </a:solidFill>
              </a:rPr>
              <a:t> aux </a:t>
            </a:r>
            <a:r>
              <a:rPr lang="en-US" sz="1800" dirty="0" err="1">
                <a:solidFill>
                  <a:srgbClr val="1F1F1F"/>
                </a:solidFill>
              </a:rPr>
              <a:t>adultes</a:t>
            </a:r>
            <a:r>
              <a:rPr lang="en-US" sz="1800" dirty="0">
                <a:solidFill>
                  <a:srgbClr val="1F1F1F"/>
                </a:solidFill>
              </a:rPr>
              <a:t> </a:t>
            </a:r>
            <a:r>
              <a:rPr lang="en-US" sz="1800" dirty="0" err="1">
                <a:solidFill>
                  <a:srgbClr val="1F1F1F"/>
                </a:solidFill>
              </a:rPr>
              <a:t>handicapés</a:t>
            </a:r>
            <a:r>
              <a:rPr lang="en-US" sz="1800" dirty="0">
                <a:solidFill>
                  <a:srgbClr val="1F1F1F"/>
                </a:solidFill>
              </a:rPr>
              <a:t> :</a:t>
            </a:r>
            <a:endParaRPr sz="1600" dirty="0">
              <a:solidFill>
                <a:srgbClr val="1F1F1F"/>
              </a:solidFill>
              <a:highlight>
                <a:srgbClr val="FFFFFF"/>
              </a:highlight>
            </a:endParaRPr>
          </a:p>
          <a:p>
            <a:pPr marL="0" lvl="0" indent="0" algn="l" rtl="0">
              <a:lnSpc>
                <a:spcPct val="100000"/>
              </a:lnSpc>
              <a:spcBef>
                <a:spcPts val="2900"/>
              </a:spcBef>
              <a:spcAft>
                <a:spcPts val="0"/>
              </a:spcAft>
              <a:buNone/>
            </a:pPr>
            <a:endParaRPr sz="1600" dirty="0">
              <a:solidFill>
                <a:srgbClr val="1F1F1F"/>
              </a:solidFill>
              <a:highlight>
                <a:srgbClr val="FFFFFF"/>
              </a:highlight>
            </a:endParaRPr>
          </a:p>
        </p:txBody>
      </p:sp>
      <p:sp>
        <p:nvSpPr>
          <p:cNvPr id="442" name="Google Shape;442;p56"/>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pic>
        <p:nvPicPr>
          <p:cNvPr id="443" name="Google Shape;443;p56"/>
          <p:cNvPicPr preferRelativeResize="0"/>
          <p:nvPr/>
        </p:nvPicPr>
        <p:blipFill rotWithShape="1">
          <a:blip r:embed="rId3">
            <a:alphaModFix/>
          </a:blip>
          <a:srcRect t="9002" b="9010"/>
          <a:stretch/>
        </p:blipFill>
        <p:spPr>
          <a:xfrm>
            <a:off x="7311150" y="1759200"/>
            <a:ext cx="3398850" cy="4063500"/>
          </a:xfrm>
          <a:prstGeom prst="rect">
            <a:avLst/>
          </a:prstGeom>
          <a:noFill/>
          <a:ln w="9525" cap="flat" cmpd="sng">
            <a:solidFill>
              <a:srgbClr val="FF9900"/>
            </a:solidFill>
            <a:prstDash val="solid"/>
            <a:round/>
            <a:headEnd type="none" w="sm" len="sm"/>
            <a:tailEnd type="none" w="sm" len="sm"/>
          </a:ln>
          <a:effectLst>
            <a:outerShdw dist="209550" dir="3240000" algn="bl" rotWithShape="0">
              <a:srgbClr val="FF99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43"/>
                                        </p:tgtEl>
                                        <p:attrNameLst>
                                          <p:attrName>style.visibility</p:attrName>
                                        </p:attrNameLst>
                                      </p:cBhvr>
                                      <p:to>
                                        <p:strVal val="visible"/>
                                      </p:to>
                                    </p:set>
                                    <p:anim calcmode="lin" valueType="num">
                                      <p:cBhvr additive="base">
                                        <p:cTn id="7" dur="2500"/>
                                        <p:tgtEl>
                                          <p:spTgt spid="443"/>
                                        </p:tgtEl>
                                        <p:attrNameLst>
                                          <p:attrName>ppt_w</p:attrName>
                                        </p:attrNameLst>
                                      </p:cBhvr>
                                      <p:tavLst>
                                        <p:tav tm="0">
                                          <p:val>
                                            <p:strVal val="0"/>
                                          </p:val>
                                        </p:tav>
                                        <p:tav tm="100000">
                                          <p:val>
                                            <p:strVal val="#ppt_w"/>
                                          </p:val>
                                        </p:tav>
                                      </p:tavLst>
                                    </p:anim>
                                    <p:anim calcmode="lin" valueType="num">
                                      <p:cBhvr additive="base">
                                        <p:cTn id="8" dur="2500"/>
                                        <p:tgtEl>
                                          <p:spTgt spid="4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47"/>
        <p:cNvGrpSpPr/>
        <p:nvPr/>
      </p:nvGrpSpPr>
      <p:grpSpPr>
        <a:xfrm>
          <a:off x="0" y="0"/>
          <a:ext cx="0" cy="0"/>
          <a:chOff x="0" y="0"/>
          <a:chExt cx="0" cy="0"/>
        </a:xfrm>
      </p:grpSpPr>
      <p:sp>
        <p:nvSpPr>
          <p:cNvPr id="448" name="Google Shape;448;p57"/>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2800" dirty="0"/>
              <a:t>Comment les </a:t>
            </a:r>
            <a:r>
              <a:rPr lang="en-US" sz="2800" dirty="0" err="1"/>
              <a:t>formateurs</a:t>
            </a:r>
            <a:r>
              <a:rPr lang="en-US" sz="2800" dirty="0"/>
              <a:t> </a:t>
            </a:r>
            <a:r>
              <a:rPr lang="en-US" sz="2800" dirty="0" err="1"/>
              <a:t>en</a:t>
            </a:r>
            <a:r>
              <a:rPr lang="en-US" sz="2800" dirty="0"/>
              <a:t> </a:t>
            </a:r>
            <a:r>
              <a:rPr lang="en-US" sz="2800" dirty="0" err="1"/>
              <a:t>soins</a:t>
            </a:r>
            <a:r>
              <a:rPr lang="en-US" sz="2800" dirty="0"/>
              <a:t> </a:t>
            </a:r>
            <a:r>
              <a:rPr lang="en-US" sz="2800" dirty="0" err="1"/>
              <a:t>sociaux</a:t>
            </a:r>
            <a:r>
              <a:rPr lang="en-US" sz="2800" dirty="0"/>
              <a:t> </a:t>
            </a:r>
            <a:r>
              <a:rPr lang="en-US" sz="2800" dirty="0" err="1"/>
              <a:t>peuvent-ils</a:t>
            </a:r>
            <a:r>
              <a:rPr lang="en-US" sz="2800" dirty="0"/>
              <a:t> </a:t>
            </a:r>
            <a:r>
              <a:rPr lang="en-US" sz="2800" dirty="0" err="1"/>
              <a:t>utiliser</a:t>
            </a:r>
            <a:r>
              <a:rPr lang="en-US" sz="2800" dirty="0"/>
              <a:t> </a:t>
            </a:r>
            <a:r>
              <a:rPr lang="en-US" sz="2800" dirty="0" err="1"/>
              <a:t>l’apprentissage</a:t>
            </a:r>
            <a:r>
              <a:rPr lang="en-US" sz="2800" dirty="0"/>
              <a:t> </a:t>
            </a:r>
            <a:r>
              <a:rPr lang="en-US" sz="2800" dirty="0" err="1"/>
              <a:t>synchrone</a:t>
            </a:r>
            <a:r>
              <a:rPr lang="en-US" sz="2800" dirty="0"/>
              <a:t> et </a:t>
            </a:r>
            <a:r>
              <a:rPr lang="en-US" sz="2800" dirty="0" err="1"/>
              <a:t>asynchrone</a:t>
            </a:r>
            <a:r>
              <a:rPr lang="en-US" sz="2800" dirty="0"/>
              <a:t> ?</a:t>
            </a:r>
            <a:endParaRPr sz="3500" dirty="0"/>
          </a:p>
        </p:txBody>
      </p:sp>
      <p:sp>
        <p:nvSpPr>
          <p:cNvPr id="449" name="Google Shape;449;p57"/>
          <p:cNvSpPr txBox="1">
            <a:spLocks noGrp="1"/>
          </p:cNvSpPr>
          <p:nvPr>
            <p:ph type="body" idx="1"/>
          </p:nvPr>
        </p:nvSpPr>
        <p:spPr>
          <a:xfrm>
            <a:off x="1136891" y="1366153"/>
            <a:ext cx="10269300" cy="697500"/>
          </a:xfrm>
          <a:prstGeom prst="rect">
            <a:avLst/>
          </a:prstGeom>
          <a:noFill/>
          <a:ln>
            <a:noFill/>
          </a:ln>
        </p:spPr>
        <p:txBody>
          <a:bodyPr spcFirstLastPara="1" wrap="square" lIns="126300" tIns="126300" rIns="126300" bIns="126300" anchor="t" anchorCtr="0">
            <a:noAutofit/>
          </a:bodyPr>
          <a:lstStyle/>
          <a:p>
            <a:pPr marL="609600" lvl="0" indent="-406400">
              <a:spcBef>
                <a:spcPts val="400"/>
              </a:spcBef>
              <a:buSzPts val="1600"/>
              <a:buChar char="●"/>
            </a:pPr>
            <a:r>
              <a:rPr lang="en-US" sz="1600" b="1" dirty="0" err="1"/>
              <a:t>Apprentissage</a:t>
            </a:r>
            <a:r>
              <a:rPr lang="en-US" sz="1600" b="1" dirty="0"/>
              <a:t> </a:t>
            </a:r>
            <a:r>
              <a:rPr lang="en-US" sz="1600" b="1" dirty="0" err="1"/>
              <a:t>synchrone</a:t>
            </a:r>
            <a:r>
              <a:rPr lang="en" sz="1600" b="1" dirty="0">
                <a:solidFill>
                  <a:srgbClr val="445D73"/>
                </a:solidFill>
                <a:highlight>
                  <a:srgbClr val="FFFFFF"/>
                </a:highlight>
              </a:rPr>
              <a:t>:</a:t>
            </a:r>
            <a:endParaRPr sz="1600" dirty="0">
              <a:solidFill>
                <a:srgbClr val="445D73"/>
              </a:solidFill>
              <a:highlight>
                <a:srgbClr val="FFFFFF"/>
              </a:highlight>
            </a:endParaRPr>
          </a:p>
          <a:p>
            <a:pPr marL="1219200" lvl="1" indent="-406400">
              <a:buSzPts val="1600"/>
              <a:buChar char="○"/>
            </a:pPr>
            <a:r>
              <a:rPr lang="en-US" sz="1600" dirty="0" err="1"/>
              <a:t>Proposez</a:t>
            </a:r>
            <a:r>
              <a:rPr lang="en-US" sz="1600" dirty="0"/>
              <a:t> des </a:t>
            </a:r>
            <a:r>
              <a:rPr lang="en-US" sz="1600" dirty="0" err="1"/>
              <a:t>cours</a:t>
            </a:r>
            <a:r>
              <a:rPr lang="en-US" sz="1600" dirty="0"/>
              <a:t> et des </a:t>
            </a:r>
            <a:r>
              <a:rPr lang="en-US" sz="1600" dirty="0" err="1"/>
              <a:t>conférences</a:t>
            </a:r>
            <a:r>
              <a:rPr lang="en-US" sz="1600" dirty="0"/>
              <a:t> </a:t>
            </a:r>
            <a:r>
              <a:rPr lang="en-US" sz="1600" dirty="0" err="1"/>
              <a:t>en</a:t>
            </a:r>
            <a:r>
              <a:rPr lang="en-US" sz="1600" dirty="0"/>
              <a:t> </a:t>
            </a:r>
            <a:r>
              <a:rPr lang="en-US" sz="1600" dirty="0" err="1"/>
              <a:t>ligne</a:t>
            </a:r>
            <a:r>
              <a:rPr lang="en-US" sz="1600" dirty="0"/>
              <a:t> </a:t>
            </a:r>
            <a:r>
              <a:rPr lang="en-US" sz="1600" dirty="0" err="1"/>
              <a:t>en</a:t>
            </a:r>
            <a:r>
              <a:rPr lang="en-US" sz="1600" dirty="0"/>
              <a:t> direct </a:t>
            </a:r>
            <a:r>
              <a:rPr lang="en-US" sz="1600" dirty="0" err="1"/>
              <a:t>accessibles</a:t>
            </a:r>
            <a:r>
              <a:rPr lang="en-US" sz="1600" dirty="0"/>
              <a:t> aux </a:t>
            </a:r>
            <a:r>
              <a:rPr lang="en-US" sz="1600" dirty="0" err="1"/>
              <a:t>personnes</a:t>
            </a:r>
            <a:r>
              <a:rPr lang="en-US" sz="1600" dirty="0"/>
              <a:t> </a:t>
            </a:r>
            <a:r>
              <a:rPr lang="en-US" sz="1600" dirty="0" err="1"/>
              <a:t>handicapées</a:t>
            </a:r>
            <a:r>
              <a:rPr lang="en-US" sz="1600" dirty="0"/>
              <a:t> </a:t>
            </a:r>
            <a:r>
              <a:rPr lang="en-US" sz="1600" dirty="0" err="1"/>
              <a:t>en</a:t>
            </a:r>
            <a:r>
              <a:rPr lang="en-US" sz="1600" dirty="0"/>
              <a:t> </a:t>
            </a:r>
            <a:r>
              <a:rPr lang="en-US" sz="1600" dirty="0" err="1"/>
              <a:t>fournissant</a:t>
            </a:r>
            <a:r>
              <a:rPr lang="en-US" sz="1600" dirty="0"/>
              <a:t> des sous-</a:t>
            </a:r>
            <a:r>
              <a:rPr lang="en-US" sz="1600" dirty="0" err="1"/>
              <a:t>titres</a:t>
            </a:r>
            <a:r>
              <a:rPr lang="en-US" sz="1600" dirty="0"/>
              <a:t> et des transcriptions pour les </a:t>
            </a:r>
            <a:r>
              <a:rPr lang="en-US" sz="1600" dirty="0" err="1"/>
              <a:t>vidéos</a:t>
            </a:r>
            <a:r>
              <a:rPr lang="en-US" sz="1600" dirty="0"/>
              <a:t> et les </a:t>
            </a:r>
            <a:r>
              <a:rPr lang="en-US" sz="1600" dirty="0" err="1"/>
              <a:t>enregistrements</a:t>
            </a:r>
            <a:r>
              <a:rPr lang="en-US" sz="1600" dirty="0"/>
              <a:t> audio.
</a:t>
            </a:r>
            <a:r>
              <a:rPr lang="en-US" sz="1600" dirty="0" err="1"/>
              <a:t>Utilisez</a:t>
            </a:r>
            <a:r>
              <a:rPr lang="en-US" sz="1600" dirty="0"/>
              <a:t> les salons de discussion et les sondages pour encourager les gens à </a:t>
            </a:r>
            <a:r>
              <a:rPr lang="en-US" sz="1600" dirty="0" err="1"/>
              <a:t>interagir</a:t>
            </a:r>
            <a:r>
              <a:rPr lang="en-US" sz="1600" dirty="0"/>
              <a:t> avec le </a:t>
            </a:r>
            <a:r>
              <a:rPr lang="en-US" sz="1600" dirty="0" err="1"/>
              <a:t>contenu</a:t>
            </a:r>
            <a:r>
              <a:rPr lang="en-US" sz="1600" dirty="0"/>
              <a:t> et les </a:t>
            </a:r>
            <a:r>
              <a:rPr lang="en-US" sz="1600" dirty="0" err="1"/>
              <a:t>uns</a:t>
            </a:r>
            <a:r>
              <a:rPr lang="en-US" sz="1600" dirty="0"/>
              <a:t> avec les </a:t>
            </a:r>
            <a:r>
              <a:rPr lang="en-US" sz="1600" dirty="0" err="1"/>
              <a:t>autres</a:t>
            </a:r>
            <a:r>
              <a:rPr lang="en-US" sz="1600" dirty="0"/>
              <a:t>.
</a:t>
            </a:r>
            <a:r>
              <a:rPr lang="en-US" sz="1600" dirty="0" err="1"/>
              <a:t>Donnez</a:t>
            </a:r>
            <a:r>
              <a:rPr lang="en-US" sz="1600" dirty="0"/>
              <a:t> aux gens </a:t>
            </a:r>
            <a:r>
              <a:rPr lang="en-US" sz="1600" dirty="0" err="1"/>
              <a:t>l’occasion</a:t>
            </a:r>
            <a:r>
              <a:rPr lang="en-US" sz="1600" dirty="0"/>
              <a:t> de </a:t>
            </a:r>
            <a:r>
              <a:rPr lang="en-US" sz="1600" dirty="0" err="1"/>
              <a:t>vous</a:t>
            </a:r>
            <a:r>
              <a:rPr lang="en-US" sz="1600" dirty="0"/>
              <a:t> </a:t>
            </a:r>
            <a:r>
              <a:rPr lang="en-US" sz="1600" dirty="0" err="1"/>
              <a:t>rencontrer</a:t>
            </a:r>
            <a:r>
              <a:rPr lang="en-US" sz="1600" dirty="0"/>
              <a:t> </a:t>
            </a:r>
            <a:r>
              <a:rPr lang="en-US" sz="1600" dirty="0" err="1"/>
              <a:t>en</a:t>
            </a:r>
            <a:r>
              <a:rPr lang="en-US" sz="1600" dirty="0"/>
              <a:t> tête-à-tête pendant les </a:t>
            </a:r>
            <a:r>
              <a:rPr lang="en-US" sz="1600" dirty="0" err="1"/>
              <a:t>heures</a:t>
            </a:r>
            <a:r>
              <a:rPr lang="en-US" sz="1600" dirty="0"/>
              <a:t> de bureau pour poser des questions et </a:t>
            </a:r>
            <a:r>
              <a:rPr lang="en-US" sz="1600" dirty="0" err="1"/>
              <a:t>obtenir</a:t>
            </a:r>
            <a:r>
              <a:rPr lang="en-US" sz="1600" dirty="0"/>
              <a:t> de </a:t>
            </a:r>
            <a:r>
              <a:rPr lang="en-US" sz="1600" dirty="0" err="1"/>
              <a:t>l’aide</a:t>
            </a:r>
            <a:r>
              <a:rPr lang="en-US" sz="1600" dirty="0"/>
              <a:t> pour les devoirs</a:t>
            </a:r>
            <a:r>
              <a:rPr lang="en" sz="1600" dirty="0">
                <a:solidFill>
                  <a:srgbClr val="445D73"/>
                </a:solidFill>
                <a:highlight>
                  <a:srgbClr val="FFFFFF"/>
                </a:highlight>
              </a:rPr>
              <a:t>.</a:t>
            </a:r>
            <a:endParaRPr sz="1600" dirty="0">
              <a:solidFill>
                <a:srgbClr val="445D73"/>
              </a:solidFill>
              <a:highlight>
                <a:srgbClr val="FFFFFF"/>
              </a:highlight>
            </a:endParaRPr>
          </a:p>
          <a:p>
            <a:pPr marL="609600" lvl="0" indent="-406400">
              <a:buSzPts val="1600"/>
              <a:buChar char="●"/>
            </a:pPr>
            <a:r>
              <a:rPr lang="en-US" sz="1600" b="1" dirty="0" err="1"/>
              <a:t>Apprentissage</a:t>
            </a:r>
            <a:r>
              <a:rPr lang="en-US" sz="1600" b="1" dirty="0"/>
              <a:t> </a:t>
            </a:r>
            <a:r>
              <a:rPr lang="en-US" sz="1600" b="1" dirty="0" err="1"/>
              <a:t>asynchrone</a:t>
            </a:r>
            <a:r>
              <a:rPr lang="en" sz="1600" b="1" dirty="0">
                <a:solidFill>
                  <a:srgbClr val="445D73"/>
                </a:solidFill>
                <a:highlight>
                  <a:srgbClr val="FFFFFF"/>
                </a:highlight>
              </a:rPr>
              <a:t>:</a:t>
            </a:r>
            <a:endParaRPr sz="1600" dirty="0">
              <a:solidFill>
                <a:srgbClr val="445D73"/>
              </a:solidFill>
              <a:highlight>
                <a:srgbClr val="FFFFFF"/>
              </a:highlight>
            </a:endParaRPr>
          </a:p>
          <a:p>
            <a:pPr marL="1219200" lvl="1" indent="-406400">
              <a:buSzPts val="1600"/>
              <a:buChar char="○"/>
            </a:pPr>
            <a:r>
              <a:rPr lang="en-US" sz="1600" dirty="0" err="1"/>
              <a:t>Permettre</a:t>
            </a:r>
            <a:r>
              <a:rPr lang="en-US" sz="1600" dirty="0"/>
              <a:t> aux gens </a:t>
            </a:r>
            <a:r>
              <a:rPr lang="en-US" sz="1600" dirty="0" err="1"/>
              <a:t>d’avoir</a:t>
            </a:r>
            <a:r>
              <a:rPr lang="en-US" sz="1600" dirty="0"/>
              <a:t> </a:t>
            </a:r>
            <a:r>
              <a:rPr lang="en-US" sz="1600" dirty="0" err="1"/>
              <a:t>accès</a:t>
            </a:r>
            <a:r>
              <a:rPr lang="en-US" sz="1600" dirty="0"/>
              <a:t> à des </a:t>
            </a:r>
            <a:r>
              <a:rPr lang="en-US" sz="1600" dirty="0" err="1"/>
              <a:t>conférences</a:t>
            </a:r>
            <a:r>
              <a:rPr lang="en-US" sz="1600" dirty="0"/>
              <a:t> et à des lectures </a:t>
            </a:r>
            <a:r>
              <a:rPr lang="en-US" sz="1600" dirty="0" err="1"/>
              <a:t>préenregistrées</a:t>
            </a:r>
            <a:r>
              <a:rPr lang="en-US" sz="1600" dirty="0"/>
              <a:t> qui </a:t>
            </a:r>
            <a:r>
              <a:rPr lang="en-US" sz="1600" dirty="0" err="1"/>
              <a:t>sont</a:t>
            </a:r>
            <a:r>
              <a:rPr lang="en-US" sz="1600" dirty="0"/>
              <a:t> </a:t>
            </a:r>
            <a:r>
              <a:rPr lang="en-US" sz="1600" dirty="0" err="1"/>
              <a:t>accessibles</a:t>
            </a:r>
            <a:r>
              <a:rPr lang="en-US" sz="1600" dirty="0"/>
              <a:t> aux </a:t>
            </a:r>
            <a:r>
              <a:rPr lang="en-US" sz="1600" dirty="0" err="1"/>
              <a:t>personnes</a:t>
            </a:r>
            <a:r>
              <a:rPr lang="en-US" sz="1600" dirty="0"/>
              <a:t> </a:t>
            </a:r>
            <a:r>
              <a:rPr lang="en-US" sz="1600" dirty="0" err="1"/>
              <a:t>handicapées</a:t>
            </a:r>
            <a:r>
              <a:rPr lang="en-US" sz="1600" dirty="0"/>
              <a:t> </a:t>
            </a:r>
            <a:r>
              <a:rPr lang="en-US" sz="1600" dirty="0" err="1"/>
              <a:t>en</a:t>
            </a:r>
            <a:r>
              <a:rPr lang="en-US" sz="1600" dirty="0"/>
              <a:t> </a:t>
            </a:r>
            <a:r>
              <a:rPr lang="en-US" sz="1600" dirty="0" err="1"/>
              <a:t>fournissant</a:t>
            </a:r>
            <a:r>
              <a:rPr lang="en-US" sz="1600" dirty="0"/>
              <a:t> des sous-</a:t>
            </a:r>
            <a:r>
              <a:rPr lang="en-US" sz="1600" dirty="0" err="1"/>
              <a:t>titres</a:t>
            </a:r>
            <a:r>
              <a:rPr lang="en-US" sz="1600" dirty="0"/>
              <a:t> et des transcriptions pour les </a:t>
            </a:r>
            <a:r>
              <a:rPr lang="en-US" sz="1600" dirty="0" err="1"/>
              <a:t>vidéos</a:t>
            </a:r>
            <a:r>
              <a:rPr lang="en-US" sz="1600" dirty="0"/>
              <a:t> et les </a:t>
            </a:r>
            <a:r>
              <a:rPr lang="en-US" sz="1600" dirty="0" err="1"/>
              <a:t>enregistrements</a:t>
            </a:r>
            <a:r>
              <a:rPr lang="en-US" sz="1600" dirty="0"/>
              <a:t> audio, et </a:t>
            </a:r>
            <a:r>
              <a:rPr lang="en-US" sz="1600" dirty="0" err="1"/>
              <a:t>en</a:t>
            </a:r>
            <a:r>
              <a:rPr lang="en-US" sz="1600" dirty="0"/>
              <a:t> </a:t>
            </a:r>
            <a:r>
              <a:rPr lang="en-US" sz="1600" dirty="0" err="1"/>
              <a:t>fournissant</a:t>
            </a:r>
            <a:r>
              <a:rPr lang="en-US" sz="1600" dirty="0"/>
              <a:t> des supports </a:t>
            </a:r>
            <a:r>
              <a:rPr lang="en-US" sz="1600" dirty="0" err="1"/>
              <a:t>alternatifs</a:t>
            </a:r>
            <a:r>
              <a:rPr lang="en-US" sz="1600" dirty="0"/>
              <a:t> pour les documents </a:t>
            </a:r>
            <a:r>
              <a:rPr lang="en-US" sz="1600" dirty="0" err="1"/>
              <a:t>textuels</a:t>
            </a:r>
            <a:r>
              <a:rPr lang="en-US" sz="1600" dirty="0"/>
              <a:t>, </a:t>
            </a:r>
            <a:r>
              <a:rPr lang="en-US" sz="1600" dirty="0" err="1"/>
              <a:t>tels</a:t>
            </a:r>
            <a:r>
              <a:rPr lang="en-US" sz="1600" dirty="0"/>
              <a:t> que des </a:t>
            </a:r>
            <a:r>
              <a:rPr lang="en-US" sz="1600" dirty="0" err="1"/>
              <a:t>textes</a:t>
            </a:r>
            <a:r>
              <a:rPr lang="en-US" sz="1600" dirty="0"/>
              <a:t> </a:t>
            </a:r>
            <a:r>
              <a:rPr lang="en-US" sz="1600" dirty="0" err="1"/>
              <a:t>en</a:t>
            </a:r>
            <a:r>
              <a:rPr lang="en-US" sz="1600" dirty="0"/>
              <a:t> </a:t>
            </a:r>
            <a:r>
              <a:rPr lang="en-US" sz="1600" dirty="0" err="1"/>
              <a:t>gros</a:t>
            </a:r>
            <a:r>
              <a:rPr lang="en-US" sz="1600" dirty="0"/>
              <a:t> </a:t>
            </a:r>
            <a:r>
              <a:rPr lang="en-US" sz="1600" dirty="0" err="1"/>
              <a:t>caractères</a:t>
            </a:r>
            <a:r>
              <a:rPr lang="en-US" sz="1600" dirty="0"/>
              <a:t> et des </a:t>
            </a:r>
            <a:r>
              <a:rPr lang="en-US" sz="1600" dirty="0" err="1"/>
              <a:t>textes</a:t>
            </a:r>
            <a:r>
              <a:rPr lang="en-US" sz="1600" dirty="0"/>
              <a:t> </a:t>
            </a:r>
            <a:r>
              <a:rPr lang="en-US" sz="1600" dirty="0" err="1"/>
              <a:t>faciles</a:t>
            </a:r>
            <a:r>
              <a:rPr lang="en-US" sz="1600" dirty="0"/>
              <a:t> à lire à </a:t>
            </a:r>
            <a:r>
              <a:rPr lang="en-US" sz="1600" dirty="0" err="1"/>
              <a:t>l’écran</a:t>
            </a:r>
            <a:r>
              <a:rPr lang="en-US" sz="1600" dirty="0"/>
              <a:t>.
</a:t>
            </a:r>
            <a:r>
              <a:rPr lang="en-US" sz="1600" dirty="0" err="1"/>
              <a:t>Utilisez</a:t>
            </a:r>
            <a:r>
              <a:rPr lang="en-US" sz="1600" dirty="0"/>
              <a:t> les forums de discussion pour encourager les gens à </a:t>
            </a:r>
            <a:r>
              <a:rPr lang="en-US" sz="1600" dirty="0" err="1"/>
              <a:t>discuter</a:t>
            </a:r>
            <a:r>
              <a:rPr lang="en-US" sz="1600" dirty="0"/>
              <a:t> du matériel de </a:t>
            </a:r>
            <a:r>
              <a:rPr lang="en-US" sz="1600" dirty="0" err="1"/>
              <a:t>cours</a:t>
            </a:r>
            <a:r>
              <a:rPr lang="en-US" sz="1600" dirty="0"/>
              <a:t> et à </a:t>
            </a:r>
            <a:r>
              <a:rPr lang="en-US" sz="1600" dirty="0" err="1"/>
              <a:t>apprendre</a:t>
            </a:r>
            <a:r>
              <a:rPr lang="en-US" sz="1600" dirty="0"/>
              <a:t> les </a:t>
            </a:r>
            <a:r>
              <a:rPr lang="en-US" sz="1600" dirty="0" err="1"/>
              <a:t>uns</a:t>
            </a:r>
            <a:r>
              <a:rPr lang="en-US" sz="1600" dirty="0"/>
              <a:t> des </a:t>
            </a:r>
            <a:r>
              <a:rPr lang="en-US" sz="1600" dirty="0" err="1"/>
              <a:t>autres</a:t>
            </a:r>
            <a:r>
              <a:rPr lang="en-US" sz="1600" dirty="0"/>
              <a:t>.
</a:t>
            </a:r>
            <a:r>
              <a:rPr lang="en-US" sz="1600" dirty="0" err="1"/>
              <a:t>Donnez</a:t>
            </a:r>
            <a:r>
              <a:rPr lang="en-US" sz="1600" dirty="0"/>
              <a:t> aux gens des devoirs </a:t>
            </a:r>
            <a:r>
              <a:rPr lang="en-US" sz="1600" dirty="0" err="1"/>
              <a:t>écrits</a:t>
            </a:r>
            <a:r>
              <a:rPr lang="en-US" sz="1600" dirty="0"/>
              <a:t> et </a:t>
            </a:r>
            <a:r>
              <a:rPr lang="en-US" sz="1600" dirty="0" err="1"/>
              <a:t>d’autres</a:t>
            </a:r>
            <a:r>
              <a:rPr lang="en-US" sz="1600" dirty="0"/>
              <a:t> </a:t>
            </a:r>
            <a:r>
              <a:rPr lang="en-US" sz="1600" dirty="0" err="1"/>
              <a:t>activités</a:t>
            </a:r>
            <a:r>
              <a:rPr lang="en-US" sz="1600" dirty="0"/>
              <a:t> </a:t>
            </a:r>
            <a:r>
              <a:rPr lang="en-US" sz="1600" dirty="0" err="1"/>
              <a:t>qu’ils</a:t>
            </a:r>
            <a:r>
              <a:rPr lang="en-US" sz="1600" dirty="0"/>
              <a:t> </a:t>
            </a:r>
            <a:r>
              <a:rPr lang="en-US" sz="1600" dirty="0" err="1"/>
              <a:t>peuvent</a:t>
            </a:r>
            <a:r>
              <a:rPr lang="en-US" sz="1600" dirty="0"/>
              <a:t> </a:t>
            </a:r>
            <a:r>
              <a:rPr lang="en-US" sz="1600" dirty="0" err="1"/>
              <a:t>accomplir</a:t>
            </a:r>
            <a:r>
              <a:rPr lang="en-US" sz="1600" dirty="0"/>
              <a:t> à </a:t>
            </a:r>
            <a:r>
              <a:rPr lang="en-US" sz="1600" dirty="0" err="1"/>
              <a:t>leur</a:t>
            </a:r>
            <a:r>
              <a:rPr lang="en-US" sz="1600" dirty="0"/>
              <a:t> propre </a:t>
            </a:r>
            <a:r>
              <a:rPr lang="en-US" sz="1600" dirty="0" err="1"/>
              <a:t>rythme</a:t>
            </a:r>
            <a:r>
              <a:rPr lang="en" sz="1600" dirty="0">
                <a:solidFill>
                  <a:srgbClr val="445D73"/>
                </a:solidFill>
                <a:highlight>
                  <a:srgbClr val="FFFFFF"/>
                </a:highlight>
              </a:rPr>
              <a:t>.</a:t>
            </a:r>
            <a:endParaRPr sz="1600" dirty="0">
              <a:solidFill>
                <a:srgbClr val="445D73"/>
              </a:solidFill>
              <a:highlight>
                <a:srgbClr val="FFFFFF"/>
              </a:highlight>
            </a:endParaRPr>
          </a:p>
          <a:p>
            <a:pPr marL="0" lvl="0" indent="0">
              <a:spcBef>
                <a:spcPts val="2900"/>
              </a:spcBef>
              <a:spcAft>
                <a:spcPts val="2400"/>
              </a:spcAft>
              <a:buNone/>
            </a:pPr>
            <a:r>
              <a:rPr lang="en-US" sz="1600" dirty="0"/>
              <a:t>En </a:t>
            </a:r>
            <a:r>
              <a:rPr lang="en-US" sz="1600" dirty="0" err="1"/>
              <a:t>combinant</a:t>
            </a:r>
            <a:r>
              <a:rPr lang="en-US" sz="1600" dirty="0"/>
              <a:t> des techniques </a:t>
            </a:r>
            <a:r>
              <a:rPr lang="en-US" sz="1600" dirty="0" err="1"/>
              <a:t>d’apprentissage</a:t>
            </a:r>
            <a:r>
              <a:rPr lang="en-US" sz="1600" dirty="0"/>
              <a:t> </a:t>
            </a:r>
            <a:r>
              <a:rPr lang="en-US" sz="1600" dirty="0" err="1"/>
              <a:t>synchrones</a:t>
            </a:r>
            <a:r>
              <a:rPr lang="en-US" sz="1600" dirty="0"/>
              <a:t> et </a:t>
            </a:r>
            <a:r>
              <a:rPr lang="en-US" sz="1600" dirty="0" err="1"/>
              <a:t>asynchrones</a:t>
            </a:r>
            <a:r>
              <a:rPr lang="en-US" sz="1600" dirty="0"/>
              <a:t>, les </a:t>
            </a:r>
            <a:r>
              <a:rPr lang="en-US" sz="1600" dirty="0" err="1"/>
              <a:t>formateurs</a:t>
            </a:r>
            <a:r>
              <a:rPr lang="en-US" sz="1600" dirty="0"/>
              <a:t> </a:t>
            </a:r>
            <a:r>
              <a:rPr lang="en-US" sz="1600" dirty="0" err="1"/>
              <a:t>peuvent</a:t>
            </a:r>
            <a:r>
              <a:rPr lang="en-US" sz="1600" dirty="0"/>
              <a:t> </a:t>
            </a:r>
            <a:r>
              <a:rPr lang="en-US" sz="1600" dirty="0" err="1"/>
              <a:t>créer</a:t>
            </a:r>
            <a:r>
              <a:rPr lang="en-US" sz="1600" dirty="0"/>
              <a:t> un </a:t>
            </a:r>
            <a:r>
              <a:rPr lang="en-US" sz="1600" dirty="0" err="1"/>
              <a:t>environnement</a:t>
            </a:r>
            <a:r>
              <a:rPr lang="en-US" sz="1600" dirty="0"/>
              <a:t> </a:t>
            </a:r>
            <a:r>
              <a:rPr lang="en-US" sz="1600" dirty="0" err="1"/>
              <a:t>d’apprentissage</a:t>
            </a:r>
            <a:r>
              <a:rPr lang="en-US" sz="1600" dirty="0"/>
              <a:t> </a:t>
            </a:r>
            <a:r>
              <a:rPr lang="en-US" sz="1600" dirty="0" err="1"/>
              <a:t>dynamique</a:t>
            </a:r>
            <a:r>
              <a:rPr lang="en-US" sz="1600" dirty="0"/>
              <a:t> qui </a:t>
            </a:r>
            <a:r>
              <a:rPr lang="en-US" sz="1600" dirty="0" err="1"/>
              <a:t>intègre</a:t>
            </a:r>
            <a:r>
              <a:rPr lang="en-US" sz="1600" dirty="0"/>
              <a:t> les </a:t>
            </a:r>
            <a:r>
              <a:rPr lang="en-US" sz="1600" dirty="0" err="1"/>
              <a:t>avantages</a:t>
            </a:r>
            <a:r>
              <a:rPr lang="en-US" sz="1600" dirty="0"/>
              <a:t> des deux </a:t>
            </a:r>
            <a:r>
              <a:rPr lang="en-US" sz="1600" dirty="0" err="1"/>
              <a:t>approches</a:t>
            </a:r>
            <a:r>
              <a:rPr lang="en-US" sz="1600" dirty="0"/>
              <a:t>.</a:t>
            </a:r>
            <a:endParaRPr sz="1600" dirty="0">
              <a:solidFill>
                <a:srgbClr val="445D73"/>
              </a:solidFill>
              <a:highlight>
                <a:srgbClr val="FFFFFF"/>
              </a:highlight>
            </a:endParaRPr>
          </a:p>
        </p:txBody>
      </p:sp>
      <p:sp>
        <p:nvSpPr>
          <p:cNvPr id="450" name="Google Shape;450;p57"/>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54"/>
        <p:cNvGrpSpPr/>
        <p:nvPr/>
      </p:nvGrpSpPr>
      <p:grpSpPr>
        <a:xfrm>
          <a:off x="0" y="0"/>
          <a:ext cx="0" cy="0"/>
          <a:chOff x="0" y="0"/>
          <a:chExt cx="0" cy="0"/>
        </a:xfrm>
      </p:grpSpPr>
      <p:sp>
        <p:nvSpPr>
          <p:cNvPr id="455" name="Google Shape;455;p5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2400" dirty="0" err="1"/>
              <a:t>Renforcer</a:t>
            </a:r>
            <a:r>
              <a:rPr lang="en-US" sz="2400" dirty="0"/>
              <a:t> grâce à </a:t>
            </a:r>
            <a:r>
              <a:rPr lang="en-US" sz="2400" dirty="0" err="1"/>
              <a:t>une</a:t>
            </a:r>
            <a:r>
              <a:rPr lang="en-US" sz="2400" dirty="0"/>
              <a:t> communication </a:t>
            </a:r>
            <a:r>
              <a:rPr lang="en-US" sz="2400" dirty="0" err="1"/>
              <a:t>en</a:t>
            </a:r>
            <a:r>
              <a:rPr lang="en-US" sz="2400" dirty="0"/>
              <a:t> </a:t>
            </a:r>
            <a:r>
              <a:rPr lang="en-US" sz="2400" dirty="0" err="1"/>
              <a:t>ligne</a:t>
            </a:r>
            <a:r>
              <a:rPr lang="en-US" sz="2400" dirty="0"/>
              <a:t> accessible</a:t>
            </a:r>
            <a:endParaRPr sz="3500" dirty="0"/>
          </a:p>
        </p:txBody>
      </p:sp>
      <p:sp>
        <p:nvSpPr>
          <p:cNvPr id="456" name="Google Shape;456;p58"/>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nSpc>
                <a:spcPct val="100000"/>
              </a:lnSpc>
              <a:spcBef>
                <a:spcPts val="400"/>
              </a:spcBef>
              <a:buNone/>
            </a:pPr>
            <a:r>
              <a:rPr lang="en-US" sz="1600" i="1" dirty="0" err="1">
                <a:solidFill>
                  <a:schemeClr val="accent6"/>
                </a:solidFill>
              </a:rPr>
              <a:t>Observons</a:t>
            </a:r>
            <a:r>
              <a:rPr lang="en-US" sz="1600" i="1" dirty="0">
                <a:solidFill>
                  <a:schemeClr val="accent6"/>
                </a:solidFill>
              </a:rPr>
              <a:t> les </a:t>
            </a:r>
            <a:r>
              <a:rPr lang="en-US" sz="1600" i="1" dirty="0" err="1">
                <a:solidFill>
                  <a:schemeClr val="accent6"/>
                </a:solidFill>
              </a:rPr>
              <a:t>difficultés</a:t>
            </a:r>
            <a:r>
              <a:rPr lang="en-US" sz="1600" i="1" dirty="0">
                <a:solidFill>
                  <a:schemeClr val="accent6"/>
                </a:solidFill>
              </a:rPr>
              <a:t> de la communication </a:t>
            </a:r>
            <a:r>
              <a:rPr lang="en-US" sz="1600" i="1" dirty="0" err="1">
                <a:solidFill>
                  <a:schemeClr val="accent6"/>
                </a:solidFill>
              </a:rPr>
              <a:t>en</a:t>
            </a:r>
            <a:r>
              <a:rPr lang="en-US" sz="1600" i="1" dirty="0">
                <a:solidFill>
                  <a:schemeClr val="accent6"/>
                </a:solidFill>
              </a:rPr>
              <a:t> </a:t>
            </a:r>
            <a:r>
              <a:rPr lang="en-US" sz="1600" i="1" dirty="0" err="1">
                <a:solidFill>
                  <a:schemeClr val="accent6"/>
                </a:solidFill>
              </a:rPr>
              <a:t>ligne</a:t>
            </a:r>
            <a:r>
              <a:rPr lang="en-US" sz="1600" i="1" dirty="0">
                <a:solidFill>
                  <a:schemeClr val="accent6"/>
                </a:solidFill>
              </a:rPr>
              <a:t> et </a:t>
            </a:r>
            <a:r>
              <a:rPr lang="en-US" sz="1600" i="1" dirty="0" err="1">
                <a:solidFill>
                  <a:schemeClr val="accent6"/>
                </a:solidFill>
              </a:rPr>
              <a:t>identifions</a:t>
            </a:r>
            <a:r>
              <a:rPr lang="en-US" sz="1600" i="1" dirty="0">
                <a:solidFill>
                  <a:schemeClr val="accent6"/>
                </a:solidFill>
              </a:rPr>
              <a:t> des solutions
Les </a:t>
            </a:r>
            <a:r>
              <a:rPr lang="en-US" sz="1600" i="1" dirty="0" err="1">
                <a:solidFill>
                  <a:schemeClr val="accent6"/>
                </a:solidFill>
              </a:rPr>
              <a:t>personnes</a:t>
            </a:r>
            <a:r>
              <a:rPr lang="en-US" sz="1600" i="1" dirty="0">
                <a:solidFill>
                  <a:schemeClr val="accent6"/>
                </a:solidFill>
              </a:rPr>
              <a:t> </a:t>
            </a:r>
            <a:r>
              <a:rPr lang="en-US" sz="1600" i="1" dirty="0" err="1">
                <a:solidFill>
                  <a:schemeClr val="accent6"/>
                </a:solidFill>
              </a:rPr>
              <a:t>handicapées</a:t>
            </a:r>
            <a:r>
              <a:rPr lang="en-US" sz="1600" i="1" dirty="0">
                <a:solidFill>
                  <a:schemeClr val="accent6"/>
                </a:solidFill>
              </a:rPr>
              <a:t> </a:t>
            </a:r>
            <a:r>
              <a:rPr lang="en-US" sz="1600" i="1" dirty="0" err="1">
                <a:solidFill>
                  <a:schemeClr val="accent6"/>
                </a:solidFill>
              </a:rPr>
              <a:t>peuvent</a:t>
            </a:r>
            <a:r>
              <a:rPr lang="en-US" sz="1600" i="1" dirty="0">
                <a:solidFill>
                  <a:schemeClr val="accent6"/>
                </a:solidFill>
              </a:rPr>
              <a:t> </a:t>
            </a:r>
            <a:r>
              <a:rPr lang="en-US" sz="1600" i="1" dirty="0" err="1">
                <a:solidFill>
                  <a:schemeClr val="accent6"/>
                </a:solidFill>
              </a:rPr>
              <a:t>être</a:t>
            </a:r>
            <a:r>
              <a:rPr lang="en-US" sz="1600" i="1" dirty="0">
                <a:solidFill>
                  <a:schemeClr val="accent6"/>
                </a:solidFill>
              </a:rPr>
              <a:t> </a:t>
            </a:r>
            <a:r>
              <a:rPr lang="en-US" sz="1600" i="1" dirty="0" err="1">
                <a:solidFill>
                  <a:schemeClr val="accent6"/>
                </a:solidFill>
              </a:rPr>
              <a:t>confrontées</a:t>
            </a:r>
            <a:r>
              <a:rPr lang="en-US" sz="1600" i="1" dirty="0">
                <a:solidFill>
                  <a:schemeClr val="accent6"/>
                </a:solidFill>
              </a:rPr>
              <a:t> à divers </a:t>
            </a:r>
            <a:r>
              <a:rPr lang="en-US" sz="1600" i="1" dirty="0" err="1">
                <a:solidFill>
                  <a:schemeClr val="accent6"/>
                </a:solidFill>
              </a:rPr>
              <a:t>défis</a:t>
            </a:r>
            <a:r>
              <a:rPr lang="en-US" sz="1600" i="1" dirty="0">
                <a:solidFill>
                  <a:schemeClr val="accent6"/>
                </a:solidFill>
              </a:rPr>
              <a:t> </a:t>
            </a:r>
            <a:r>
              <a:rPr lang="en-US" sz="1600" i="1" dirty="0" err="1">
                <a:solidFill>
                  <a:schemeClr val="accent6"/>
                </a:solidFill>
              </a:rPr>
              <a:t>lorsqu’elles</a:t>
            </a:r>
            <a:r>
              <a:rPr lang="en-US" sz="1600" i="1" dirty="0">
                <a:solidFill>
                  <a:schemeClr val="accent6"/>
                </a:solidFill>
              </a:rPr>
              <a:t> </a:t>
            </a:r>
            <a:r>
              <a:rPr lang="en-US" sz="1600" i="1" dirty="0" err="1">
                <a:solidFill>
                  <a:schemeClr val="accent6"/>
                </a:solidFill>
              </a:rPr>
              <a:t>communiquent</a:t>
            </a:r>
            <a:r>
              <a:rPr lang="en-US" sz="1600" i="1" dirty="0">
                <a:solidFill>
                  <a:schemeClr val="accent6"/>
                </a:solidFill>
              </a:rPr>
              <a:t> </a:t>
            </a:r>
            <a:r>
              <a:rPr lang="en-US" sz="1600" i="1" dirty="0" err="1">
                <a:solidFill>
                  <a:schemeClr val="accent6"/>
                </a:solidFill>
              </a:rPr>
              <a:t>en</a:t>
            </a:r>
            <a:r>
              <a:rPr lang="en-US" sz="1600" i="1" dirty="0">
                <a:solidFill>
                  <a:schemeClr val="accent6"/>
                </a:solidFill>
              </a:rPr>
              <a:t> </a:t>
            </a:r>
            <a:r>
              <a:rPr lang="en-US" sz="1600" i="1" dirty="0" err="1">
                <a:solidFill>
                  <a:schemeClr val="accent6"/>
                </a:solidFill>
              </a:rPr>
              <a:t>ligne</a:t>
            </a:r>
            <a:r>
              <a:rPr lang="en-US" sz="1600" i="1" dirty="0">
                <a:solidFill>
                  <a:schemeClr val="accent6"/>
                </a:solidFill>
              </a:rPr>
              <a:t>. </a:t>
            </a:r>
            <a:r>
              <a:rPr lang="en-US" sz="1600" i="1" dirty="0" err="1">
                <a:solidFill>
                  <a:schemeClr val="accent6"/>
                </a:solidFill>
              </a:rPr>
              <a:t>Ces</a:t>
            </a:r>
            <a:r>
              <a:rPr lang="en-US" sz="1600" i="1" dirty="0">
                <a:solidFill>
                  <a:schemeClr val="accent6"/>
                </a:solidFill>
              </a:rPr>
              <a:t> </a:t>
            </a:r>
            <a:r>
              <a:rPr lang="en-US" sz="1600" i="1" dirty="0" err="1">
                <a:solidFill>
                  <a:schemeClr val="accent6"/>
                </a:solidFill>
              </a:rPr>
              <a:t>défis</a:t>
            </a:r>
            <a:r>
              <a:rPr lang="en-US" sz="1600" i="1" dirty="0">
                <a:solidFill>
                  <a:schemeClr val="accent6"/>
                </a:solidFill>
              </a:rPr>
              <a:t> </a:t>
            </a:r>
            <a:r>
              <a:rPr lang="en-US" sz="1600" i="1" dirty="0" err="1">
                <a:solidFill>
                  <a:schemeClr val="accent6"/>
                </a:solidFill>
              </a:rPr>
              <a:t>peuvent</a:t>
            </a:r>
            <a:r>
              <a:rPr lang="en-US" sz="1600" i="1" dirty="0">
                <a:solidFill>
                  <a:schemeClr val="accent6"/>
                </a:solidFill>
              </a:rPr>
              <a:t> varier </a:t>
            </a:r>
            <a:r>
              <a:rPr lang="en-US" sz="1600" i="1" dirty="0" err="1">
                <a:solidFill>
                  <a:schemeClr val="accent6"/>
                </a:solidFill>
              </a:rPr>
              <a:t>en</a:t>
            </a:r>
            <a:r>
              <a:rPr lang="en-US" sz="1600" i="1" dirty="0">
                <a:solidFill>
                  <a:schemeClr val="accent6"/>
                </a:solidFill>
              </a:rPr>
              <a:t> </a:t>
            </a:r>
            <a:r>
              <a:rPr lang="en-US" sz="1600" i="1" dirty="0" err="1">
                <a:solidFill>
                  <a:schemeClr val="accent6"/>
                </a:solidFill>
              </a:rPr>
              <a:t>fonction</a:t>
            </a:r>
            <a:r>
              <a:rPr lang="en-US" sz="1600" i="1" dirty="0">
                <a:solidFill>
                  <a:schemeClr val="accent6"/>
                </a:solidFill>
              </a:rPr>
              <a:t> du type de handicap et de la </a:t>
            </a:r>
            <a:r>
              <a:rPr lang="en-US" sz="1600" i="1" dirty="0" err="1">
                <a:solidFill>
                  <a:schemeClr val="accent6"/>
                </a:solidFill>
              </a:rPr>
              <a:t>plateforme</a:t>
            </a:r>
            <a:r>
              <a:rPr lang="en-US" sz="1600" i="1" dirty="0">
                <a:solidFill>
                  <a:schemeClr val="accent6"/>
                </a:solidFill>
              </a:rPr>
              <a:t> de communication </a:t>
            </a:r>
            <a:r>
              <a:rPr lang="en-US" sz="1600" i="1" dirty="0" err="1">
                <a:solidFill>
                  <a:schemeClr val="accent6"/>
                </a:solidFill>
              </a:rPr>
              <a:t>spécifique</a:t>
            </a:r>
            <a:r>
              <a:rPr lang="en-US" sz="1600" i="1" dirty="0">
                <a:solidFill>
                  <a:schemeClr val="accent6"/>
                </a:solidFill>
              </a:rPr>
              <a:t> </a:t>
            </a:r>
            <a:r>
              <a:rPr lang="en-US" sz="1600" i="1" dirty="0" err="1">
                <a:solidFill>
                  <a:schemeClr val="accent6"/>
                </a:solidFill>
              </a:rPr>
              <a:t>utilisée</a:t>
            </a:r>
            <a:r>
              <a:rPr lang="en-US" sz="1600" i="1" dirty="0">
                <a:solidFill>
                  <a:schemeClr val="accent6"/>
                </a:solidFill>
              </a:rPr>
              <a:t>. </a:t>
            </a:r>
            <a:r>
              <a:rPr lang="en-US" sz="1600" i="1" dirty="0" err="1">
                <a:solidFill>
                  <a:schemeClr val="accent6"/>
                </a:solidFill>
              </a:rPr>
              <a:t>Voici</a:t>
            </a:r>
            <a:r>
              <a:rPr lang="en-US" sz="1600" i="1" dirty="0">
                <a:solidFill>
                  <a:schemeClr val="accent6"/>
                </a:solidFill>
              </a:rPr>
              <a:t> </a:t>
            </a:r>
            <a:r>
              <a:rPr lang="en-US" sz="1600" i="1" dirty="0" err="1">
                <a:solidFill>
                  <a:schemeClr val="accent6"/>
                </a:solidFill>
              </a:rPr>
              <a:t>quelques</a:t>
            </a:r>
            <a:r>
              <a:rPr lang="en-US" sz="1600" i="1" dirty="0">
                <a:solidFill>
                  <a:schemeClr val="accent6"/>
                </a:solidFill>
              </a:rPr>
              <a:t> </a:t>
            </a:r>
            <a:r>
              <a:rPr lang="en-US" sz="1600" i="1" dirty="0" err="1">
                <a:solidFill>
                  <a:schemeClr val="accent6"/>
                </a:solidFill>
              </a:rPr>
              <a:t>défis</a:t>
            </a:r>
            <a:r>
              <a:rPr lang="en-US" sz="1600" i="1" dirty="0">
                <a:solidFill>
                  <a:schemeClr val="accent6"/>
                </a:solidFill>
              </a:rPr>
              <a:t> courants</a:t>
            </a:r>
            <a:r>
              <a:rPr lang="en" sz="1600" dirty="0">
                <a:solidFill>
                  <a:schemeClr val="accent6"/>
                </a:solidFill>
              </a:rPr>
              <a:t>:</a:t>
            </a:r>
            <a:endParaRPr sz="1600" dirty="0">
              <a:solidFill>
                <a:schemeClr val="accent6"/>
              </a:solidFill>
            </a:endParaRPr>
          </a:p>
          <a:p>
            <a:pPr marL="1219200" lvl="1" indent="-400050">
              <a:lnSpc>
                <a:spcPct val="100000"/>
              </a:lnSpc>
              <a:spcBef>
                <a:spcPts val="2400"/>
              </a:spcBef>
              <a:buClr>
                <a:schemeClr val="accent6"/>
              </a:buClr>
              <a:buSzPts val="1500"/>
              <a:buChar char="○"/>
            </a:pPr>
            <a:r>
              <a:rPr lang="en-US" sz="1600" b="1" dirty="0" err="1">
                <a:solidFill>
                  <a:schemeClr val="accent6"/>
                </a:solidFill>
              </a:rPr>
              <a:t>Accessibilité</a:t>
            </a:r>
            <a:r>
              <a:rPr lang="en-US" sz="1600" b="1" dirty="0">
                <a:solidFill>
                  <a:schemeClr val="accent6"/>
                </a:solidFill>
              </a:rPr>
              <a:t> : </a:t>
            </a:r>
            <a:r>
              <a:rPr lang="en-US" sz="1600" b="1" dirty="0" err="1">
                <a:solidFill>
                  <a:schemeClr val="accent6"/>
                </a:solidFill>
              </a:rPr>
              <a:t>Certains</a:t>
            </a:r>
            <a:r>
              <a:rPr lang="en-US" sz="1600" b="1" dirty="0">
                <a:solidFill>
                  <a:schemeClr val="accent6"/>
                </a:solidFill>
              </a:rPr>
              <a:t> </a:t>
            </a:r>
            <a:r>
              <a:rPr lang="en-US" sz="1600" b="1" dirty="0" err="1">
                <a:solidFill>
                  <a:schemeClr val="accent6"/>
                </a:solidFill>
              </a:rPr>
              <a:t>contenus</a:t>
            </a:r>
            <a:r>
              <a:rPr lang="en-US" sz="1600" b="1" dirty="0">
                <a:solidFill>
                  <a:schemeClr val="accent6"/>
                </a:solidFill>
              </a:rPr>
              <a:t> et </a:t>
            </a:r>
            <a:r>
              <a:rPr lang="en-US" sz="1600" b="1" dirty="0" err="1">
                <a:solidFill>
                  <a:schemeClr val="accent6"/>
                </a:solidFill>
              </a:rPr>
              <a:t>plateformes</a:t>
            </a:r>
            <a:r>
              <a:rPr lang="en-US" sz="1600" b="1" dirty="0">
                <a:solidFill>
                  <a:schemeClr val="accent6"/>
                </a:solidFill>
              </a:rPr>
              <a:t> </a:t>
            </a:r>
            <a:r>
              <a:rPr lang="en-US" sz="1600" b="1" dirty="0" err="1">
                <a:solidFill>
                  <a:schemeClr val="accent6"/>
                </a:solidFill>
              </a:rPr>
              <a:t>en</a:t>
            </a:r>
            <a:r>
              <a:rPr lang="en-US" sz="1600" b="1" dirty="0">
                <a:solidFill>
                  <a:schemeClr val="accent6"/>
                </a:solidFill>
              </a:rPr>
              <a:t> </a:t>
            </a:r>
            <a:r>
              <a:rPr lang="en-US" sz="1600" b="1" dirty="0" err="1">
                <a:solidFill>
                  <a:schemeClr val="accent6"/>
                </a:solidFill>
              </a:rPr>
              <a:t>ligne</a:t>
            </a:r>
            <a:r>
              <a:rPr lang="en-US" sz="1600" b="1" dirty="0">
                <a:solidFill>
                  <a:schemeClr val="accent6"/>
                </a:solidFill>
              </a:rPr>
              <a:t> </a:t>
            </a:r>
            <a:r>
              <a:rPr lang="en-US" sz="1600" b="1" dirty="0" err="1">
                <a:solidFill>
                  <a:schemeClr val="accent6"/>
                </a:solidFill>
              </a:rPr>
              <a:t>peuvent</a:t>
            </a:r>
            <a:r>
              <a:rPr lang="en-US" sz="1600" b="1" dirty="0">
                <a:solidFill>
                  <a:schemeClr val="accent6"/>
                </a:solidFill>
              </a:rPr>
              <a:t> ne pas </a:t>
            </a:r>
            <a:r>
              <a:rPr lang="en-US" sz="1600" b="1" dirty="0" err="1">
                <a:solidFill>
                  <a:schemeClr val="accent6"/>
                </a:solidFill>
              </a:rPr>
              <a:t>être</a:t>
            </a:r>
            <a:r>
              <a:rPr lang="en-US" sz="1600" b="1" dirty="0">
                <a:solidFill>
                  <a:schemeClr val="accent6"/>
                </a:solidFill>
              </a:rPr>
              <a:t> </a:t>
            </a:r>
            <a:r>
              <a:rPr lang="en-US" sz="1600" b="1" dirty="0" err="1">
                <a:solidFill>
                  <a:schemeClr val="accent6"/>
                </a:solidFill>
              </a:rPr>
              <a:t>accessibles</a:t>
            </a:r>
            <a:r>
              <a:rPr lang="en-US" sz="1600" b="1" dirty="0">
                <a:solidFill>
                  <a:schemeClr val="accent6"/>
                </a:solidFill>
              </a:rPr>
              <a:t> aux </a:t>
            </a:r>
            <a:r>
              <a:rPr lang="en-US" sz="1600" b="1" dirty="0" err="1">
                <a:solidFill>
                  <a:schemeClr val="accent6"/>
                </a:solidFill>
              </a:rPr>
              <a:t>personnes</a:t>
            </a:r>
            <a:r>
              <a:rPr lang="en-US" sz="1600" b="1" dirty="0">
                <a:solidFill>
                  <a:schemeClr val="accent6"/>
                </a:solidFill>
              </a:rPr>
              <a:t> </a:t>
            </a:r>
            <a:r>
              <a:rPr lang="en-US" sz="1600" b="1" dirty="0" err="1">
                <a:solidFill>
                  <a:schemeClr val="accent6"/>
                </a:solidFill>
              </a:rPr>
              <a:t>handicapées</a:t>
            </a:r>
            <a:r>
              <a:rPr lang="en-US" sz="1600" b="1" dirty="0">
                <a:solidFill>
                  <a:schemeClr val="accent6"/>
                </a:solidFill>
              </a:rPr>
              <a:t>. Par </a:t>
            </a:r>
            <a:r>
              <a:rPr lang="en-US" sz="1600" b="1" dirty="0" err="1">
                <a:solidFill>
                  <a:schemeClr val="accent6"/>
                </a:solidFill>
              </a:rPr>
              <a:t>exemple</a:t>
            </a:r>
            <a:r>
              <a:rPr lang="en-US" sz="1600" b="1" dirty="0">
                <a:solidFill>
                  <a:schemeClr val="accent6"/>
                </a:solidFill>
              </a:rPr>
              <a:t>, les sites Web qui ne </a:t>
            </a:r>
            <a:r>
              <a:rPr lang="en-US" sz="1600" b="1" dirty="0" err="1">
                <a:solidFill>
                  <a:schemeClr val="accent6"/>
                </a:solidFill>
              </a:rPr>
              <a:t>sont</a:t>
            </a:r>
            <a:r>
              <a:rPr lang="en-US" sz="1600" b="1" dirty="0">
                <a:solidFill>
                  <a:schemeClr val="accent6"/>
                </a:solidFill>
              </a:rPr>
              <a:t> pas </a:t>
            </a:r>
            <a:r>
              <a:rPr lang="en-US" sz="1600" b="1" dirty="0" err="1">
                <a:solidFill>
                  <a:schemeClr val="accent6"/>
                </a:solidFill>
              </a:rPr>
              <a:t>conçus</a:t>
            </a:r>
            <a:r>
              <a:rPr lang="en-US" sz="1600" b="1" dirty="0">
                <a:solidFill>
                  <a:schemeClr val="accent6"/>
                </a:solidFill>
              </a:rPr>
              <a:t> pour </a:t>
            </a:r>
            <a:r>
              <a:rPr lang="en-US" sz="1600" b="1" dirty="0" err="1">
                <a:solidFill>
                  <a:schemeClr val="accent6"/>
                </a:solidFill>
              </a:rPr>
              <a:t>être</a:t>
            </a:r>
            <a:r>
              <a:rPr lang="en-US" sz="1600" b="1" dirty="0">
                <a:solidFill>
                  <a:schemeClr val="accent6"/>
                </a:solidFill>
              </a:rPr>
              <a:t> </a:t>
            </a:r>
            <a:r>
              <a:rPr lang="en-US" sz="1600" b="1" dirty="0" err="1">
                <a:solidFill>
                  <a:schemeClr val="accent6"/>
                </a:solidFill>
              </a:rPr>
              <a:t>utilisés</a:t>
            </a:r>
            <a:r>
              <a:rPr lang="en-US" sz="1600" b="1" dirty="0">
                <a:solidFill>
                  <a:schemeClr val="accent6"/>
                </a:solidFill>
              </a:rPr>
              <a:t> avec des </a:t>
            </a:r>
            <a:r>
              <a:rPr lang="en-US" sz="1600" b="1" dirty="0" err="1">
                <a:solidFill>
                  <a:schemeClr val="accent6"/>
                </a:solidFill>
              </a:rPr>
              <a:t>lecteurs</a:t>
            </a:r>
            <a:r>
              <a:rPr lang="en-US" sz="1600" b="1" dirty="0">
                <a:solidFill>
                  <a:schemeClr val="accent6"/>
                </a:solidFill>
              </a:rPr>
              <a:t> </a:t>
            </a:r>
            <a:r>
              <a:rPr lang="en-US" sz="1600" b="1" dirty="0" err="1">
                <a:solidFill>
                  <a:schemeClr val="accent6"/>
                </a:solidFill>
              </a:rPr>
              <a:t>d’écran</a:t>
            </a:r>
            <a:r>
              <a:rPr lang="en-US" sz="1600" b="1" dirty="0">
                <a:solidFill>
                  <a:schemeClr val="accent6"/>
                </a:solidFill>
              </a:rPr>
              <a:t> </a:t>
            </a:r>
            <a:r>
              <a:rPr lang="en-US" sz="1600" b="1" dirty="0" err="1">
                <a:solidFill>
                  <a:schemeClr val="accent6"/>
                </a:solidFill>
              </a:rPr>
              <a:t>peuvent</a:t>
            </a:r>
            <a:r>
              <a:rPr lang="en-US" sz="1600" b="1" dirty="0">
                <a:solidFill>
                  <a:schemeClr val="accent6"/>
                </a:solidFill>
              </a:rPr>
              <a:t> </a:t>
            </a:r>
            <a:r>
              <a:rPr lang="en-US" sz="1600" b="1" dirty="0" err="1">
                <a:solidFill>
                  <a:schemeClr val="accent6"/>
                </a:solidFill>
              </a:rPr>
              <a:t>être</a:t>
            </a:r>
            <a:r>
              <a:rPr lang="en-US" sz="1600" b="1" dirty="0">
                <a:solidFill>
                  <a:schemeClr val="accent6"/>
                </a:solidFill>
              </a:rPr>
              <a:t> </a:t>
            </a:r>
            <a:r>
              <a:rPr lang="en-US" sz="1600" b="1" dirty="0" err="1">
                <a:solidFill>
                  <a:schemeClr val="accent6"/>
                </a:solidFill>
              </a:rPr>
              <a:t>difficiles</a:t>
            </a:r>
            <a:r>
              <a:rPr lang="en-US" sz="1600" b="1" dirty="0">
                <a:solidFill>
                  <a:schemeClr val="accent6"/>
                </a:solidFill>
              </a:rPr>
              <a:t>, </a:t>
            </a:r>
            <a:r>
              <a:rPr lang="en-US" sz="1600" b="1" dirty="0" err="1">
                <a:solidFill>
                  <a:schemeClr val="accent6"/>
                </a:solidFill>
              </a:rPr>
              <a:t>voire</a:t>
            </a:r>
            <a:r>
              <a:rPr lang="en-US" sz="1600" b="1" dirty="0">
                <a:solidFill>
                  <a:schemeClr val="accent6"/>
                </a:solidFill>
              </a:rPr>
              <a:t> impossibles, pour les </a:t>
            </a:r>
            <a:r>
              <a:rPr lang="en-US" sz="1600" b="1" dirty="0" err="1">
                <a:solidFill>
                  <a:schemeClr val="accent6"/>
                </a:solidFill>
              </a:rPr>
              <a:t>personnes</a:t>
            </a:r>
            <a:r>
              <a:rPr lang="en-US" sz="1600" b="1" dirty="0">
                <a:solidFill>
                  <a:schemeClr val="accent6"/>
                </a:solidFill>
              </a:rPr>
              <a:t> </a:t>
            </a:r>
            <a:r>
              <a:rPr lang="en-US" sz="1600" b="1" dirty="0" err="1">
                <a:solidFill>
                  <a:schemeClr val="accent6"/>
                </a:solidFill>
              </a:rPr>
              <a:t>aveugles</a:t>
            </a:r>
            <a:r>
              <a:rPr lang="en-US" sz="1600" b="1" dirty="0">
                <a:solidFill>
                  <a:schemeClr val="accent6"/>
                </a:solidFill>
              </a:rPr>
              <a:t> </a:t>
            </a:r>
            <a:r>
              <a:rPr lang="en-US" sz="1600" b="1" dirty="0" err="1">
                <a:solidFill>
                  <a:schemeClr val="accent6"/>
                </a:solidFill>
              </a:rPr>
              <a:t>ou</a:t>
            </a:r>
            <a:r>
              <a:rPr lang="en-US" sz="1600" b="1" dirty="0">
                <a:solidFill>
                  <a:schemeClr val="accent6"/>
                </a:solidFill>
              </a:rPr>
              <a:t> </a:t>
            </a:r>
            <a:r>
              <a:rPr lang="en-US" sz="1600" b="1" dirty="0" err="1">
                <a:solidFill>
                  <a:schemeClr val="accent6"/>
                </a:solidFill>
              </a:rPr>
              <a:t>malvoyantes</a:t>
            </a:r>
            <a:r>
              <a:rPr lang="en-US" sz="1600" b="1" dirty="0">
                <a:solidFill>
                  <a:schemeClr val="accent6"/>
                </a:solidFill>
              </a:rPr>
              <a:t>.
</a:t>
            </a:r>
            <a:r>
              <a:rPr lang="en-US" sz="1600" b="1" dirty="0" err="1">
                <a:solidFill>
                  <a:schemeClr val="accent6"/>
                </a:solidFill>
              </a:rPr>
              <a:t>Compétences</a:t>
            </a:r>
            <a:r>
              <a:rPr lang="en-US" sz="1600" b="1" dirty="0">
                <a:solidFill>
                  <a:schemeClr val="accent6"/>
                </a:solidFill>
              </a:rPr>
              <a:t> </a:t>
            </a:r>
            <a:r>
              <a:rPr lang="en-US" sz="1600" b="1" dirty="0" err="1">
                <a:solidFill>
                  <a:schemeClr val="accent6"/>
                </a:solidFill>
              </a:rPr>
              <a:t>en</a:t>
            </a:r>
            <a:r>
              <a:rPr lang="en-US" sz="1600" b="1" dirty="0">
                <a:solidFill>
                  <a:schemeClr val="accent6"/>
                </a:solidFill>
              </a:rPr>
              <a:t> communication : </a:t>
            </a:r>
            <a:r>
              <a:rPr lang="en-US" sz="1600" b="1" dirty="0" err="1">
                <a:solidFill>
                  <a:schemeClr val="accent6"/>
                </a:solidFill>
              </a:rPr>
              <a:t>Certaines</a:t>
            </a:r>
            <a:r>
              <a:rPr lang="en-US" sz="1600" b="1" dirty="0">
                <a:solidFill>
                  <a:schemeClr val="accent6"/>
                </a:solidFill>
              </a:rPr>
              <a:t> </a:t>
            </a:r>
            <a:r>
              <a:rPr lang="en-US" sz="1600" b="1" dirty="0" err="1">
                <a:solidFill>
                  <a:schemeClr val="accent6"/>
                </a:solidFill>
              </a:rPr>
              <a:t>personnes</a:t>
            </a:r>
            <a:r>
              <a:rPr lang="en-US" sz="1600" b="1" dirty="0">
                <a:solidFill>
                  <a:schemeClr val="accent6"/>
                </a:solidFill>
              </a:rPr>
              <a:t> </a:t>
            </a:r>
            <a:r>
              <a:rPr lang="en-US" sz="1600" b="1" dirty="0" err="1">
                <a:solidFill>
                  <a:schemeClr val="accent6"/>
                </a:solidFill>
              </a:rPr>
              <a:t>handicapées</a:t>
            </a:r>
            <a:r>
              <a:rPr lang="en-US" sz="1600" b="1" dirty="0">
                <a:solidFill>
                  <a:schemeClr val="accent6"/>
                </a:solidFill>
              </a:rPr>
              <a:t> </a:t>
            </a:r>
            <a:r>
              <a:rPr lang="en-US" sz="1600" b="1" dirty="0" err="1">
                <a:solidFill>
                  <a:schemeClr val="accent6"/>
                </a:solidFill>
              </a:rPr>
              <a:t>peuvent</a:t>
            </a:r>
            <a:r>
              <a:rPr lang="en-US" sz="1600" b="1" dirty="0">
                <a:solidFill>
                  <a:schemeClr val="accent6"/>
                </a:solidFill>
              </a:rPr>
              <a:t> </a:t>
            </a:r>
            <a:r>
              <a:rPr lang="en-US" sz="1600" b="1" dirty="0" err="1">
                <a:solidFill>
                  <a:schemeClr val="accent6"/>
                </a:solidFill>
              </a:rPr>
              <a:t>avoir</a:t>
            </a:r>
            <a:r>
              <a:rPr lang="en-US" sz="1600" b="1" dirty="0">
                <a:solidFill>
                  <a:schemeClr val="accent6"/>
                </a:solidFill>
              </a:rPr>
              <a:t> de la </a:t>
            </a:r>
            <a:r>
              <a:rPr lang="en-US" sz="1600" b="1" dirty="0" err="1">
                <a:solidFill>
                  <a:schemeClr val="accent6"/>
                </a:solidFill>
              </a:rPr>
              <a:t>difficulté</a:t>
            </a:r>
            <a:r>
              <a:rPr lang="en-US" sz="1600" b="1" dirty="0">
                <a:solidFill>
                  <a:schemeClr val="accent6"/>
                </a:solidFill>
              </a:rPr>
              <a:t> à </a:t>
            </a:r>
            <a:r>
              <a:rPr lang="en-US" sz="1600" b="1" dirty="0" err="1">
                <a:solidFill>
                  <a:schemeClr val="accent6"/>
                </a:solidFill>
              </a:rPr>
              <a:t>communiquer</a:t>
            </a:r>
            <a:r>
              <a:rPr lang="en-US" sz="1600" b="1" dirty="0">
                <a:solidFill>
                  <a:schemeClr val="accent6"/>
                </a:solidFill>
              </a:rPr>
              <a:t>, que </a:t>
            </a:r>
            <a:r>
              <a:rPr lang="en-US" sz="1600" b="1" dirty="0" err="1">
                <a:solidFill>
                  <a:schemeClr val="accent6"/>
                </a:solidFill>
              </a:rPr>
              <a:t>ce</a:t>
            </a:r>
            <a:r>
              <a:rPr lang="en-US" sz="1600" b="1" dirty="0">
                <a:solidFill>
                  <a:schemeClr val="accent6"/>
                </a:solidFill>
              </a:rPr>
              <a:t> </a:t>
            </a:r>
            <a:r>
              <a:rPr lang="en-US" sz="1600" b="1" dirty="0" err="1">
                <a:solidFill>
                  <a:schemeClr val="accent6"/>
                </a:solidFill>
              </a:rPr>
              <a:t>soit</a:t>
            </a:r>
            <a:r>
              <a:rPr lang="en-US" sz="1600" b="1" dirty="0">
                <a:solidFill>
                  <a:schemeClr val="accent6"/>
                </a:solidFill>
              </a:rPr>
              <a:t> </a:t>
            </a:r>
            <a:r>
              <a:rPr lang="en-US" sz="1600" b="1" dirty="0" err="1">
                <a:solidFill>
                  <a:schemeClr val="accent6"/>
                </a:solidFill>
              </a:rPr>
              <a:t>verbalement</a:t>
            </a:r>
            <a:r>
              <a:rPr lang="en-US" sz="1600" b="1" dirty="0">
                <a:solidFill>
                  <a:schemeClr val="accent6"/>
                </a:solidFill>
              </a:rPr>
              <a:t> </a:t>
            </a:r>
            <a:r>
              <a:rPr lang="en-US" sz="1600" b="1" dirty="0" err="1">
                <a:solidFill>
                  <a:schemeClr val="accent6"/>
                </a:solidFill>
              </a:rPr>
              <a:t>ou</a:t>
            </a:r>
            <a:r>
              <a:rPr lang="en-US" sz="1600" b="1" dirty="0">
                <a:solidFill>
                  <a:schemeClr val="accent6"/>
                </a:solidFill>
              </a:rPr>
              <a:t> par </a:t>
            </a:r>
            <a:r>
              <a:rPr lang="en-US" sz="1600" b="1" dirty="0" err="1">
                <a:solidFill>
                  <a:schemeClr val="accent6"/>
                </a:solidFill>
              </a:rPr>
              <a:t>écrit</a:t>
            </a:r>
            <a:r>
              <a:rPr lang="en-US" sz="1600" b="1" dirty="0">
                <a:solidFill>
                  <a:schemeClr val="accent6"/>
                </a:solidFill>
              </a:rPr>
              <a:t>. </a:t>
            </a:r>
            <a:r>
              <a:rPr lang="en-US" sz="1600" b="1" dirty="0" err="1">
                <a:solidFill>
                  <a:schemeClr val="accent6"/>
                </a:solidFill>
              </a:rPr>
              <a:t>Cela</a:t>
            </a:r>
            <a:r>
              <a:rPr lang="en-US" sz="1600" b="1" dirty="0">
                <a:solidFill>
                  <a:schemeClr val="accent6"/>
                </a:solidFill>
              </a:rPr>
              <a:t> </a:t>
            </a:r>
            <a:r>
              <a:rPr lang="en-US" sz="1600" b="1" dirty="0" err="1">
                <a:solidFill>
                  <a:schemeClr val="accent6"/>
                </a:solidFill>
              </a:rPr>
              <a:t>peut</a:t>
            </a:r>
            <a:r>
              <a:rPr lang="en-US" sz="1600" b="1" dirty="0">
                <a:solidFill>
                  <a:schemeClr val="accent6"/>
                </a:solidFill>
              </a:rPr>
              <a:t> </a:t>
            </a:r>
            <a:r>
              <a:rPr lang="en-US" sz="1600" b="1" dirty="0" err="1">
                <a:solidFill>
                  <a:schemeClr val="accent6"/>
                </a:solidFill>
              </a:rPr>
              <a:t>rendre</a:t>
            </a:r>
            <a:r>
              <a:rPr lang="en-US" sz="1600" b="1" dirty="0">
                <a:solidFill>
                  <a:schemeClr val="accent6"/>
                </a:solidFill>
              </a:rPr>
              <a:t> difficile pour </a:t>
            </a:r>
            <a:r>
              <a:rPr lang="en-US" sz="1600" b="1" dirty="0" err="1">
                <a:solidFill>
                  <a:schemeClr val="accent6"/>
                </a:solidFill>
              </a:rPr>
              <a:t>eux</a:t>
            </a:r>
            <a:r>
              <a:rPr lang="en-US" sz="1600" b="1" dirty="0">
                <a:solidFill>
                  <a:schemeClr val="accent6"/>
                </a:solidFill>
              </a:rPr>
              <a:t> de </a:t>
            </a:r>
            <a:r>
              <a:rPr lang="en-US" sz="1600" b="1" dirty="0" err="1">
                <a:solidFill>
                  <a:schemeClr val="accent6"/>
                </a:solidFill>
              </a:rPr>
              <a:t>participer</a:t>
            </a:r>
            <a:r>
              <a:rPr lang="en-US" sz="1600" b="1" dirty="0">
                <a:solidFill>
                  <a:schemeClr val="accent6"/>
                </a:solidFill>
              </a:rPr>
              <a:t> à des discussions et à des </a:t>
            </a:r>
            <a:r>
              <a:rPr lang="en-US" sz="1600" b="1" dirty="0" err="1">
                <a:solidFill>
                  <a:schemeClr val="accent6"/>
                </a:solidFill>
              </a:rPr>
              <a:t>activités</a:t>
            </a:r>
            <a:r>
              <a:rPr lang="en-US" sz="1600" b="1" dirty="0">
                <a:solidFill>
                  <a:schemeClr val="accent6"/>
                </a:solidFill>
              </a:rPr>
              <a:t> </a:t>
            </a:r>
            <a:r>
              <a:rPr lang="en-US" sz="1600" b="1" dirty="0" err="1">
                <a:solidFill>
                  <a:schemeClr val="accent6"/>
                </a:solidFill>
              </a:rPr>
              <a:t>en</a:t>
            </a:r>
            <a:r>
              <a:rPr lang="en-US" sz="1600" b="1" dirty="0">
                <a:solidFill>
                  <a:schemeClr val="accent6"/>
                </a:solidFill>
              </a:rPr>
              <a:t> </a:t>
            </a:r>
            <a:r>
              <a:rPr lang="en-US" sz="1600" b="1" dirty="0" err="1">
                <a:solidFill>
                  <a:schemeClr val="accent6"/>
                </a:solidFill>
              </a:rPr>
              <a:t>ligne</a:t>
            </a:r>
            <a:r>
              <a:rPr lang="en-US" sz="1600" b="1" dirty="0">
                <a:solidFill>
                  <a:schemeClr val="accent6"/>
                </a:solidFill>
              </a:rPr>
              <a:t>.
</a:t>
            </a:r>
            <a:r>
              <a:rPr lang="en-US" sz="1600" b="1" dirty="0" err="1">
                <a:solidFill>
                  <a:schemeClr val="accent6"/>
                </a:solidFill>
              </a:rPr>
              <a:t>Stigmatisation</a:t>
            </a:r>
            <a:r>
              <a:rPr lang="en-US" sz="1600" b="1" dirty="0">
                <a:solidFill>
                  <a:schemeClr val="accent6"/>
                </a:solidFill>
              </a:rPr>
              <a:t> et discrimination : Les </a:t>
            </a:r>
            <a:r>
              <a:rPr lang="en-US" sz="1600" b="1" dirty="0" err="1">
                <a:solidFill>
                  <a:schemeClr val="accent6"/>
                </a:solidFill>
              </a:rPr>
              <a:t>personnes</a:t>
            </a:r>
            <a:r>
              <a:rPr lang="en-US" sz="1600" b="1" dirty="0">
                <a:solidFill>
                  <a:schemeClr val="accent6"/>
                </a:solidFill>
              </a:rPr>
              <a:t> </a:t>
            </a:r>
            <a:r>
              <a:rPr lang="en-US" sz="1600" b="1" dirty="0" err="1">
                <a:solidFill>
                  <a:schemeClr val="accent6"/>
                </a:solidFill>
              </a:rPr>
              <a:t>handicapées</a:t>
            </a:r>
            <a:r>
              <a:rPr lang="en-US" sz="1600" b="1" dirty="0">
                <a:solidFill>
                  <a:schemeClr val="accent6"/>
                </a:solidFill>
              </a:rPr>
              <a:t> </a:t>
            </a:r>
            <a:r>
              <a:rPr lang="en-US" sz="1600" b="1" dirty="0" err="1">
                <a:solidFill>
                  <a:schemeClr val="accent6"/>
                </a:solidFill>
              </a:rPr>
              <a:t>peuvent</a:t>
            </a:r>
            <a:r>
              <a:rPr lang="en-US" sz="1600" b="1" dirty="0">
                <a:solidFill>
                  <a:schemeClr val="accent6"/>
                </a:solidFill>
              </a:rPr>
              <a:t> </a:t>
            </a:r>
            <a:r>
              <a:rPr lang="en-US" sz="1600" b="1" dirty="0" err="1">
                <a:solidFill>
                  <a:schemeClr val="accent6"/>
                </a:solidFill>
              </a:rPr>
              <a:t>également</a:t>
            </a:r>
            <a:r>
              <a:rPr lang="en-US" sz="1600" b="1" dirty="0">
                <a:solidFill>
                  <a:schemeClr val="accent6"/>
                </a:solidFill>
              </a:rPr>
              <a:t> </a:t>
            </a:r>
            <a:r>
              <a:rPr lang="en-US" sz="1600" b="1" dirty="0" err="1">
                <a:solidFill>
                  <a:schemeClr val="accent6"/>
                </a:solidFill>
              </a:rPr>
              <a:t>être</a:t>
            </a:r>
            <a:r>
              <a:rPr lang="en-US" sz="1600" b="1" dirty="0">
                <a:solidFill>
                  <a:schemeClr val="accent6"/>
                </a:solidFill>
              </a:rPr>
              <a:t> </a:t>
            </a:r>
            <a:r>
              <a:rPr lang="en-US" sz="1600" b="1" dirty="0" err="1">
                <a:solidFill>
                  <a:schemeClr val="accent6"/>
                </a:solidFill>
              </a:rPr>
              <a:t>victimes</a:t>
            </a:r>
            <a:r>
              <a:rPr lang="en-US" sz="1600" b="1" dirty="0">
                <a:solidFill>
                  <a:schemeClr val="accent6"/>
                </a:solidFill>
              </a:rPr>
              <a:t> de </a:t>
            </a:r>
            <a:r>
              <a:rPr lang="en-US" sz="1600" b="1" dirty="0" err="1">
                <a:solidFill>
                  <a:schemeClr val="accent6"/>
                </a:solidFill>
              </a:rPr>
              <a:t>stigmatisation</a:t>
            </a:r>
            <a:r>
              <a:rPr lang="en-US" sz="1600" b="1" dirty="0">
                <a:solidFill>
                  <a:schemeClr val="accent6"/>
                </a:solidFill>
              </a:rPr>
              <a:t> et de discrimination </a:t>
            </a:r>
            <a:r>
              <a:rPr lang="en-US" sz="1600" b="1" dirty="0" err="1">
                <a:solidFill>
                  <a:schemeClr val="accent6"/>
                </a:solidFill>
              </a:rPr>
              <a:t>lorsqu’elles</a:t>
            </a:r>
            <a:r>
              <a:rPr lang="en-US" sz="1600" b="1" dirty="0">
                <a:solidFill>
                  <a:schemeClr val="accent6"/>
                </a:solidFill>
              </a:rPr>
              <a:t> </a:t>
            </a:r>
            <a:r>
              <a:rPr lang="en-US" sz="1600" b="1" dirty="0" err="1">
                <a:solidFill>
                  <a:schemeClr val="accent6"/>
                </a:solidFill>
              </a:rPr>
              <a:t>communiquent</a:t>
            </a:r>
            <a:r>
              <a:rPr lang="en-US" sz="1600" b="1" dirty="0">
                <a:solidFill>
                  <a:schemeClr val="accent6"/>
                </a:solidFill>
              </a:rPr>
              <a:t> </a:t>
            </a:r>
            <a:r>
              <a:rPr lang="en-US" sz="1600" b="1" dirty="0" err="1">
                <a:solidFill>
                  <a:schemeClr val="accent6"/>
                </a:solidFill>
              </a:rPr>
              <a:t>en</a:t>
            </a:r>
            <a:r>
              <a:rPr lang="en-US" sz="1600" b="1" dirty="0">
                <a:solidFill>
                  <a:schemeClr val="accent6"/>
                </a:solidFill>
              </a:rPr>
              <a:t> </a:t>
            </a:r>
            <a:r>
              <a:rPr lang="en-US" sz="1600" b="1" dirty="0" err="1">
                <a:solidFill>
                  <a:schemeClr val="accent6"/>
                </a:solidFill>
              </a:rPr>
              <a:t>ligne</a:t>
            </a:r>
            <a:r>
              <a:rPr lang="en-US" sz="1600" b="1" dirty="0">
                <a:solidFill>
                  <a:schemeClr val="accent6"/>
                </a:solidFill>
              </a:rPr>
              <a:t>. </a:t>
            </a:r>
            <a:r>
              <a:rPr lang="en-US" sz="1600" b="1" dirty="0" err="1">
                <a:solidFill>
                  <a:schemeClr val="accent6"/>
                </a:solidFill>
              </a:rPr>
              <a:t>Cela</a:t>
            </a:r>
            <a:r>
              <a:rPr lang="en-US" sz="1600" b="1" dirty="0">
                <a:solidFill>
                  <a:schemeClr val="accent6"/>
                </a:solidFill>
              </a:rPr>
              <a:t> </a:t>
            </a:r>
            <a:r>
              <a:rPr lang="en-US" sz="1600" b="1" dirty="0" err="1">
                <a:solidFill>
                  <a:schemeClr val="accent6"/>
                </a:solidFill>
              </a:rPr>
              <a:t>peut</a:t>
            </a:r>
            <a:r>
              <a:rPr lang="en-US" sz="1600" b="1" dirty="0">
                <a:solidFill>
                  <a:schemeClr val="accent6"/>
                </a:solidFill>
              </a:rPr>
              <a:t> les </a:t>
            </a:r>
            <a:r>
              <a:rPr lang="en-US" sz="1600" b="1" dirty="0" err="1">
                <a:solidFill>
                  <a:schemeClr val="accent6"/>
                </a:solidFill>
              </a:rPr>
              <a:t>décourager</a:t>
            </a:r>
            <a:r>
              <a:rPr lang="en-US" sz="1600" b="1" dirty="0">
                <a:solidFill>
                  <a:schemeClr val="accent6"/>
                </a:solidFill>
              </a:rPr>
              <a:t> de </a:t>
            </a:r>
            <a:r>
              <a:rPr lang="en-US" sz="1600" b="1" dirty="0" err="1">
                <a:solidFill>
                  <a:schemeClr val="accent6"/>
                </a:solidFill>
              </a:rPr>
              <a:t>participer</a:t>
            </a:r>
            <a:r>
              <a:rPr lang="en-US" sz="1600" b="1" dirty="0">
                <a:solidFill>
                  <a:schemeClr val="accent6"/>
                </a:solidFill>
              </a:rPr>
              <a:t> à des </a:t>
            </a:r>
            <a:r>
              <a:rPr lang="en-US" sz="1600" b="1" dirty="0" err="1">
                <a:solidFill>
                  <a:schemeClr val="accent6"/>
                </a:solidFill>
              </a:rPr>
              <a:t>communautés</a:t>
            </a:r>
            <a:r>
              <a:rPr lang="en-US" sz="1600" b="1" dirty="0">
                <a:solidFill>
                  <a:schemeClr val="accent6"/>
                </a:solidFill>
              </a:rPr>
              <a:t> </a:t>
            </a:r>
            <a:r>
              <a:rPr lang="en-US" sz="1600" b="1" dirty="0" err="1">
                <a:solidFill>
                  <a:schemeClr val="accent6"/>
                </a:solidFill>
              </a:rPr>
              <a:t>en</a:t>
            </a:r>
            <a:r>
              <a:rPr lang="en-US" sz="1600" b="1" dirty="0">
                <a:solidFill>
                  <a:schemeClr val="accent6"/>
                </a:solidFill>
              </a:rPr>
              <a:t> </a:t>
            </a:r>
            <a:r>
              <a:rPr lang="en-US" sz="1600" b="1" dirty="0" err="1">
                <a:solidFill>
                  <a:schemeClr val="accent6"/>
                </a:solidFill>
              </a:rPr>
              <a:t>ligne</a:t>
            </a:r>
            <a:r>
              <a:rPr lang="en-US" sz="1600" b="1" dirty="0">
                <a:solidFill>
                  <a:schemeClr val="accent6"/>
                </a:solidFill>
              </a:rPr>
              <a:t> et </a:t>
            </a:r>
            <a:r>
              <a:rPr lang="en-US" sz="1600" b="1" dirty="0" err="1">
                <a:solidFill>
                  <a:schemeClr val="accent6"/>
                </a:solidFill>
              </a:rPr>
              <a:t>rendre</a:t>
            </a:r>
            <a:r>
              <a:rPr lang="en-US" sz="1600" b="1" dirty="0">
                <a:solidFill>
                  <a:schemeClr val="accent6"/>
                </a:solidFill>
              </a:rPr>
              <a:t> difficile pour </a:t>
            </a:r>
            <a:r>
              <a:rPr lang="en-US" sz="1600" b="1" dirty="0" err="1">
                <a:solidFill>
                  <a:schemeClr val="accent6"/>
                </a:solidFill>
              </a:rPr>
              <a:t>eux</a:t>
            </a:r>
            <a:r>
              <a:rPr lang="en-US" sz="1600" b="1" dirty="0">
                <a:solidFill>
                  <a:schemeClr val="accent6"/>
                </a:solidFill>
              </a:rPr>
              <a:t> </a:t>
            </a:r>
            <a:r>
              <a:rPr lang="en-US" sz="1600" b="1" dirty="0" err="1">
                <a:solidFill>
                  <a:schemeClr val="accent6"/>
                </a:solidFill>
              </a:rPr>
              <a:t>d’établir</a:t>
            </a:r>
            <a:r>
              <a:rPr lang="en-US" sz="1600" b="1" dirty="0">
                <a:solidFill>
                  <a:schemeClr val="accent6"/>
                </a:solidFill>
              </a:rPr>
              <a:t> des relations avec les </a:t>
            </a:r>
            <a:r>
              <a:rPr lang="en-US" sz="1600" b="1" dirty="0" err="1">
                <a:solidFill>
                  <a:schemeClr val="accent6"/>
                </a:solidFill>
              </a:rPr>
              <a:t>autres</a:t>
            </a:r>
            <a:r>
              <a:rPr lang="en-US" sz="1600" b="1" dirty="0">
                <a:solidFill>
                  <a:schemeClr val="accent6"/>
                </a:solidFill>
              </a:rPr>
              <a:t>.</a:t>
            </a:r>
            <a:endParaRPr sz="1600" b="1" dirty="0">
              <a:solidFill>
                <a:schemeClr val="accent6"/>
              </a:solidFill>
              <a:highlight>
                <a:srgbClr val="FFFFFF"/>
              </a:highlight>
            </a:endParaRPr>
          </a:p>
        </p:txBody>
      </p:sp>
      <p:sp>
        <p:nvSpPr>
          <p:cNvPr id="457" name="Google Shape;457;p5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pic>
        <p:nvPicPr>
          <p:cNvPr id="458" name="Google Shape;458;p58"/>
          <p:cNvPicPr preferRelativeResize="0"/>
          <p:nvPr/>
        </p:nvPicPr>
        <p:blipFill rotWithShape="1">
          <a:blip r:embed="rId3">
            <a:alphaModFix/>
          </a:blip>
          <a:srcRect/>
          <a:stretch/>
        </p:blipFill>
        <p:spPr>
          <a:xfrm rot="7839725">
            <a:off x="397785" y="3516243"/>
            <a:ext cx="1737407" cy="161579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62"/>
        <p:cNvGrpSpPr/>
        <p:nvPr/>
      </p:nvGrpSpPr>
      <p:grpSpPr>
        <a:xfrm>
          <a:off x="0" y="0"/>
          <a:ext cx="0" cy="0"/>
          <a:chOff x="0" y="0"/>
          <a:chExt cx="0" cy="0"/>
        </a:xfrm>
      </p:grpSpPr>
      <p:sp>
        <p:nvSpPr>
          <p:cNvPr id="463" name="Google Shape;463;p59"/>
          <p:cNvSpPr txBox="1">
            <a:spLocks noGrp="1"/>
          </p:cNvSpPr>
          <p:nvPr>
            <p:ph type="title"/>
          </p:nvPr>
        </p:nvSpPr>
        <p:spPr>
          <a:xfrm>
            <a:off x="1552402" y="464942"/>
            <a:ext cx="10356761" cy="763500"/>
          </a:xfrm>
          <a:prstGeom prst="rect">
            <a:avLst/>
          </a:prstGeom>
          <a:noFill/>
          <a:ln>
            <a:noFill/>
          </a:ln>
        </p:spPr>
        <p:txBody>
          <a:bodyPr spcFirstLastPara="1" wrap="square" lIns="126300" tIns="126300" rIns="126300" bIns="126300" anchor="ctr" anchorCtr="0">
            <a:noAutofit/>
          </a:bodyPr>
          <a:lstStyle/>
          <a:p>
            <a:pPr lvl="0"/>
            <a:r>
              <a:rPr lang="en-US" sz="2700" dirty="0" err="1"/>
              <a:t>Renforcer</a:t>
            </a:r>
            <a:r>
              <a:rPr lang="en-US" sz="2700" dirty="0"/>
              <a:t> grâce à </a:t>
            </a:r>
            <a:r>
              <a:rPr lang="en-US" sz="2700" dirty="0" err="1"/>
              <a:t>une</a:t>
            </a:r>
            <a:r>
              <a:rPr lang="en-US" sz="2700" dirty="0"/>
              <a:t> communication </a:t>
            </a:r>
            <a:r>
              <a:rPr lang="en-US" sz="2700" dirty="0" err="1"/>
              <a:t>en</a:t>
            </a:r>
            <a:r>
              <a:rPr lang="en-US" sz="2700" dirty="0"/>
              <a:t> </a:t>
            </a:r>
            <a:r>
              <a:rPr lang="en-US" sz="2700" dirty="0" err="1"/>
              <a:t>ligne</a:t>
            </a:r>
            <a:r>
              <a:rPr lang="en-US" sz="2700" dirty="0"/>
              <a:t> accessible</a:t>
            </a:r>
            <a:endParaRPr sz="2700" dirty="0"/>
          </a:p>
        </p:txBody>
      </p:sp>
      <p:sp>
        <p:nvSpPr>
          <p:cNvPr id="464" name="Google Shape;464;p59"/>
          <p:cNvSpPr txBox="1">
            <a:spLocks noGrp="1"/>
          </p:cNvSpPr>
          <p:nvPr>
            <p:ph type="body" idx="1"/>
          </p:nvPr>
        </p:nvSpPr>
        <p:spPr>
          <a:xfrm>
            <a:off x="1266210" y="913633"/>
            <a:ext cx="5129100" cy="697500"/>
          </a:xfrm>
          <a:prstGeom prst="rect">
            <a:avLst/>
          </a:prstGeom>
          <a:noFill/>
          <a:ln>
            <a:noFill/>
          </a:ln>
        </p:spPr>
        <p:txBody>
          <a:bodyPr spcFirstLastPara="1" wrap="square" lIns="126300" tIns="126300" rIns="126300" bIns="126300" anchor="t" anchorCtr="0">
            <a:noAutofit/>
          </a:bodyPr>
          <a:lstStyle/>
          <a:p>
            <a:pPr marL="0" lvl="0" indent="0">
              <a:buNone/>
            </a:pPr>
            <a:r>
              <a:rPr lang="en-US" dirty="0">
                <a:solidFill>
                  <a:schemeClr val="accent6"/>
                </a:solidFill>
              </a:rPr>
              <a:t>Pour </a:t>
            </a:r>
            <a:r>
              <a:rPr lang="en-US" dirty="0" err="1">
                <a:solidFill>
                  <a:schemeClr val="accent6"/>
                </a:solidFill>
              </a:rPr>
              <a:t>relever</a:t>
            </a:r>
            <a:r>
              <a:rPr lang="en-US" dirty="0">
                <a:solidFill>
                  <a:schemeClr val="accent6"/>
                </a:solidFill>
              </a:rPr>
              <a:t> </a:t>
            </a:r>
            <a:r>
              <a:rPr lang="en-US" dirty="0" err="1">
                <a:solidFill>
                  <a:schemeClr val="accent6"/>
                </a:solidFill>
              </a:rPr>
              <a:t>ces</a:t>
            </a:r>
            <a:r>
              <a:rPr lang="en-US" dirty="0">
                <a:solidFill>
                  <a:schemeClr val="accent6"/>
                </a:solidFill>
              </a:rPr>
              <a:t> </a:t>
            </a:r>
            <a:r>
              <a:rPr lang="en-US" dirty="0" err="1">
                <a:solidFill>
                  <a:schemeClr val="accent6"/>
                </a:solidFill>
              </a:rPr>
              <a:t>défis</a:t>
            </a:r>
            <a:r>
              <a:rPr lang="en-US" dirty="0">
                <a:solidFill>
                  <a:schemeClr val="accent6"/>
                </a:solidFill>
              </a:rPr>
              <a:t>, il faut </a:t>
            </a:r>
            <a:r>
              <a:rPr lang="en-US" dirty="0" err="1">
                <a:solidFill>
                  <a:schemeClr val="accent6"/>
                </a:solidFill>
              </a:rPr>
              <a:t>s’engager</a:t>
            </a:r>
            <a:r>
              <a:rPr lang="en-US" dirty="0">
                <a:solidFill>
                  <a:schemeClr val="accent6"/>
                </a:solidFill>
              </a:rPr>
              <a:t> </a:t>
            </a:r>
            <a:r>
              <a:rPr lang="en-US" dirty="0" err="1">
                <a:solidFill>
                  <a:schemeClr val="accent6"/>
                </a:solidFill>
              </a:rPr>
              <a:t>en</a:t>
            </a:r>
            <a:r>
              <a:rPr lang="en-US" dirty="0">
                <a:solidFill>
                  <a:schemeClr val="accent6"/>
                </a:solidFill>
              </a:rPr>
              <a:t> </a:t>
            </a:r>
            <a:r>
              <a:rPr lang="en-US" dirty="0" err="1">
                <a:solidFill>
                  <a:schemeClr val="accent6"/>
                </a:solidFill>
              </a:rPr>
              <a:t>faveur</a:t>
            </a:r>
            <a:r>
              <a:rPr lang="en-US" dirty="0">
                <a:solidFill>
                  <a:schemeClr val="accent6"/>
                </a:solidFill>
              </a:rPr>
              <a:t> </a:t>
            </a:r>
            <a:r>
              <a:rPr lang="en-US" dirty="0" err="1">
                <a:solidFill>
                  <a:schemeClr val="accent6"/>
                </a:solidFill>
              </a:rPr>
              <a:t>d’une</a:t>
            </a:r>
            <a:r>
              <a:rPr lang="en-US" dirty="0">
                <a:solidFill>
                  <a:schemeClr val="accent6"/>
                </a:solidFill>
              </a:rPr>
              <a:t> conception accessible, de pratiques </a:t>
            </a:r>
            <a:r>
              <a:rPr lang="en-US" dirty="0" err="1">
                <a:solidFill>
                  <a:schemeClr val="accent6"/>
                </a:solidFill>
              </a:rPr>
              <a:t>inclusives</a:t>
            </a:r>
            <a:r>
              <a:rPr lang="en-US" dirty="0">
                <a:solidFill>
                  <a:schemeClr val="accent6"/>
                </a:solidFill>
              </a:rPr>
              <a:t> et </a:t>
            </a:r>
            <a:r>
              <a:rPr lang="en-US" dirty="0" err="1">
                <a:solidFill>
                  <a:schemeClr val="accent6"/>
                </a:solidFill>
              </a:rPr>
              <a:t>d’une</a:t>
            </a:r>
            <a:r>
              <a:rPr lang="en-US" dirty="0">
                <a:solidFill>
                  <a:schemeClr val="accent6"/>
                </a:solidFill>
              </a:rPr>
              <a:t> </a:t>
            </a:r>
            <a:r>
              <a:rPr lang="en-US" dirty="0" err="1">
                <a:solidFill>
                  <a:schemeClr val="accent6"/>
                </a:solidFill>
              </a:rPr>
              <a:t>sensibilisation</a:t>
            </a:r>
            <a:r>
              <a:rPr lang="en-US" dirty="0">
                <a:solidFill>
                  <a:schemeClr val="accent6"/>
                </a:solidFill>
              </a:rPr>
              <a:t> (p. ex., </a:t>
            </a:r>
            <a:r>
              <a:rPr lang="en-US" dirty="0" err="1">
                <a:solidFill>
                  <a:schemeClr val="accent6"/>
                </a:solidFill>
              </a:rPr>
              <a:t>offrir</a:t>
            </a:r>
            <a:r>
              <a:rPr lang="en-US" dirty="0">
                <a:solidFill>
                  <a:schemeClr val="accent6"/>
                </a:solidFill>
              </a:rPr>
              <a:t> </a:t>
            </a:r>
            <a:r>
              <a:rPr lang="en-US" dirty="0" err="1">
                <a:solidFill>
                  <a:schemeClr val="accent6"/>
                </a:solidFill>
              </a:rPr>
              <a:t>une</a:t>
            </a:r>
            <a:r>
              <a:rPr lang="en-US" dirty="0">
                <a:solidFill>
                  <a:schemeClr val="accent6"/>
                </a:solidFill>
              </a:rPr>
              <a:t> formation de </a:t>
            </a:r>
            <a:r>
              <a:rPr lang="en-US" dirty="0" err="1">
                <a:solidFill>
                  <a:schemeClr val="accent6"/>
                </a:solidFill>
              </a:rPr>
              <a:t>sensibilisation</a:t>
            </a:r>
            <a:r>
              <a:rPr lang="en-US" dirty="0">
                <a:solidFill>
                  <a:schemeClr val="accent6"/>
                </a:solidFill>
              </a:rPr>
              <a:t>), </a:t>
            </a:r>
            <a:r>
              <a:rPr lang="en-US" dirty="0" err="1">
                <a:solidFill>
                  <a:schemeClr val="accent6"/>
                </a:solidFill>
              </a:rPr>
              <a:t>en</a:t>
            </a:r>
            <a:r>
              <a:rPr lang="en-US" dirty="0">
                <a:solidFill>
                  <a:schemeClr val="accent6"/>
                </a:solidFill>
              </a:rPr>
              <a:t> </a:t>
            </a:r>
            <a:r>
              <a:rPr lang="en-US" dirty="0" err="1">
                <a:solidFill>
                  <a:schemeClr val="accent6"/>
                </a:solidFill>
              </a:rPr>
              <a:t>veillant</a:t>
            </a:r>
            <a:r>
              <a:rPr lang="en-US" dirty="0">
                <a:solidFill>
                  <a:schemeClr val="accent6"/>
                </a:solidFill>
              </a:rPr>
              <a:t> à </a:t>
            </a:r>
            <a:r>
              <a:rPr lang="en-US" dirty="0" err="1">
                <a:solidFill>
                  <a:schemeClr val="accent6"/>
                </a:solidFill>
              </a:rPr>
              <a:t>ce</a:t>
            </a:r>
            <a:r>
              <a:rPr lang="en-US" dirty="0">
                <a:solidFill>
                  <a:schemeClr val="accent6"/>
                </a:solidFill>
              </a:rPr>
              <a:t> que le monde numérique </a:t>
            </a:r>
            <a:r>
              <a:rPr lang="en-US" dirty="0" err="1">
                <a:solidFill>
                  <a:schemeClr val="accent6"/>
                </a:solidFill>
              </a:rPr>
              <a:t>devienne</a:t>
            </a:r>
            <a:r>
              <a:rPr lang="en-US" dirty="0">
                <a:solidFill>
                  <a:schemeClr val="accent6"/>
                </a:solidFill>
              </a:rPr>
              <a:t> un </a:t>
            </a:r>
            <a:r>
              <a:rPr lang="en-US" dirty="0" err="1">
                <a:solidFill>
                  <a:schemeClr val="accent6"/>
                </a:solidFill>
              </a:rPr>
              <a:t>espace</a:t>
            </a:r>
            <a:r>
              <a:rPr lang="en-US" dirty="0">
                <a:solidFill>
                  <a:schemeClr val="accent6"/>
                </a:solidFill>
              </a:rPr>
              <a:t> </a:t>
            </a:r>
            <a:r>
              <a:rPr lang="en-US" dirty="0" err="1">
                <a:solidFill>
                  <a:schemeClr val="accent6"/>
                </a:solidFill>
              </a:rPr>
              <a:t>où</a:t>
            </a:r>
            <a:r>
              <a:rPr lang="en-US" dirty="0">
                <a:solidFill>
                  <a:schemeClr val="accent6"/>
                </a:solidFill>
              </a:rPr>
              <a:t> la </a:t>
            </a:r>
            <a:r>
              <a:rPr lang="en-US" dirty="0" err="1">
                <a:solidFill>
                  <a:schemeClr val="accent6"/>
                </a:solidFill>
              </a:rPr>
              <a:t>voix</a:t>
            </a:r>
            <a:r>
              <a:rPr lang="en-US" dirty="0">
                <a:solidFill>
                  <a:schemeClr val="accent6"/>
                </a:solidFill>
              </a:rPr>
              <a:t> de chacun </a:t>
            </a:r>
            <a:r>
              <a:rPr lang="en-US" dirty="0" err="1">
                <a:solidFill>
                  <a:schemeClr val="accent6"/>
                </a:solidFill>
              </a:rPr>
              <a:t>est</a:t>
            </a:r>
            <a:r>
              <a:rPr lang="en-US" dirty="0">
                <a:solidFill>
                  <a:schemeClr val="accent6"/>
                </a:solidFill>
              </a:rPr>
              <a:t> </a:t>
            </a:r>
            <a:r>
              <a:rPr lang="en-US" dirty="0" err="1">
                <a:solidFill>
                  <a:schemeClr val="accent6"/>
                </a:solidFill>
              </a:rPr>
              <a:t>entendue</a:t>
            </a:r>
            <a:r>
              <a:rPr lang="en-US" dirty="0">
                <a:solidFill>
                  <a:schemeClr val="accent6"/>
                </a:solidFill>
              </a:rPr>
              <a:t> et </a:t>
            </a:r>
            <a:r>
              <a:rPr lang="en-US" dirty="0" err="1">
                <a:solidFill>
                  <a:schemeClr val="accent6"/>
                </a:solidFill>
              </a:rPr>
              <a:t>valorisée</a:t>
            </a:r>
            <a:r>
              <a:rPr lang="en" dirty="0">
                <a:solidFill>
                  <a:schemeClr val="accent6"/>
                </a:solidFill>
              </a:rPr>
              <a:t>.</a:t>
            </a:r>
            <a:endParaRPr dirty="0">
              <a:solidFill>
                <a:schemeClr val="accent6"/>
              </a:solidFill>
            </a:endParaRPr>
          </a:p>
          <a:p>
            <a:pPr marL="0" lvl="0" indent="0" algn="l" rtl="0">
              <a:lnSpc>
                <a:spcPct val="115000"/>
              </a:lnSpc>
              <a:spcBef>
                <a:spcPts val="0"/>
              </a:spcBef>
              <a:spcAft>
                <a:spcPts val="0"/>
              </a:spcAft>
              <a:buNone/>
            </a:pPr>
            <a:endParaRPr dirty="0">
              <a:solidFill>
                <a:schemeClr val="accent6"/>
              </a:solidFill>
            </a:endParaRPr>
          </a:p>
          <a:p>
            <a:pPr marL="0" lvl="0" indent="0">
              <a:buNone/>
            </a:pPr>
            <a:r>
              <a:rPr lang="en-US" dirty="0" err="1">
                <a:solidFill>
                  <a:schemeClr val="accent6"/>
                </a:solidFill>
              </a:rPr>
              <a:t>Cela</a:t>
            </a:r>
            <a:r>
              <a:rPr lang="en-US" dirty="0">
                <a:solidFill>
                  <a:schemeClr val="accent6"/>
                </a:solidFill>
              </a:rPr>
              <a:t> </a:t>
            </a:r>
            <a:r>
              <a:rPr lang="en-US" dirty="0" err="1">
                <a:solidFill>
                  <a:schemeClr val="accent6"/>
                </a:solidFill>
              </a:rPr>
              <a:t>permet</a:t>
            </a:r>
            <a:r>
              <a:rPr lang="en-US" dirty="0">
                <a:solidFill>
                  <a:schemeClr val="accent6"/>
                </a:solidFill>
              </a:rPr>
              <a:t> aux </a:t>
            </a:r>
            <a:r>
              <a:rPr lang="en-US" dirty="0" err="1">
                <a:solidFill>
                  <a:schemeClr val="accent6"/>
                </a:solidFill>
              </a:rPr>
              <a:t>personnes</a:t>
            </a:r>
            <a:r>
              <a:rPr lang="en-US" dirty="0">
                <a:solidFill>
                  <a:schemeClr val="accent6"/>
                </a:solidFill>
              </a:rPr>
              <a:t> </a:t>
            </a:r>
            <a:r>
              <a:rPr lang="en-US" dirty="0" err="1">
                <a:solidFill>
                  <a:schemeClr val="accent6"/>
                </a:solidFill>
              </a:rPr>
              <a:t>handicapées</a:t>
            </a:r>
            <a:r>
              <a:rPr lang="en-US" dirty="0">
                <a:solidFill>
                  <a:schemeClr val="accent6"/>
                </a:solidFill>
              </a:rPr>
              <a:t> de :
</a:t>
            </a:r>
            <a:r>
              <a:rPr lang="en-US" dirty="0" err="1">
                <a:solidFill>
                  <a:schemeClr val="accent6"/>
                </a:solidFill>
              </a:rPr>
              <a:t>Connectez-vous</a:t>
            </a:r>
            <a:r>
              <a:rPr lang="en-US" dirty="0">
                <a:solidFill>
                  <a:schemeClr val="accent6"/>
                </a:solidFill>
              </a:rPr>
              <a:t> avec les </a:t>
            </a:r>
            <a:r>
              <a:rPr lang="en-US" dirty="0" err="1">
                <a:solidFill>
                  <a:schemeClr val="accent6"/>
                </a:solidFill>
              </a:rPr>
              <a:t>autres</a:t>
            </a:r>
            <a:r>
              <a:rPr lang="en-US" dirty="0">
                <a:solidFill>
                  <a:schemeClr val="accent6"/>
                </a:solidFill>
              </a:rPr>
              <a:t> et </a:t>
            </a:r>
            <a:r>
              <a:rPr lang="en-US" dirty="0" err="1">
                <a:solidFill>
                  <a:schemeClr val="accent6"/>
                </a:solidFill>
              </a:rPr>
              <a:t>participez</a:t>
            </a:r>
            <a:r>
              <a:rPr lang="en-US" dirty="0">
                <a:solidFill>
                  <a:schemeClr val="accent6"/>
                </a:solidFill>
              </a:rPr>
              <a:t> à des </a:t>
            </a:r>
            <a:r>
              <a:rPr lang="en-US" dirty="0" err="1">
                <a:solidFill>
                  <a:schemeClr val="accent6"/>
                </a:solidFill>
              </a:rPr>
              <a:t>activités</a:t>
            </a:r>
            <a:r>
              <a:rPr lang="en-US" dirty="0">
                <a:solidFill>
                  <a:schemeClr val="accent6"/>
                </a:solidFill>
              </a:rPr>
              <a:t> </a:t>
            </a:r>
            <a:r>
              <a:rPr lang="en-US" dirty="0" err="1">
                <a:solidFill>
                  <a:schemeClr val="accent6"/>
                </a:solidFill>
              </a:rPr>
              <a:t>sociales</a:t>
            </a:r>
            <a:r>
              <a:rPr lang="en-US" dirty="0">
                <a:solidFill>
                  <a:schemeClr val="accent6"/>
                </a:solidFill>
              </a:rPr>
              <a:t>.
</a:t>
            </a:r>
            <a:r>
              <a:rPr lang="en-US" dirty="0" err="1">
                <a:solidFill>
                  <a:schemeClr val="accent6"/>
                </a:solidFill>
              </a:rPr>
              <a:t>Accédez</a:t>
            </a:r>
            <a:r>
              <a:rPr lang="en-US" dirty="0">
                <a:solidFill>
                  <a:schemeClr val="accent6"/>
                </a:solidFill>
              </a:rPr>
              <a:t> à de </a:t>
            </a:r>
            <a:r>
              <a:rPr lang="en-US" dirty="0" err="1">
                <a:solidFill>
                  <a:schemeClr val="accent6"/>
                </a:solidFill>
              </a:rPr>
              <a:t>l’information</a:t>
            </a:r>
            <a:r>
              <a:rPr lang="en-US" dirty="0">
                <a:solidFill>
                  <a:schemeClr val="accent6"/>
                </a:solidFill>
              </a:rPr>
              <a:t> et à des </a:t>
            </a:r>
            <a:r>
              <a:rPr lang="en-US" dirty="0" err="1">
                <a:solidFill>
                  <a:schemeClr val="accent6"/>
                </a:solidFill>
              </a:rPr>
              <a:t>ressources</a:t>
            </a:r>
            <a:r>
              <a:rPr lang="en-US" dirty="0">
                <a:solidFill>
                  <a:schemeClr val="accent6"/>
                </a:solidFill>
              </a:rPr>
              <a:t>.
</a:t>
            </a:r>
            <a:r>
              <a:rPr lang="en-US" dirty="0" err="1">
                <a:solidFill>
                  <a:schemeClr val="accent6"/>
                </a:solidFill>
              </a:rPr>
              <a:t>Surmontez</a:t>
            </a:r>
            <a:r>
              <a:rPr lang="en-US" dirty="0">
                <a:solidFill>
                  <a:schemeClr val="accent6"/>
                </a:solidFill>
              </a:rPr>
              <a:t> les obstacles à la communication </a:t>
            </a:r>
            <a:r>
              <a:rPr lang="en-US" dirty="0" err="1">
                <a:solidFill>
                  <a:schemeClr val="accent6"/>
                </a:solidFill>
              </a:rPr>
              <a:t>rencontrés</a:t>
            </a:r>
            <a:r>
              <a:rPr lang="en-US" dirty="0">
                <a:solidFill>
                  <a:schemeClr val="accent6"/>
                </a:solidFill>
              </a:rPr>
              <a:t> hors </a:t>
            </a:r>
            <a:r>
              <a:rPr lang="en-US" dirty="0" err="1">
                <a:solidFill>
                  <a:schemeClr val="accent6"/>
                </a:solidFill>
              </a:rPr>
              <a:t>ligne</a:t>
            </a:r>
            <a:r>
              <a:rPr lang="en-US" dirty="0">
                <a:solidFill>
                  <a:schemeClr val="accent6"/>
                </a:solidFill>
              </a:rPr>
              <a:t>.</a:t>
            </a:r>
            <a:endParaRPr dirty="0">
              <a:solidFill>
                <a:schemeClr val="accent6"/>
              </a:solidFill>
            </a:endParaRPr>
          </a:p>
          <a:p>
            <a:pPr marL="0" lvl="0" indent="0" algn="l" rtl="0">
              <a:lnSpc>
                <a:spcPct val="115000"/>
              </a:lnSpc>
              <a:spcBef>
                <a:spcPts val="0"/>
              </a:spcBef>
              <a:spcAft>
                <a:spcPts val="0"/>
              </a:spcAft>
              <a:buNone/>
            </a:pPr>
            <a:endParaRPr b="1" dirty="0"/>
          </a:p>
          <a:p>
            <a:pPr marL="0" lvl="0" indent="0" algn="l" rtl="0">
              <a:lnSpc>
                <a:spcPct val="115000"/>
              </a:lnSpc>
              <a:spcBef>
                <a:spcPts val="0"/>
              </a:spcBef>
              <a:spcAft>
                <a:spcPts val="0"/>
              </a:spcAft>
              <a:buNone/>
            </a:pPr>
            <a:endParaRPr b="1" dirty="0"/>
          </a:p>
        </p:txBody>
      </p:sp>
      <p:sp>
        <p:nvSpPr>
          <p:cNvPr id="465" name="Google Shape;465;p59"/>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pic>
        <p:nvPicPr>
          <p:cNvPr id="466" name="Google Shape;466;p59"/>
          <p:cNvPicPr preferRelativeResize="0"/>
          <p:nvPr/>
        </p:nvPicPr>
        <p:blipFill rotWithShape="1">
          <a:blip r:embed="rId3">
            <a:alphaModFix/>
          </a:blip>
          <a:srcRect t="29" b="29"/>
          <a:stretch/>
        </p:blipFill>
        <p:spPr>
          <a:xfrm>
            <a:off x="6540225" y="1993825"/>
            <a:ext cx="5368939" cy="3577050"/>
          </a:xfrm>
          <a:prstGeom prst="rect">
            <a:avLst/>
          </a:prstGeom>
          <a:noFill/>
          <a:ln>
            <a:noFill/>
          </a:ln>
          <a:effectLst>
            <a:outerShdw dist="228600" dir="13680000" algn="bl" rotWithShape="0">
              <a:srgbClr val="FF9900"/>
            </a:outerShdw>
          </a:effectLst>
        </p:spPr>
      </p:pic>
      <p:pic>
        <p:nvPicPr>
          <p:cNvPr id="467" name="Google Shape;467;p59"/>
          <p:cNvPicPr preferRelativeResize="0"/>
          <p:nvPr/>
        </p:nvPicPr>
        <p:blipFill rotWithShape="1">
          <a:blip r:embed="rId4">
            <a:alphaModFix/>
          </a:blip>
          <a:srcRect/>
          <a:stretch/>
        </p:blipFill>
        <p:spPr>
          <a:xfrm rot="-5400000">
            <a:off x="611903" y="4087084"/>
            <a:ext cx="437005" cy="592639"/>
          </a:xfrm>
          <a:prstGeom prst="rect">
            <a:avLst/>
          </a:prstGeom>
          <a:noFill/>
          <a:ln>
            <a:noFill/>
          </a:ln>
        </p:spPr>
      </p:pic>
      <p:pic>
        <p:nvPicPr>
          <p:cNvPr id="468" name="Google Shape;468;p59"/>
          <p:cNvPicPr preferRelativeResize="0"/>
          <p:nvPr/>
        </p:nvPicPr>
        <p:blipFill rotWithShape="1">
          <a:blip r:embed="rId5">
            <a:alphaModFix/>
          </a:blip>
          <a:srcRect/>
          <a:stretch/>
        </p:blipFill>
        <p:spPr>
          <a:xfrm rot="-5400000">
            <a:off x="611901" y="5056053"/>
            <a:ext cx="437005" cy="592639"/>
          </a:xfrm>
          <a:prstGeom prst="rect">
            <a:avLst/>
          </a:prstGeom>
          <a:noFill/>
          <a:ln>
            <a:noFill/>
          </a:ln>
        </p:spPr>
      </p:pic>
      <p:pic>
        <p:nvPicPr>
          <p:cNvPr id="469" name="Google Shape;469;p59"/>
          <p:cNvPicPr preferRelativeResize="0"/>
          <p:nvPr/>
        </p:nvPicPr>
        <p:blipFill rotWithShape="1">
          <a:blip r:embed="rId6">
            <a:alphaModFix/>
          </a:blip>
          <a:srcRect/>
          <a:stretch/>
        </p:blipFill>
        <p:spPr>
          <a:xfrm rot="-5400000">
            <a:off x="611901" y="5806405"/>
            <a:ext cx="437005" cy="5926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66"/>
                                        </p:tgtEl>
                                        <p:attrNameLst>
                                          <p:attrName>style.visibility</p:attrName>
                                        </p:attrNameLst>
                                      </p:cBhvr>
                                      <p:to>
                                        <p:strVal val="visible"/>
                                      </p:to>
                                    </p:set>
                                    <p:anim calcmode="lin" valueType="num">
                                      <p:cBhvr additive="base">
                                        <p:cTn id="7" dur="2700"/>
                                        <p:tgtEl>
                                          <p:spTgt spid="466"/>
                                        </p:tgtEl>
                                        <p:attrNameLst>
                                          <p:attrName>ppt_w</p:attrName>
                                        </p:attrNameLst>
                                      </p:cBhvr>
                                      <p:tavLst>
                                        <p:tav tm="0">
                                          <p:val>
                                            <p:strVal val="0"/>
                                          </p:val>
                                        </p:tav>
                                        <p:tav tm="100000">
                                          <p:val>
                                            <p:strVal val="#ppt_w"/>
                                          </p:val>
                                        </p:tav>
                                      </p:tavLst>
                                    </p:anim>
                                    <p:anim calcmode="lin" valueType="num">
                                      <p:cBhvr additive="base">
                                        <p:cTn id="8" dur="2700"/>
                                        <p:tgtEl>
                                          <p:spTgt spid="46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73"/>
        <p:cNvGrpSpPr/>
        <p:nvPr/>
      </p:nvGrpSpPr>
      <p:grpSpPr>
        <a:xfrm>
          <a:off x="0" y="0"/>
          <a:ext cx="0" cy="0"/>
          <a:chOff x="0" y="0"/>
          <a:chExt cx="0" cy="0"/>
        </a:xfrm>
      </p:grpSpPr>
      <p:sp>
        <p:nvSpPr>
          <p:cNvPr id="474" name="Google Shape;474;p60"/>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475" name="Google Shape;475;p60"/>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lvl="0"/>
            <a:r>
              <a:rPr lang="en-US" sz="3800" dirty="0">
                <a:solidFill>
                  <a:schemeClr val="accent1"/>
                </a:solidFill>
              </a:rPr>
              <a:t>Techniques de communication verbale dans </a:t>
            </a:r>
            <a:r>
              <a:rPr lang="en-US" sz="3800" dirty="0" err="1">
                <a:solidFill>
                  <a:schemeClr val="accent1"/>
                </a:solidFill>
              </a:rPr>
              <a:t>l’éducation</a:t>
            </a:r>
            <a:r>
              <a:rPr lang="en-US" sz="3800" dirty="0">
                <a:solidFill>
                  <a:schemeClr val="accent1"/>
                </a:solidFill>
              </a:rPr>
              <a:t> </a:t>
            </a:r>
            <a:r>
              <a:rPr lang="en-US" sz="3800" dirty="0" err="1">
                <a:solidFill>
                  <a:schemeClr val="accent1"/>
                </a:solidFill>
              </a:rPr>
              <a:t>en</a:t>
            </a:r>
            <a:r>
              <a:rPr lang="en-US" sz="3800" dirty="0">
                <a:solidFill>
                  <a:schemeClr val="accent1"/>
                </a:solidFill>
              </a:rPr>
              <a:t> </a:t>
            </a:r>
            <a:r>
              <a:rPr lang="en-US" sz="3800" dirty="0" err="1">
                <a:solidFill>
                  <a:schemeClr val="accent1"/>
                </a:solidFill>
              </a:rPr>
              <a:t>ligne</a:t>
            </a:r>
            <a:endParaRPr sz="3800" dirty="0">
              <a:solidFill>
                <a:schemeClr val="accent1"/>
              </a:solidFill>
            </a:endParaRPr>
          </a:p>
        </p:txBody>
      </p:sp>
      <p:sp>
        <p:nvSpPr>
          <p:cNvPr id="476" name="Google Shape;476;p60"/>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03</a:t>
            </a:r>
            <a:endParaRPr/>
          </a:p>
        </p:txBody>
      </p:sp>
      <p:sp>
        <p:nvSpPr>
          <p:cNvPr id="477" name="Google Shape;477;p60"/>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478" name="Google Shape;478;p60"/>
          <p:cNvPicPr preferRelativeResize="0"/>
          <p:nvPr/>
        </p:nvPicPr>
        <p:blipFill>
          <a:blip r:embed="rId3">
            <a:alphaModFix/>
          </a:blip>
          <a:stretch>
            <a:fill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82"/>
        <p:cNvGrpSpPr/>
        <p:nvPr/>
      </p:nvGrpSpPr>
      <p:grpSpPr>
        <a:xfrm>
          <a:off x="0" y="0"/>
          <a:ext cx="0" cy="0"/>
          <a:chOff x="0" y="0"/>
          <a:chExt cx="0" cy="0"/>
        </a:xfrm>
      </p:grpSpPr>
      <p:sp>
        <p:nvSpPr>
          <p:cNvPr id="483" name="Google Shape;483;p61"/>
          <p:cNvSpPr txBox="1">
            <a:spLocks noGrp="1"/>
          </p:cNvSpPr>
          <p:nvPr>
            <p:ph type="title"/>
          </p:nvPr>
        </p:nvSpPr>
        <p:spPr>
          <a:xfrm>
            <a:off x="1552402" y="464942"/>
            <a:ext cx="10024831" cy="763500"/>
          </a:xfrm>
          <a:prstGeom prst="rect">
            <a:avLst/>
          </a:prstGeom>
          <a:noFill/>
          <a:ln>
            <a:noFill/>
          </a:ln>
        </p:spPr>
        <p:txBody>
          <a:bodyPr spcFirstLastPara="1" wrap="square" lIns="126300" tIns="126300" rIns="126300" bIns="126300" anchor="ctr" anchorCtr="0">
            <a:noAutofit/>
          </a:bodyPr>
          <a:lstStyle/>
          <a:p>
            <a:pPr lvl="0"/>
            <a:r>
              <a:rPr lang="en-US" sz="2400" dirty="0"/>
              <a:t>Techniques de communication verbale dans </a:t>
            </a:r>
            <a:r>
              <a:rPr lang="en-US" sz="2400" dirty="0" err="1"/>
              <a:t>l’éducation</a:t>
            </a:r>
            <a:r>
              <a:rPr lang="en-US" sz="2400" dirty="0"/>
              <a:t> </a:t>
            </a:r>
            <a:r>
              <a:rPr lang="en-US" sz="2400" dirty="0" err="1"/>
              <a:t>en</a:t>
            </a:r>
            <a:r>
              <a:rPr lang="en-US" sz="2400" dirty="0"/>
              <a:t> </a:t>
            </a:r>
            <a:r>
              <a:rPr lang="en-US" sz="2400" dirty="0" err="1"/>
              <a:t>ligne</a:t>
            </a:r>
            <a:endParaRPr sz="2700" dirty="0"/>
          </a:p>
        </p:txBody>
      </p:sp>
      <p:sp>
        <p:nvSpPr>
          <p:cNvPr id="484" name="Google Shape;484;p61"/>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n-US" sz="1900" dirty="0"/>
              <a:t>La </a:t>
            </a:r>
            <a:r>
              <a:rPr lang="en-US" sz="1900" dirty="0" err="1"/>
              <a:t>maîtrise</a:t>
            </a:r>
            <a:r>
              <a:rPr lang="en-US" sz="1900" dirty="0"/>
              <a:t> des techniques de communication verbale </a:t>
            </a:r>
            <a:r>
              <a:rPr lang="en-US" sz="1900" dirty="0" err="1"/>
              <a:t>est</a:t>
            </a:r>
            <a:r>
              <a:rPr lang="en-US" sz="1900" dirty="0"/>
              <a:t> </a:t>
            </a:r>
            <a:r>
              <a:rPr lang="en-US" sz="1900" dirty="0" err="1"/>
              <a:t>essentielle</a:t>
            </a:r>
            <a:r>
              <a:rPr lang="en-US" sz="1900" dirty="0"/>
              <a:t> pour </a:t>
            </a:r>
            <a:r>
              <a:rPr lang="en-US" sz="1900" dirty="0" err="1"/>
              <a:t>favoriser</a:t>
            </a:r>
            <a:r>
              <a:rPr lang="en-US" sz="1900" dirty="0"/>
              <a:t> des </a:t>
            </a:r>
            <a:r>
              <a:rPr lang="en-US" sz="1900" dirty="0" err="1"/>
              <a:t>environnements</a:t>
            </a:r>
            <a:r>
              <a:rPr lang="en-US" sz="1900" dirty="0"/>
              <a:t> </a:t>
            </a:r>
            <a:r>
              <a:rPr lang="en-US" sz="1900" dirty="0" err="1"/>
              <a:t>d’apprentissage</a:t>
            </a:r>
            <a:r>
              <a:rPr lang="en-US" sz="1900" dirty="0"/>
              <a:t> </a:t>
            </a:r>
            <a:r>
              <a:rPr lang="en-US" sz="1900" dirty="0" err="1"/>
              <a:t>en</a:t>
            </a:r>
            <a:r>
              <a:rPr lang="en-US" sz="1900" dirty="0"/>
              <a:t> </a:t>
            </a:r>
            <a:r>
              <a:rPr lang="en-US" sz="1900" dirty="0" err="1"/>
              <a:t>ligne</a:t>
            </a:r>
            <a:r>
              <a:rPr lang="en-US" sz="1900" dirty="0"/>
              <a:t> </a:t>
            </a:r>
            <a:r>
              <a:rPr lang="en-US" sz="1900" dirty="0" err="1"/>
              <a:t>inclusifs</a:t>
            </a:r>
            <a:r>
              <a:rPr lang="en" sz="1900" dirty="0"/>
              <a:t>:</a:t>
            </a:r>
            <a:endParaRPr sz="1900" dirty="0"/>
          </a:p>
          <a:p>
            <a:pPr marL="609600" lvl="0" indent="-450850">
              <a:buSzPts val="2300"/>
              <a:buChar char="●"/>
            </a:pPr>
            <a:r>
              <a:rPr lang="en-US" sz="1900" b="1" dirty="0" err="1"/>
              <a:t>Langage</a:t>
            </a:r>
            <a:r>
              <a:rPr lang="en-US" sz="1900" b="1" dirty="0"/>
              <a:t> </a:t>
            </a:r>
            <a:r>
              <a:rPr lang="en-US" sz="1900" b="1" dirty="0" err="1"/>
              <a:t>clair</a:t>
            </a:r>
            <a:r>
              <a:rPr lang="en-US" sz="1900" b="1" dirty="0"/>
              <a:t> et </a:t>
            </a:r>
            <a:r>
              <a:rPr lang="en-US" sz="1900" b="1" dirty="0" err="1"/>
              <a:t>concis</a:t>
            </a:r>
            <a:r>
              <a:rPr lang="en-US" sz="1900" b="1" dirty="0"/>
              <a:t> : </a:t>
            </a:r>
            <a:r>
              <a:rPr lang="en-US" sz="1900" b="1" dirty="0" err="1"/>
              <a:t>Simplifiez</a:t>
            </a:r>
            <a:r>
              <a:rPr lang="en-US" sz="1900" b="1" dirty="0"/>
              <a:t> les </a:t>
            </a:r>
            <a:r>
              <a:rPr lang="en-US" sz="1900" b="1" dirty="0" err="1"/>
              <a:t>idées</a:t>
            </a:r>
            <a:r>
              <a:rPr lang="en-US" sz="1900" b="1" dirty="0"/>
              <a:t> complexes, </a:t>
            </a:r>
            <a:r>
              <a:rPr lang="en-US" sz="1900" b="1" dirty="0" err="1"/>
              <a:t>divisez</a:t>
            </a:r>
            <a:r>
              <a:rPr lang="en-US" sz="1900" b="1" dirty="0"/>
              <a:t>-les </a:t>
            </a:r>
            <a:r>
              <a:rPr lang="en-US" sz="1900" b="1" dirty="0" err="1"/>
              <a:t>en</a:t>
            </a:r>
            <a:r>
              <a:rPr lang="en-US" sz="1900" b="1" dirty="0"/>
              <a:t> parties </a:t>
            </a:r>
            <a:r>
              <a:rPr lang="en-US" sz="1900" b="1" dirty="0" err="1"/>
              <a:t>gérables</a:t>
            </a:r>
            <a:r>
              <a:rPr lang="en-US" sz="1900" b="1" dirty="0"/>
              <a:t> pour </a:t>
            </a:r>
            <a:r>
              <a:rPr lang="en-US" sz="1900" b="1" dirty="0" err="1"/>
              <a:t>une</a:t>
            </a:r>
            <a:r>
              <a:rPr lang="en-US" sz="1900" b="1" dirty="0"/>
              <a:t> </a:t>
            </a:r>
            <a:r>
              <a:rPr lang="en-US" sz="1900" b="1" dirty="0" err="1"/>
              <a:t>meilleure</a:t>
            </a:r>
            <a:r>
              <a:rPr lang="en-US" sz="1900" b="1" dirty="0"/>
              <a:t> </a:t>
            </a:r>
            <a:r>
              <a:rPr lang="en-US" sz="1900" b="1" dirty="0" err="1"/>
              <a:t>compréhension</a:t>
            </a:r>
            <a:r>
              <a:rPr lang="en-US" sz="1900" b="1" dirty="0"/>
              <a:t>.
</a:t>
            </a:r>
            <a:r>
              <a:rPr lang="en-US" sz="1900" b="1" dirty="0" err="1"/>
              <a:t>Écoute</a:t>
            </a:r>
            <a:r>
              <a:rPr lang="en-US" sz="1900" b="1" dirty="0"/>
              <a:t> active : </a:t>
            </a:r>
            <a:r>
              <a:rPr lang="en-US" sz="1900" b="1" dirty="0" err="1"/>
              <a:t>Soyez</a:t>
            </a:r>
            <a:r>
              <a:rPr lang="en-US" sz="1900" b="1" dirty="0"/>
              <a:t> </a:t>
            </a:r>
            <a:r>
              <a:rPr lang="en-US" sz="1900" b="1" dirty="0" err="1"/>
              <a:t>attentif</a:t>
            </a:r>
            <a:r>
              <a:rPr lang="en-US" sz="1900" b="1" dirty="0"/>
              <a:t>, </a:t>
            </a:r>
            <a:r>
              <a:rPr lang="en-US" sz="1900" b="1" dirty="0" err="1"/>
              <a:t>posez</a:t>
            </a:r>
            <a:r>
              <a:rPr lang="en-US" sz="1900" b="1" dirty="0"/>
              <a:t> des questions de clarification et </a:t>
            </a:r>
            <a:r>
              <a:rPr lang="en-US" sz="1900" b="1" dirty="0" err="1"/>
              <a:t>résumez</a:t>
            </a:r>
            <a:r>
              <a:rPr lang="en-US" sz="1900" b="1" dirty="0"/>
              <a:t> pour assurer la </a:t>
            </a:r>
            <a:r>
              <a:rPr lang="en-US" sz="1900" b="1" dirty="0" err="1"/>
              <a:t>compréhension</a:t>
            </a:r>
            <a:r>
              <a:rPr lang="en-US" sz="1900" b="1" dirty="0"/>
              <a:t>, </a:t>
            </a:r>
            <a:r>
              <a:rPr lang="en-US" sz="1900" b="1" dirty="0" err="1"/>
              <a:t>en</a:t>
            </a:r>
            <a:r>
              <a:rPr lang="en-US" sz="1900" b="1" dirty="0"/>
              <a:t> particulier pour les </a:t>
            </a:r>
            <a:r>
              <a:rPr lang="en-US" sz="1900" b="1" dirty="0" err="1"/>
              <a:t>personnes</a:t>
            </a:r>
            <a:r>
              <a:rPr lang="en-US" sz="1900" b="1" dirty="0"/>
              <a:t> </a:t>
            </a:r>
            <a:r>
              <a:rPr lang="en-US" sz="1900" b="1" dirty="0" err="1"/>
              <a:t>ayant</a:t>
            </a:r>
            <a:r>
              <a:rPr lang="en-US" sz="1900" b="1" dirty="0"/>
              <a:t> </a:t>
            </a:r>
            <a:r>
              <a:rPr lang="en-US" sz="1900" b="1" dirty="0" err="1"/>
              <a:t>une</a:t>
            </a:r>
            <a:r>
              <a:rPr lang="en-US" sz="1900" b="1" dirty="0"/>
              <a:t> </a:t>
            </a:r>
            <a:r>
              <a:rPr lang="en-US" sz="1900" b="1" dirty="0" err="1"/>
              <a:t>déficience</a:t>
            </a:r>
            <a:r>
              <a:rPr lang="en-US" sz="1900" b="1" dirty="0"/>
              <a:t> auditive.
Ton et </a:t>
            </a:r>
            <a:r>
              <a:rPr lang="en-US" sz="1900" b="1" dirty="0" err="1"/>
              <a:t>humour</a:t>
            </a:r>
            <a:r>
              <a:rPr lang="en-US" sz="1900" b="1" dirty="0"/>
              <a:t> : </a:t>
            </a:r>
            <a:r>
              <a:rPr lang="en-US" sz="1900" b="1" dirty="0" err="1"/>
              <a:t>Faites</a:t>
            </a:r>
            <a:r>
              <a:rPr lang="en-US" sz="1900" b="1" dirty="0"/>
              <a:t> attention au ton ; </a:t>
            </a:r>
            <a:r>
              <a:rPr lang="en-US" sz="1900" b="1" dirty="0" err="1"/>
              <a:t>Évitez</a:t>
            </a:r>
            <a:r>
              <a:rPr lang="en-US" sz="1900" b="1" dirty="0"/>
              <a:t> </a:t>
            </a:r>
            <a:r>
              <a:rPr lang="en-US" sz="1900" b="1" dirty="0" err="1"/>
              <a:t>l’humour</a:t>
            </a:r>
            <a:r>
              <a:rPr lang="en-US" sz="1900" b="1" dirty="0"/>
              <a:t> </a:t>
            </a:r>
            <a:r>
              <a:rPr lang="en-US" sz="1900" b="1" dirty="0" err="1"/>
              <a:t>ambigu</a:t>
            </a:r>
            <a:r>
              <a:rPr lang="en-US" sz="1900" b="1" dirty="0"/>
              <a:t> pour </a:t>
            </a:r>
            <a:r>
              <a:rPr lang="en-US" sz="1900" b="1" dirty="0" err="1"/>
              <a:t>éviter</a:t>
            </a:r>
            <a:r>
              <a:rPr lang="en-US" sz="1900" b="1" dirty="0"/>
              <a:t> les </a:t>
            </a:r>
            <a:r>
              <a:rPr lang="en-US" sz="1900" b="1" dirty="0" err="1"/>
              <a:t>mauvaises</a:t>
            </a:r>
            <a:r>
              <a:rPr lang="en-US" sz="1900" b="1" dirty="0"/>
              <a:t> </a:t>
            </a:r>
            <a:r>
              <a:rPr lang="en-US" sz="1900" b="1" dirty="0" err="1"/>
              <a:t>interprétations</a:t>
            </a:r>
            <a:r>
              <a:rPr lang="en-US" sz="1900" b="1" dirty="0"/>
              <a:t>, </a:t>
            </a:r>
            <a:r>
              <a:rPr lang="en-US" sz="1900" b="1" dirty="0" err="1"/>
              <a:t>en</a:t>
            </a:r>
            <a:r>
              <a:rPr lang="en-US" sz="1900" b="1" dirty="0"/>
              <a:t> </a:t>
            </a:r>
            <a:r>
              <a:rPr lang="en-US" sz="1900" b="1" dirty="0" err="1"/>
              <a:t>assurant</a:t>
            </a:r>
            <a:r>
              <a:rPr lang="en-US" sz="1900" b="1" dirty="0"/>
              <a:t> des interactions </a:t>
            </a:r>
            <a:r>
              <a:rPr lang="en-US" sz="1900" b="1" dirty="0" err="1"/>
              <a:t>respectueuses</a:t>
            </a:r>
            <a:r>
              <a:rPr lang="en-US" sz="1900" b="1" dirty="0"/>
              <a:t> et positives.
</a:t>
            </a:r>
            <a:r>
              <a:rPr lang="en-US" sz="1900" b="1" dirty="0" err="1"/>
              <a:t>Éviter</a:t>
            </a:r>
            <a:r>
              <a:rPr lang="en-US" sz="1900" b="1" dirty="0"/>
              <a:t> le jargon : Simplifier les </a:t>
            </a:r>
            <a:r>
              <a:rPr lang="en-US" sz="1900" b="1" dirty="0" err="1"/>
              <a:t>termes</a:t>
            </a:r>
            <a:r>
              <a:rPr lang="en-US" sz="1900" b="1" dirty="0"/>
              <a:t> techniques ; </a:t>
            </a:r>
            <a:r>
              <a:rPr lang="en-US" sz="1900" b="1" dirty="0" err="1"/>
              <a:t>Fournir</a:t>
            </a:r>
            <a:r>
              <a:rPr lang="en-US" sz="1900" b="1" dirty="0"/>
              <a:t> des </a:t>
            </a:r>
            <a:r>
              <a:rPr lang="en-US" sz="1900" b="1" dirty="0" err="1"/>
              <a:t>définitions</a:t>
            </a:r>
            <a:r>
              <a:rPr lang="en-US" sz="1900" b="1" dirty="0"/>
              <a:t> </a:t>
            </a:r>
            <a:r>
              <a:rPr lang="en-US" sz="1900" b="1" dirty="0" err="1"/>
              <a:t>claires</a:t>
            </a:r>
            <a:r>
              <a:rPr lang="en-US" sz="1900" b="1" dirty="0"/>
              <a:t> pour </a:t>
            </a:r>
            <a:r>
              <a:rPr lang="en-US" sz="1900" b="1" dirty="0" err="1"/>
              <a:t>améliorer</a:t>
            </a:r>
            <a:r>
              <a:rPr lang="en-US" sz="1900" b="1" dirty="0"/>
              <a:t> </a:t>
            </a:r>
            <a:r>
              <a:rPr lang="en-US" sz="1900" b="1" dirty="0" err="1"/>
              <a:t>l’accessibilité</a:t>
            </a:r>
            <a:r>
              <a:rPr lang="en-US" sz="1900" b="1" dirty="0"/>
              <a:t>.
Support </a:t>
            </a:r>
            <a:r>
              <a:rPr lang="en-US" sz="1900" b="1" dirty="0" err="1"/>
              <a:t>visuel</a:t>
            </a:r>
            <a:r>
              <a:rPr lang="en-US" sz="1900" b="1" dirty="0"/>
              <a:t> : </a:t>
            </a:r>
            <a:r>
              <a:rPr lang="en-US" sz="1900" b="1" dirty="0" err="1"/>
              <a:t>Utiliser</a:t>
            </a:r>
            <a:r>
              <a:rPr lang="en-US" sz="1900" b="1" dirty="0"/>
              <a:t> des </a:t>
            </a:r>
            <a:r>
              <a:rPr lang="en-US" sz="1900" b="1" dirty="0" err="1"/>
              <a:t>visuels</a:t>
            </a:r>
            <a:r>
              <a:rPr lang="en-US" sz="1900" b="1" dirty="0"/>
              <a:t> pour clarifier les concepts, </a:t>
            </a:r>
            <a:r>
              <a:rPr lang="en-US" sz="1900" b="1" dirty="0" err="1"/>
              <a:t>offrir</a:t>
            </a:r>
            <a:r>
              <a:rPr lang="en-US" sz="1900" b="1" dirty="0"/>
              <a:t> un </a:t>
            </a:r>
            <a:r>
              <a:rPr lang="en-US" sz="1900" b="1" dirty="0" err="1"/>
              <a:t>contexte</a:t>
            </a:r>
            <a:r>
              <a:rPr lang="en-US" sz="1900" b="1" dirty="0"/>
              <a:t> et </a:t>
            </a:r>
            <a:r>
              <a:rPr lang="en-US" sz="1900" b="1" dirty="0" err="1"/>
              <a:t>améliorer</a:t>
            </a:r>
            <a:r>
              <a:rPr lang="en-US" sz="1900" b="1" dirty="0"/>
              <a:t> la </a:t>
            </a:r>
            <a:r>
              <a:rPr lang="en-US" sz="1900" b="1" dirty="0" err="1"/>
              <a:t>mémorisation</a:t>
            </a:r>
            <a:r>
              <a:rPr lang="en-US" sz="1900" b="1" dirty="0"/>
              <a:t>, </a:t>
            </a:r>
            <a:r>
              <a:rPr lang="en-US" sz="1900" b="1" dirty="0" err="1"/>
              <a:t>assurant</a:t>
            </a:r>
            <a:r>
              <a:rPr lang="en-US" sz="1900" b="1" dirty="0"/>
              <a:t> </a:t>
            </a:r>
            <a:r>
              <a:rPr lang="en-US" sz="1900" b="1" dirty="0" err="1"/>
              <a:t>ainsi</a:t>
            </a:r>
            <a:r>
              <a:rPr lang="en-US" sz="1900" b="1" dirty="0"/>
              <a:t> la </a:t>
            </a:r>
            <a:r>
              <a:rPr lang="en-US" sz="1900" b="1" dirty="0" err="1"/>
              <a:t>compréhension</a:t>
            </a:r>
            <a:r>
              <a:rPr lang="en-US" sz="1900" b="1" dirty="0"/>
              <a:t> pour divers </a:t>
            </a:r>
            <a:r>
              <a:rPr lang="en-US" sz="1900" b="1" dirty="0" err="1"/>
              <a:t>apprenants</a:t>
            </a:r>
            <a:r>
              <a:rPr lang="en-US" sz="1900" b="1" dirty="0"/>
              <a:t>.</a:t>
            </a:r>
            <a:r>
              <a:rPr lang="en" sz="1900" dirty="0"/>
              <a:t>.</a:t>
            </a:r>
            <a:endParaRPr sz="1900" dirty="0"/>
          </a:p>
          <a:p>
            <a:pPr marL="0" lvl="0" indent="0">
              <a:buNone/>
            </a:pPr>
            <a:r>
              <a:rPr lang="en-US" sz="1900" dirty="0" err="1"/>
              <a:t>Ces</a:t>
            </a:r>
            <a:r>
              <a:rPr lang="en-US" sz="1900" dirty="0"/>
              <a:t> techniques, </a:t>
            </a:r>
            <a:r>
              <a:rPr lang="en-US" sz="1900" dirty="0" err="1"/>
              <a:t>lorsqu’elles</a:t>
            </a:r>
            <a:r>
              <a:rPr lang="en-US" sz="1900" dirty="0"/>
              <a:t> </a:t>
            </a:r>
            <a:r>
              <a:rPr lang="en-US" sz="1900" dirty="0" err="1"/>
              <a:t>sont</a:t>
            </a:r>
            <a:r>
              <a:rPr lang="en-US" sz="1900" dirty="0"/>
              <a:t> </a:t>
            </a:r>
            <a:r>
              <a:rPr lang="en-US" sz="1900" dirty="0" err="1"/>
              <a:t>appliquées</a:t>
            </a:r>
            <a:r>
              <a:rPr lang="en-US" sz="1900" dirty="0"/>
              <a:t> de manière </a:t>
            </a:r>
            <a:r>
              <a:rPr lang="en-US" sz="1900" dirty="0" err="1"/>
              <a:t>réfléchie</a:t>
            </a:r>
            <a:r>
              <a:rPr lang="en-US" sz="1900" dirty="0"/>
              <a:t>, </a:t>
            </a:r>
            <a:r>
              <a:rPr lang="en-US" sz="1900" dirty="0" err="1"/>
              <a:t>créent</a:t>
            </a:r>
            <a:r>
              <a:rPr lang="en-US" sz="1900" dirty="0"/>
              <a:t> un </a:t>
            </a:r>
            <a:r>
              <a:rPr lang="en-US" sz="1900" dirty="0" err="1"/>
              <a:t>environnement</a:t>
            </a:r>
            <a:r>
              <a:rPr lang="en-US" sz="1900" dirty="0"/>
              <a:t> </a:t>
            </a:r>
            <a:r>
              <a:rPr lang="en-US" sz="1900" dirty="0" err="1"/>
              <a:t>d’apprentissage</a:t>
            </a:r>
            <a:r>
              <a:rPr lang="en-US" sz="1900" dirty="0"/>
              <a:t> </a:t>
            </a:r>
            <a:r>
              <a:rPr lang="en-US" sz="1900" dirty="0" err="1"/>
              <a:t>en</a:t>
            </a:r>
            <a:r>
              <a:rPr lang="en-US" sz="1900" dirty="0"/>
              <a:t> </a:t>
            </a:r>
            <a:r>
              <a:rPr lang="en-US" sz="1900" dirty="0" err="1"/>
              <a:t>ligne</a:t>
            </a:r>
            <a:r>
              <a:rPr lang="en-US" sz="1900" dirty="0"/>
              <a:t> </a:t>
            </a:r>
            <a:r>
              <a:rPr lang="en-US" sz="1900" dirty="0" err="1"/>
              <a:t>inclusif</a:t>
            </a:r>
            <a:r>
              <a:rPr lang="en-US" sz="1900" dirty="0"/>
              <a:t> et favorable pour les </a:t>
            </a:r>
            <a:r>
              <a:rPr lang="en-US" sz="1900" dirty="0" err="1"/>
              <a:t>personnes</a:t>
            </a:r>
            <a:r>
              <a:rPr lang="en-US" sz="1900" dirty="0"/>
              <a:t> </a:t>
            </a:r>
            <a:r>
              <a:rPr lang="en-US" sz="1900" dirty="0" err="1"/>
              <a:t>handicapées</a:t>
            </a:r>
            <a:r>
              <a:rPr lang="en-US" sz="1900" dirty="0"/>
              <a:t>.</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 dirty="0"/>
              <a:t> </a:t>
            </a:r>
            <a:endParaRPr dirty="0"/>
          </a:p>
        </p:txBody>
      </p:sp>
      <p:sp>
        <p:nvSpPr>
          <p:cNvPr id="485" name="Google Shape;485;p61"/>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89"/>
        <p:cNvGrpSpPr/>
        <p:nvPr/>
      </p:nvGrpSpPr>
      <p:grpSpPr>
        <a:xfrm>
          <a:off x="0" y="0"/>
          <a:ext cx="0" cy="0"/>
          <a:chOff x="0" y="0"/>
          <a:chExt cx="0" cy="0"/>
        </a:xfrm>
      </p:grpSpPr>
      <p:sp>
        <p:nvSpPr>
          <p:cNvPr id="490" name="Google Shape;490;p62"/>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500" dirty="0"/>
              <a:t>Études de </a:t>
            </a:r>
            <a:r>
              <a:rPr lang="en-US" sz="3500" dirty="0" err="1"/>
              <a:t>cas</a:t>
            </a:r>
            <a:r>
              <a:rPr lang="en-US" sz="3500" dirty="0"/>
              <a:t> : Application de techniques de communication verbale</a:t>
            </a:r>
            <a:endParaRPr sz="3500" dirty="0"/>
          </a:p>
        </p:txBody>
      </p:sp>
      <p:sp>
        <p:nvSpPr>
          <p:cNvPr id="491" name="Google Shape;491;p62"/>
          <p:cNvSpPr txBox="1">
            <a:spLocks noGrp="1"/>
          </p:cNvSpPr>
          <p:nvPr>
            <p:ph type="body" idx="1"/>
          </p:nvPr>
        </p:nvSpPr>
        <p:spPr>
          <a:xfrm>
            <a:off x="959762" y="1228442"/>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n-US" sz="1600" b="1" dirty="0">
                <a:solidFill>
                  <a:schemeClr val="lt2"/>
                </a:solidFill>
              </a:rPr>
              <a:t>Étude de </a:t>
            </a:r>
            <a:r>
              <a:rPr lang="en-US" sz="1600" b="1" dirty="0" err="1">
                <a:solidFill>
                  <a:schemeClr val="lt2"/>
                </a:solidFill>
              </a:rPr>
              <a:t>cas</a:t>
            </a:r>
            <a:r>
              <a:rPr lang="en-US" sz="1600" b="1" dirty="0">
                <a:solidFill>
                  <a:schemeClr val="lt2"/>
                </a:solidFill>
              </a:rPr>
              <a:t> 1 :</a:t>
            </a:r>
          </a:p>
          <a:p>
            <a:pPr marL="0" lvl="0" indent="0">
              <a:buNone/>
            </a:pPr>
            <a:r>
              <a:rPr lang="en-US" sz="1600" b="1" dirty="0" err="1">
                <a:solidFill>
                  <a:srgbClr val="002060"/>
                </a:solidFill>
              </a:rPr>
              <a:t>Responsabiliser</a:t>
            </a:r>
            <a:r>
              <a:rPr lang="en-US" sz="1600" b="1" dirty="0">
                <a:solidFill>
                  <a:srgbClr val="002060"/>
                </a:solidFill>
              </a:rPr>
              <a:t> les </a:t>
            </a:r>
            <a:r>
              <a:rPr lang="en-US" sz="1600" b="1" dirty="0" err="1">
                <a:solidFill>
                  <a:srgbClr val="002060"/>
                </a:solidFill>
              </a:rPr>
              <a:t>apprenants</a:t>
            </a:r>
            <a:r>
              <a:rPr lang="en-US" sz="1600" b="1" dirty="0">
                <a:solidFill>
                  <a:srgbClr val="002060"/>
                </a:solidFill>
              </a:rPr>
              <a:t> </a:t>
            </a:r>
            <a:r>
              <a:rPr lang="en-US" sz="1600" b="1" dirty="0" err="1">
                <a:solidFill>
                  <a:srgbClr val="002060"/>
                </a:solidFill>
              </a:rPr>
              <a:t>dyslexiques</a:t>
            </a:r>
            <a:r>
              <a:rPr lang="en-US" sz="1600" b="1" dirty="0">
                <a:solidFill>
                  <a:srgbClr val="002060"/>
                </a:solidFill>
              </a:rPr>
              <a:t> dans </a:t>
            </a:r>
            <a:r>
              <a:rPr lang="en-US" sz="1600" b="1" dirty="0" err="1">
                <a:solidFill>
                  <a:srgbClr val="002060"/>
                </a:solidFill>
              </a:rPr>
              <a:t>l’enseignement</a:t>
            </a:r>
            <a:r>
              <a:rPr lang="en-US" sz="1600" b="1" dirty="0">
                <a:solidFill>
                  <a:srgbClr val="002060"/>
                </a:solidFill>
              </a:rPr>
              <a:t> des </a:t>
            </a:r>
            <a:r>
              <a:rPr lang="en-US" sz="1600" b="1" dirty="0" err="1">
                <a:solidFill>
                  <a:srgbClr val="002060"/>
                </a:solidFill>
              </a:rPr>
              <a:t>mathématiques</a:t>
            </a:r>
            <a:r>
              <a:rPr lang="en-US" sz="1600" b="1" dirty="0">
                <a:solidFill>
                  <a:srgbClr val="002060"/>
                </a:solidFill>
              </a:rPr>
              <a:t> </a:t>
            </a:r>
            <a:r>
              <a:rPr lang="en-US" sz="1600" b="1" dirty="0" err="1">
                <a:solidFill>
                  <a:srgbClr val="002060"/>
                </a:solidFill>
              </a:rPr>
              <a:t>en</a:t>
            </a:r>
            <a:r>
              <a:rPr lang="en-US" sz="1600" b="1" dirty="0">
                <a:solidFill>
                  <a:srgbClr val="002060"/>
                </a:solidFill>
              </a:rPr>
              <a:t> </a:t>
            </a:r>
            <a:r>
              <a:rPr lang="en-US" sz="1600" b="1" dirty="0" err="1">
                <a:solidFill>
                  <a:srgbClr val="002060"/>
                </a:solidFill>
              </a:rPr>
              <a:t>ligne</a:t>
            </a:r>
            <a:r>
              <a:rPr lang="en-US" sz="1600" b="1" dirty="0">
                <a:solidFill>
                  <a:srgbClr val="002060"/>
                </a:solidFill>
              </a:rPr>
              <a:t>
</a:t>
            </a:r>
            <a:r>
              <a:rPr lang="en-US" sz="1600" b="1" dirty="0" err="1">
                <a:solidFill>
                  <a:srgbClr val="002060"/>
                </a:solidFill>
              </a:rPr>
              <a:t>Contexte</a:t>
            </a:r>
            <a:r>
              <a:rPr lang="en-US" sz="1600" b="1" dirty="0">
                <a:solidFill>
                  <a:srgbClr val="002060"/>
                </a:solidFill>
              </a:rPr>
              <a:t> : Une </a:t>
            </a:r>
            <a:r>
              <a:rPr lang="en-US" sz="1600" b="1" dirty="0" err="1">
                <a:solidFill>
                  <a:srgbClr val="002060"/>
                </a:solidFill>
              </a:rPr>
              <a:t>personne</a:t>
            </a:r>
            <a:r>
              <a:rPr lang="en-US" sz="1600" b="1" dirty="0">
                <a:solidFill>
                  <a:srgbClr val="002060"/>
                </a:solidFill>
              </a:rPr>
              <a:t> </a:t>
            </a:r>
            <a:r>
              <a:rPr lang="en-US" sz="1600" b="1" dirty="0" err="1">
                <a:solidFill>
                  <a:srgbClr val="002060"/>
                </a:solidFill>
              </a:rPr>
              <a:t>dyslexique</a:t>
            </a:r>
            <a:r>
              <a:rPr lang="en-US" sz="1600" b="1" dirty="0">
                <a:solidFill>
                  <a:srgbClr val="002060"/>
                </a:solidFill>
              </a:rPr>
              <a:t> a du mal à </a:t>
            </a:r>
            <a:r>
              <a:rPr lang="en-US" sz="1600" b="1" dirty="0" err="1">
                <a:solidFill>
                  <a:srgbClr val="002060"/>
                </a:solidFill>
              </a:rPr>
              <a:t>comprendre</a:t>
            </a:r>
            <a:r>
              <a:rPr lang="en-US" sz="1600" b="1" dirty="0">
                <a:solidFill>
                  <a:srgbClr val="002060"/>
                </a:solidFill>
              </a:rPr>
              <a:t> un concept </a:t>
            </a:r>
            <a:r>
              <a:rPr lang="en-US" sz="1600" b="1" dirty="0" err="1">
                <a:solidFill>
                  <a:srgbClr val="002060"/>
                </a:solidFill>
              </a:rPr>
              <a:t>complexe</a:t>
            </a:r>
            <a:r>
              <a:rPr lang="en-US" sz="1600" b="1" dirty="0">
                <a:solidFill>
                  <a:srgbClr val="002060"/>
                </a:solidFill>
              </a:rPr>
              <a:t> dans son </a:t>
            </a:r>
            <a:r>
              <a:rPr lang="en-US" sz="1600" b="1" dirty="0" err="1">
                <a:solidFill>
                  <a:srgbClr val="002060"/>
                </a:solidFill>
              </a:rPr>
              <a:t>cours</a:t>
            </a:r>
            <a:r>
              <a:rPr lang="en-US" sz="1600" b="1" dirty="0">
                <a:solidFill>
                  <a:srgbClr val="002060"/>
                </a:solidFill>
              </a:rPr>
              <a:t> de </a:t>
            </a:r>
            <a:r>
              <a:rPr lang="en-US" sz="1600" b="1" dirty="0" err="1">
                <a:solidFill>
                  <a:srgbClr val="002060"/>
                </a:solidFill>
              </a:rPr>
              <a:t>mathématiques</a:t>
            </a:r>
            <a:r>
              <a:rPr lang="en-US" sz="1600" b="1" dirty="0">
                <a:solidFill>
                  <a:srgbClr val="002060"/>
                </a:solidFill>
              </a:rPr>
              <a:t> </a:t>
            </a:r>
            <a:r>
              <a:rPr lang="en-US" sz="1600" b="1" dirty="0" err="1">
                <a:solidFill>
                  <a:srgbClr val="002060"/>
                </a:solidFill>
              </a:rPr>
              <a:t>en</a:t>
            </a:r>
            <a:r>
              <a:rPr lang="en-US" sz="1600" b="1" dirty="0">
                <a:solidFill>
                  <a:srgbClr val="002060"/>
                </a:solidFill>
              </a:rPr>
              <a:t> </a:t>
            </a:r>
            <a:r>
              <a:rPr lang="en-US" sz="1600" b="1" dirty="0" err="1">
                <a:solidFill>
                  <a:srgbClr val="002060"/>
                </a:solidFill>
              </a:rPr>
              <a:t>ligne</a:t>
            </a:r>
            <a:r>
              <a:rPr lang="en-US" sz="1600" b="1" dirty="0">
                <a:solidFill>
                  <a:srgbClr val="002060"/>
                </a:solidFill>
              </a:rPr>
              <a:t>. </a:t>
            </a:r>
            <a:r>
              <a:rPr lang="en-US" sz="1600" b="1" dirty="0" err="1">
                <a:solidFill>
                  <a:srgbClr val="002060"/>
                </a:solidFill>
              </a:rPr>
              <a:t>L’enseignant</a:t>
            </a:r>
            <a:r>
              <a:rPr lang="en-US" sz="1600" b="1" dirty="0">
                <a:solidFill>
                  <a:srgbClr val="002060"/>
                </a:solidFill>
              </a:rPr>
              <a:t> </a:t>
            </a:r>
            <a:r>
              <a:rPr lang="en-US" sz="1600" b="1" dirty="0" err="1">
                <a:solidFill>
                  <a:srgbClr val="002060"/>
                </a:solidFill>
              </a:rPr>
              <a:t>utilise</a:t>
            </a:r>
            <a:r>
              <a:rPr lang="en-US" sz="1600" b="1" dirty="0">
                <a:solidFill>
                  <a:srgbClr val="002060"/>
                </a:solidFill>
              </a:rPr>
              <a:t> un </a:t>
            </a:r>
            <a:r>
              <a:rPr lang="en-US" sz="1600" b="1" dirty="0" err="1">
                <a:solidFill>
                  <a:srgbClr val="002060"/>
                </a:solidFill>
              </a:rPr>
              <a:t>langage</a:t>
            </a:r>
            <a:r>
              <a:rPr lang="en-US" sz="1600" b="1" dirty="0">
                <a:solidFill>
                  <a:srgbClr val="002060"/>
                </a:solidFill>
              </a:rPr>
              <a:t> </a:t>
            </a:r>
            <a:r>
              <a:rPr lang="en-US" sz="1600" b="1" dirty="0" err="1">
                <a:solidFill>
                  <a:srgbClr val="002060"/>
                </a:solidFill>
              </a:rPr>
              <a:t>clair</a:t>
            </a:r>
            <a:r>
              <a:rPr lang="en-US" sz="1600" b="1" dirty="0">
                <a:solidFill>
                  <a:srgbClr val="002060"/>
                </a:solidFill>
              </a:rPr>
              <a:t> et </a:t>
            </a:r>
            <a:r>
              <a:rPr lang="en-US" sz="1600" b="1" dirty="0" err="1">
                <a:solidFill>
                  <a:srgbClr val="002060"/>
                </a:solidFill>
              </a:rPr>
              <a:t>concis</a:t>
            </a:r>
            <a:r>
              <a:rPr lang="en-US" sz="1600" b="1" dirty="0">
                <a:solidFill>
                  <a:srgbClr val="002060"/>
                </a:solidFill>
              </a:rPr>
              <a:t> pour </a:t>
            </a:r>
            <a:r>
              <a:rPr lang="en-US" sz="1600" b="1" dirty="0" err="1">
                <a:solidFill>
                  <a:srgbClr val="002060"/>
                </a:solidFill>
              </a:rPr>
              <a:t>expliquer</a:t>
            </a:r>
            <a:r>
              <a:rPr lang="en-US" sz="1600" b="1" dirty="0">
                <a:solidFill>
                  <a:srgbClr val="002060"/>
                </a:solidFill>
              </a:rPr>
              <a:t> le concept, et il le </a:t>
            </a:r>
            <a:r>
              <a:rPr lang="en-US" sz="1600" b="1" dirty="0" err="1">
                <a:solidFill>
                  <a:srgbClr val="002060"/>
                </a:solidFill>
              </a:rPr>
              <a:t>décompose</a:t>
            </a:r>
            <a:r>
              <a:rPr lang="en-US" sz="1600" b="1" dirty="0">
                <a:solidFill>
                  <a:srgbClr val="002060"/>
                </a:solidFill>
              </a:rPr>
              <a:t> </a:t>
            </a:r>
            <a:r>
              <a:rPr lang="en-US" sz="1600" b="1" dirty="0" err="1">
                <a:solidFill>
                  <a:srgbClr val="002060"/>
                </a:solidFill>
              </a:rPr>
              <a:t>en</a:t>
            </a:r>
            <a:r>
              <a:rPr lang="en-US" sz="1600" b="1" dirty="0">
                <a:solidFill>
                  <a:srgbClr val="002060"/>
                </a:solidFill>
              </a:rPr>
              <a:t> morceaux plus petits et plus </a:t>
            </a:r>
            <a:r>
              <a:rPr lang="en-US" sz="1600" b="1" dirty="0" err="1">
                <a:solidFill>
                  <a:srgbClr val="002060"/>
                </a:solidFill>
              </a:rPr>
              <a:t>faciles</a:t>
            </a:r>
            <a:r>
              <a:rPr lang="en-US" sz="1600" b="1" dirty="0">
                <a:solidFill>
                  <a:srgbClr val="002060"/>
                </a:solidFill>
              </a:rPr>
              <a:t> à </a:t>
            </a:r>
            <a:r>
              <a:rPr lang="en-US" sz="1600" b="1" dirty="0" err="1">
                <a:solidFill>
                  <a:srgbClr val="002060"/>
                </a:solidFill>
              </a:rPr>
              <a:t>gérer</a:t>
            </a:r>
            <a:r>
              <a:rPr lang="en-US" sz="1600" b="1" dirty="0">
                <a:solidFill>
                  <a:srgbClr val="002060"/>
                </a:solidFill>
              </a:rPr>
              <a:t>. </a:t>
            </a:r>
            <a:r>
              <a:rPr lang="en-US" sz="1600" b="1" dirty="0" err="1">
                <a:solidFill>
                  <a:srgbClr val="002060"/>
                </a:solidFill>
              </a:rPr>
              <a:t>L’enseignant</a:t>
            </a:r>
            <a:r>
              <a:rPr lang="en-US" sz="1600" b="1" dirty="0">
                <a:solidFill>
                  <a:srgbClr val="002060"/>
                </a:solidFill>
              </a:rPr>
              <a:t> </a:t>
            </a:r>
            <a:r>
              <a:rPr lang="en-US" sz="1600" b="1" dirty="0" err="1">
                <a:solidFill>
                  <a:srgbClr val="002060"/>
                </a:solidFill>
              </a:rPr>
              <a:t>utilise</a:t>
            </a:r>
            <a:r>
              <a:rPr lang="en-US" sz="1600" b="1" dirty="0">
                <a:solidFill>
                  <a:srgbClr val="002060"/>
                </a:solidFill>
              </a:rPr>
              <a:t> </a:t>
            </a:r>
            <a:r>
              <a:rPr lang="en-US" sz="1600" b="1" dirty="0" err="1">
                <a:solidFill>
                  <a:srgbClr val="002060"/>
                </a:solidFill>
              </a:rPr>
              <a:t>également</a:t>
            </a:r>
            <a:r>
              <a:rPr lang="en-US" sz="1600" b="1" dirty="0">
                <a:solidFill>
                  <a:srgbClr val="002060"/>
                </a:solidFill>
              </a:rPr>
              <a:t> des </a:t>
            </a:r>
            <a:r>
              <a:rPr lang="en-US" sz="1600" b="1" dirty="0" err="1">
                <a:solidFill>
                  <a:srgbClr val="002060"/>
                </a:solidFill>
              </a:rPr>
              <a:t>éléments</a:t>
            </a:r>
            <a:r>
              <a:rPr lang="en-US" sz="1600" b="1" dirty="0">
                <a:solidFill>
                  <a:srgbClr val="002060"/>
                </a:solidFill>
              </a:rPr>
              <a:t> </a:t>
            </a:r>
            <a:r>
              <a:rPr lang="en-US" sz="1600" b="1" dirty="0" err="1">
                <a:solidFill>
                  <a:srgbClr val="002060"/>
                </a:solidFill>
              </a:rPr>
              <a:t>visuels</a:t>
            </a:r>
            <a:r>
              <a:rPr lang="en-US" sz="1600" b="1" dirty="0">
                <a:solidFill>
                  <a:srgbClr val="002060"/>
                </a:solidFill>
              </a:rPr>
              <a:t> pour </a:t>
            </a:r>
            <a:r>
              <a:rPr lang="en-US" sz="1600" b="1" dirty="0" err="1">
                <a:solidFill>
                  <a:srgbClr val="002060"/>
                </a:solidFill>
              </a:rPr>
              <a:t>étayer</a:t>
            </a:r>
            <a:r>
              <a:rPr lang="en-US" sz="1600" b="1" dirty="0">
                <a:solidFill>
                  <a:srgbClr val="002060"/>
                </a:solidFill>
              </a:rPr>
              <a:t> son explication, </a:t>
            </a:r>
            <a:r>
              <a:rPr lang="en-US" sz="1600" b="1" dirty="0" err="1">
                <a:solidFill>
                  <a:srgbClr val="002060"/>
                </a:solidFill>
              </a:rPr>
              <a:t>tels</a:t>
            </a:r>
            <a:r>
              <a:rPr lang="en-US" sz="1600" b="1" dirty="0">
                <a:solidFill>
                  <a:srgbClr val="002060"/>
                </a:solidFill>
              </a:rPr>
              <a:t> que des </a:t>
            </a:r>
            <a:r>
              <a:rPr lang="en-US" sz="1600" b="1" dirty="0" err="1">
                <a:solidFill>
                  <a:srgbClr val="002060"/>
                </a:solidFill>
              </a:rPr>
              <a:t>diagrammes</a:t>
            </a:r>
            <a:r>
              <a:rPr lang="en-US" sz="1600" b="1" dirty="0">
                <a:solidFill>
                  <a:srgbClr val="002060"/>
                </a:solidFill>
              </a:rPr>
              <a:t> et des </a:t>
            </a:r>
            <a:r>
              <a:rPr lang="en-US" sz="1600" b="1" dirty="0" err="1">
                <a:solidFill>
                  <a:srgbClr val="002060"/>
                </a:solidFill>
              </a:rPr>
              <a:t>graphiques</a:t>
            </a:r>
            <a:r>
              <a:rPr lang="en-US" sz="1600" b="1" dirty="0">
                <a:solidFill>
                  <a:srgbClr val="002060"/>
                </a:solidFill>
              </a:rPr>
              <a:t>. En </a:t>
            </a:r>
            <a:r>
              <a:rPr lang="en-US" sz="1600" b="1" dirty="0" err="1">
                <a:solidFill>
                  <a:srgbClr val="002060"/>
                </a:solidFill>
              </a:rPr>
              <a:t>conséquence</a:t>
            </a:r>
            <a:r>
              <a:rPr lang="en-US" sz="1600" b="1" dirty="0">
                <a:solidFill>
                  <a:srgbClr val="002060"/>
                </a:solidFill>
              </a:rPr>
              <a:t>, la </a:t>
            </a:r>
            <a:r>
              <a:rPr lang="en-US" sz="1600" b="1" dirty="0" err="1">
                <a:solidFill>
                  <a:srgbClr val="002060"/>
                </a:solidFill>
              </a:rPr>
              <a:t>personne</a:t>
            </a:r>
            <a:r>
              <a:rPr lang="en-US" sz="1600" b="1" dirty="0">
                <a:solidFill>
                  <a:srgbClr val="002060"/>
                </a:solidFill>
              </a:rPr>
              <a:t> </a:t>
            </a:r>
            <a:r>
              <a:rPr lang="en-US" sz="1600" b="1" dirty="0" err="1">
                <a:solidFill>
                  <a:srgbClr val="002060"/>
                </a:solidFill>
              </a:rPr>
              <a:t>est</a:t>
            </a:r>
            <a:r>
              <a:rPr lang="en-US" sz="1600" b="1" dirty="0">
                <a:solidFill>
                  <a:srgbClr val="002060"/>
                </a:solidFill>
              </a:rPr>
              <a:t> </a:t>
            </a:r>
            <a:r>
              <a:rPr lang="en-US" sz="1600" b="1" dirty="0" err="1">
                <a:solidFill>
                  <a:srgbClr val="002060"/>
                </a:solidFill>
              </a:rPr>
              <a:t>en</a:t>
            </a:r>
            <a:r>
              <a:rPr lang="en-US" sz="1600" b="1" dirty="0">
                <a:solidFill>
                  <a:srgbClr val="002060"/>
                </a:solidFill>
              </a:rPr>
              <a:t> </a:t>
            </a:r>
            <a:r>
              <a:rPr lang="en-US" sz="1600" b="1" dirty="0" err="1">
                <a:solidFill>
                  <a:srgbClr val="002060"/>
                </a:solidFill>
              </a:rPr>
              <a:t>mesure</a:t>
            </a:r>
            <a:r>
              <a:rPr lang="en-US" sz="1600" b="1" dirty="0">
                <a:solidFill>
                  <a:srgbClr val="002060"/>
                </a:solidFill>
              </a:rPr>
              <a:t> de </a:t>
            </a:r>
            <a:r>
              <a:rPr lang="en-US" sz="1600" b="1" dirty="0" err="1">
                <a:solidFill>
                  <a:srgbClr val="002060"/>
                </a:solidFill>
              </a:rPr>
              <a:t>comprendre</a:t>
            </a:r>
            <a:r>
              <a:rPr lang="en-US" sz="1600" b="1" dirty="0">
                <a:solidFill>
                  <a:srgbClr val="002060"/>
                </a:solidFill>
              </a:rPr>
              <a:t> le concept et de </a:t>
            </a:r>
            <a:r>
              <a:rPr lang="en-US" sz="1600" b="1" dirty="0" err="1">
                <a:solidFill>
                  <a:srgbClr val="002060"/>
                </a:solidFill>
              </a:rPr>
              <a:t>mener</a:t>
            </a:r>
            <a:r>
              <a:rPr lang="en-US" sz="1600" b="1" dirty="0">
                <a:solidFill>
                  <a:srgbClr val="002060"/>
                </a:solidFill>
              </a:rPr>
              <a:t> à bien </a:t>
            </a:r>
            <a:r>
              <a:rPr lang="en-US" sz="1600" b="1" dirty="0" err="1">
                <a:solidFill>
                  <a:srgbClr val="002060"/>
                </a:solidFill>
              </a:rPr>
              <a:t>sa</a:t>
            </a:r>
            <a:r>
              <a:rPr lang="en-US" sz="1600" b="1" dirty="0">
                <a:solidFill>
                  <a:srgbClr val="002060"/>
                </a:solidFill>
              </a:rPr>
              <a:t> mission.
</a:t>
            </a:r>
            <a:r>
              <a:rPr lang="en-US" sz="1600" b="1" dirty="0" err="1">
                <a:solidFill>
                  <a:srgbClr val="002060"/>
                </a:solidFill>
              </a:rPr>
              <a:t>Enseignant</a:t>
            </a:r>
            <a:r>
              <a:rPr lang="en-US" sz="1600" b="1" dirty="0">
                <a:solidFill>
                  <a:srgbClr val="002060"/>
                </a:solidFill>
              </a:rPr>
              <a:t> : Bonjour [nom de la </a:t>
            </a:r>
            <a:r>
              <a:rPr lang="en-US" sz="1600" b="1" dirty="0" err="1">
                <a:solidFill>
                  <a:srgbClr val="002060"/>
                </a:solidFill>
              </a:rPr>
              <a:t>personne</a:t>
            </a:r>
            <a:r>
              <a:rPr lang="en-US" sz="1600" b="1" dirty="0">
                <a:solidFill>
                  <a:srgbClr val="002060"/>
                </a:solidFill>
              </a:rPr>
              <a:t>], je </a:t>
            </a:r>
            <a:r>
              <a:rPr lang="en-US" sz="1600" b="1" dirty="0" err="1">
                <a:solidFill>
                  <a:srgbClr val="002060"/>
                </a:solidFill>
              </a:rPr>
              <a:t>vois</a:t>
            </a:r>
            <a:r>
              <a:rPr lang="en-US" sz="1600" b="1" dirty="0">
                <a:solidFill>
                  <a:srgbClr val="002060"/>
                </a:solidFill>
              </a:rPr>
              <a:t> que </a:t>
            </a:r>
            <a:r>
              <a:rPr lang="en-US" sz="1600" b="1" dirty="0" err="1">
                <a:solidFill>
                  <a:srgbClr val="002060"/>
                </a:solidFill>
              </a:rPr>
              <a:t>vous</a:t>
            </a:r>
            <a:r>
              <a:rPr lang="en-US" sz="1600" b="1" dirty="0">
                <a:solidFill>
                  <a:srgbClr val="002060"/>
                </a:solidFill>
              </a:rPr>
              <a:t> </a:t>
            </a:r>
            <a:r>
              <a:rPr lang="en-US" sz="1600" b="1" dirty="0" err="1">
                <a:solidFill>
                  <a:srgbClr val="002060"/>
                </a:solidFill>
              </a:rPr>
              <a:t>avez</a:t>
            </a:r>
            <a:r>
              <a:rPr lang="en-US" sz="1600" b="1" dirty="0">
                <a:solidFill>
                  <a:srgbClr val="002060"/>
                </a:solidFill>
              </a:rPr>
              <a:t> du mal avec </a:t>
            </a:r>
            <a:r>
              <a:rPr lang="en-US" sz="1600" b="1" dirty="0" err="1">
                <a:solidFill>
                  <a:srgbClr val="002060"/>
                </a:solidFill>
              </a:rPr>
              <a:t>ce</a:t>
            </a:r>
            <a:r>
              <a:rPr lang="en-US" sz="1600" b="1" dirty="0">
                <a:solidFill>
                  <a:srgbClr val="002060"/>
                </a:solidFill>
              </a:rPr>
              <a:t> concept. </a:t>
            </a:r>
            <a:r>
              <a:rPr lang="en-US" sz="1600" b="1" dirty="0" err="1">
                <a:solidFill>
                  <a:srgbClr val="002060"/>
                </a:solidFill>
              </a:rPr>
              <a:t>Puis</a:t>
            </a:r>
            <a:r>
              <a:rPr lang="en-US" sz="1600" b="1" dirty="0">
                <a:solidFill>
                  <a:srgbClr val="002060"/>
                </a:solidFill>
              </a:rPr>
              <a:t>-je </a:t>
            </a:r>
            <a:r>
              <a:rPr lang="en-US" sz="1600" b="1" dirty="0" err="1">
                <a:solidFill>
                  <a:srgbClr val="002060"/>
                </a:solidFill>
              </a:rPr>
              <a:t>vous</a:t>
            </a:r>
            <a:r>
              <a:rPr lang="en-US" sz="1600" b="1" dirty="0">
                <a:solidFill>
                  <a:srgbClr val="002060"/>
                </a:solidFill>
              </a:rPr>
              <a:t> aider à </a:t>
            </a:r>
            <a:r>
              <a:rPr lang="en-US" sz="1600" b="1" dirty="0" err="1">
                <a:solidFill>
                  <a:srgbClr val="002060"/>
                </a:solidFill>
              </a:rPr>
              <a:t>mieux</a:t>
            </a:r>
            <a:r>
              <a:rPr lang="en-US" sz="1600" b="1" dirty="0">
                <a:solidFill>
                  <a:srgbClr val="002060"/>
                </a:solidFill>
              </a:rPr>
              <a:t> le </a:t>
            </a:r>
            <a:r>
              <a:rPr lang="en-US" sz="1600" b="1" dirty="0" err="1">
                <a:solidFill>
                  <a:srgbClr val="002060"/>
                </a:solidFill>
              </a:rPr>
              <a:t>comprendre</a:t>
            </a:r>
            <a:r>
              <a:rPr lang="en-US" sz="1600" b="1" dirty="0">
                <a:solidFill>
                  <a:srgbClr val="002060"/>
                </a:solidFill>
              </a:rPr>
              <a:t> ?
Personne </a:t>
            </a:r>
            <a:r>
              <a:rPr lang="en-US" sz="1600" b="1" dirty="0" err="1">
                <a:solidFill>
                  <a:srgbClr val="002060"/>
                </a:solidFill>
              </a:rPr>
              <a:t>ayant</a:t>
            </a:r>
            <a:r>
              <a:rPr lang="en-US" sz="1600" b="1" dirty="0">
                <a:solidFill>
                  <a:srgbClr val="002060"/>
                </a:solidFill>
              </a:rPr>
              <a:t> [handicap] : </a:t>
            </a:r>
            <a:r>
              <a:rPr lang="en-US" sz="1600" b="1" dirty="0" err="1">
                <a:solidFill>
                  <a:srgbClr val="002060"/>
                </a:solidFill>
              </a:rPr>
              <a:t>Oui</a:t>
            </a:r>
            <a:r>
              <a:rPr lang="en-US" sz="1600" b="1" dirty="0">
                <a:solidFill>
                  <a:srgbClr val="002060"/>
                </a:solidFill>
              </a:rPr>
              <a:t>, </a:t>
            </a:r>
            <a:r>
              <a:rPr lang="en-US" sz="1600" b="1" dirty="0" err="1">
                <a:solidFill>
                  <a:srgbClr val="002060"/>
                </a:solidFill>
              </a:rPr>
              <a:t>s’il</a:t>
            </a:r>
            <a:r>
              <a:rPr lang="en-US" sz="1600" b="1" dirty="0">
                <a:solidFill>
                  <a:srgbClr val="002060"/>
                </a:solidFill>
              </a:rPr>
              <a:t> </a:t>
            </a:r>
            <a:r>
              <a:rPr lang="en-US" sz="1600" b="1" dirty="0" err="1">
                <a:solidFill>
                  <a:srgbClr val="002060"/>
                </a:solidFill>
              </a:rPr>
              <a:t>vous</a:t>
            </a:r>
            <a:r>
              <a:rPr lang="en-US" sz="1600" b="1" dirty="0">
                <a:solidFill>
                  <a:srgbClr val="002060"/>
                </a:solidFill>
              </a:rPr>
              <a:t> </a:t>
            </a:r>
            <a:r>
              <a:rPr lang="en-US" sz="1600" b="1" dirty="0" err="1">
                <a:solidFill>
                  <a:srgbClr val="002060"/>
                </a:solidFill>
              </a:rPr>
              <a:t>plaît</a:t>
            </a:r>
            <a:r>
              <a:rPr lang="en-US" sz="1600" b="1" dirty="0">
                <a:solidFill>
                  <a:srgbClr val="002060"/>
                </a:solidFill>
              </a:rPr>
              <a:t>. Je ne suis pas </a:t>
            </a:r>
            <a:r>
              <a:rPr lang="en-US" sz="1600" b="1" dirty="0" err="1">
                <a:solidFill>
                  <a:srgbClr val="002060"/>
                </a:solidFill>
              </a:rPr>
              <a:t>vraiment</a:t>
            </a:r>
            <a:r>
              <a:rPr lang="en-US" sz="1600" b="1" dirty="0">
                <a:solidFill>
                  <a:srgbClr val="002060"/>
                </a:solidFill>
              </a:rPr>
              <a:t> </a:t>
            </a:r>
            <a:r>
              <a:rPr lang="en-US" sz="1600" b="1" dirty="0" err="1">
                <a:solidFill>
                  <a:srgbClr val="002060"/>
                </a:solidFill>
              </a:rPr>
              <a:t>sûr</a:t>
            </a:r>
            <a:r>
              <a:rPr lang="en-US" sz="1600" b="1" dirty="0">
                <a:solidFill>
                  <a:srgbClr val="002060"/>
                </a:solidFill>
              </a:rPr>
              <a:t> de </a:t>
            </a:r>
            <a:r>
              <a:rPr lang="en-US" sz="1600" b="1" dirty="0" err="1">
                <a:solidFill>
                  <a:srgbClr val="002060"/>
                </a:solidFill>
              </a:rPr>
              <a:t>ce</a:t>
            </a:r>
            <a:r>
              <a:rPr lang="en-US" sz="1600" b="1" dirty="0">
                <a:solidFill>
                  <a:srgbClr val="002060"/>
                </a:solidFill>
              </a:rPr>
              <a:t> qui se passe.
</a:t>
            </a:r>
            <a:r>
              <a:rPr lang="en-US" sz="1600" b="1" dirty="0" err="1">
                <a:solidFill>
                  <a:srgbClr val="002060"/>
                </a:solidFill>
              </a:rPr>
              <a:t>Enseignant</a:t>
            </a:r>
            <a:r>
              <a:rPr lang="en-US" sz="1600" b="1" dirty="0">
                <a:solidFill>
                  <a:srgbClr val="002060"/>
                </a:solidFill>
              </a:rPr>
              <a:t> : D’OK. </a:t>
            </a:r>
            <a:r>
              <a:rPr lang="en-US" sz="1600" b="1" dirty="0" err="1">
                <a:solidFill>
                  <a:srgbClr val="002060"/>
                </a:solidFill>
              </a:rPr>
              <a:t>Commençons</a:t>
            </a:r>
            <a:r>
              <a:rPr lang="en-US" sz="1600" b="1" dirty="0">
                <a:solidFill>
                  <a:srgbClr val="002060"/>
                </a:solidFill>
              </a:rPr>
              <a:t> par le </a:t>
            </a:r>
            <a:r>
              <a:rPr lang="en-US" sz="1600" b="1" dirty="0" err="1">
                <a:solidFill>
                  <a:srgbClr val="002060"/>
                </a:solidFill>
              </a:rPr>
              <a:t>décomposer</a:t>
            </a:r>
            <a:r>
              <a:rPr lang="en-US" sz="1600" b="1" dirty="0">
                <a:solidFill>
                  <a:srgbClr val="002060"/>
                </a:solidFill>
              </a:rPr>
              <a:t> </a:t>
            </a:r>
            <a:r>
              <a:rPr lang="en-US" sz="1600" b="1" dirty="0" err="1">
                <a:solidFill>
                  <a:srgbClr val="002060"/>
                </a:solidFill>
              </a:rPr>
              <a:t>en</a:t>
            </a:r>
            <a:r>
              <a:rPr lang="en-US" sz="1600" b="1" dirty="0">
                <a:solidFill>
                  <a:srgbClr val="002060"/>
                </a:solidFill>
              </a:rPr>
              <a:t> petits morceaux. Que </a:t>
            </a:r>
            <a:r>
              <a:rPr lang="en-US" sz="1600" b="1" dirty="0" err="1">
                <a:solidFill>
                  <a:srgbClr val="002060"/>
                </a:solidFill>
              </a:rPr>
              <a:t>savez-vous</a:t>
            </a:r>
            <a:r>
              <a:rPr lang="en-US" sz="1600" b="1" dirty="0">
                <a:solidFill>
                  <a:srgbClr val="002060"/>
                </a:solidFill>
              </a:rPr>
              <a:t> de [concept] ?
Personne </a:t>
            </a:r>
            <a:r>
              <a:rPr lang="en-US" sz="1600" b="1" dirty="0" err="1">
                <a:solidFill>
                  <a:srgbClr val="002060"/>
                </a:solidFill>
              </a:rPr>
              <a:t>ayant</a:t>
            </a:r>
            <a:r>
              <a:rPr lang="en-US" sz="1600" b="1" dirty="0">
                <a:solidFill>
                  <a:srgbClr val="002060"/>
                </a:solidFill>
              </a:rPr>
              <a:t> [handicap] : Je </a:t>
            </a:r>
            <a:r>
              <a:rPr lang="en-US" sz="1600" b="1" dirty="0" err="1">
                <a:solidFill>
                  <a:srgbClr val="002060"/>
                </a:solidFill>
              </a:rPr>
              <a:t>sais</a:t>
            </a:r>
            <a:r>
              <a:rPr lang="en-US" sz="1600" b="1" dirty="0">
                <a:solidFill>
                  <a:srgbClr val="002060"/>
                </a:solidFill>
              </a:rPr>
              <a:t> que [</a:t>
            </a:r>
            <a:r>
              <a:rPr lang="en-US" sz="1600" b="1" dirty="0" err="1">
                <a:solidFill>
                  <a:srgbClr val="002060"/>
                </a:solidFill>
              </a:rPr>
              <a:t>définition</a:t>
            </a:r>
            <a:r>
              <a:rPr lang="en-US" sz="1600" b="1" dirty="0">
                <a:solidFill>
                  <a:srgbClr val="002060"/>
                </a:solidFill>
              </a:rPr>
              <a:t> du concept].
</a:t>
            </a:r>
            <a:r>
              <a:rPr lang="en-US" sz="1600" b="1" dirty="0" err="1">
                <a:solidFill>
                  <a:srgbClr val="002060"/>
                </a:solidFill>
              </a:rPr>
              <a:t>Enseignant</a:t>
            </a:r>
            <a:r>
              <a:rPr lang="en-US" sz="1600" b="1" dirty="0">
                <a:solidFill>
                  <a:srgbClr val="002060"/>
                </a:solidFill>
              </a:rPr>
              <a:t> : </a:t>
            </a:r>
            <a:r>
              <a:rPr lang="en-US" sz="1600" b="1" dirty="0" err="1">
                <a:solidFill>
                  <a:srgbClr val="002060"/>
                </a:solidFill>
              </a:rPr>
              <a:t>Génial</a:t>
            </a:r>
            <a:r>
              <a:rPr lang="en-US" sz="1600" b="1" dirty="0">
                <a:solidFill>
                  <a:srgbClr val="002060"/>
                </a:solidFill>
              </a:rPr>
              <a:t> ! </a:t>
            </a:r>
            <a:r>
              <a:rPr lang="en-US" sz="1600" b="1" dirty="0" err="1">
                <a:solidFill>
                  <a:srgbClr val="002060"/>
                </a:solidFill>
              </a:rPr>
              <a:t>Regardons</a:t>
            </a:r>
            <a:r>
              <a:rPr lang="en-US" sz="1600" b="1" dirty="0">
                <a:solidFill>
                  <a:srgbClr val="002060"/>
                </a:solidFill>
              </a:rPr>
              <a:t> </a:t>
            </a:r>
            <a:r>
              <a:rPr lang="en-US" sz="1600" b="1" dirty="0" err="1">
                <a:solidFill>
                  <a:srgbClr val="002060"/>
                </a:solidFill>
              </a:rPr>
              <a:t>maintenant</a:t>
            </a:r>
            <a:r>
              <a:rPr lang="en-US" sz="1600" b="1" dirty="0">
                <a:solidFill>
                  <a:srgbClr val="002060"/>
                </a:solidFill>
              </a:rPr>
              <a:t> </a:t>
            </a:r>
            <a:r>
              <a:rPr lang="en-US" sz="1600" b="1" dirty="0" err="1">
                <a:solidFill>
                  <a:srgbClr val="002060"/>
                </a:solidFill>
              </a:rPr>
              <a:t>ce</a:t>
            </a:r>
            <a:r>
              <a:rPr lang="en-US" sz="1600" b="1" dirty="0">
                <a:solidFill>
                  <a:srgbClr val="002060"/>
                </a:solidFill>
              </a:rPr>
              <a:t> </a:t>
            </a:r>
            <a:r>
              <a:rPr lang="en-US" sz="1600" b="1" dirty="0" err="1">
                <a:solidFill>
                  <a:srgbClr val="002060"/>
                </a:solidFill>
              </a:rPr>
              <a:t>schéma</a:t>
            </a:r>
            <a:r>
              <a:rPr lang="en-US" sz="1600" b="1" dirty="0">
                <a:solidFill>
                  <a:srgbClr val="002060"/>
                </a:solidFill>
              </a:rPr>
              <a:t>. Il montre [</a:t>
            </a:r>
            <a:r>
              <a:rPr lang="en-US" sz="1600" b="1" dirty="0" err="1">
                <a:solidFill>
                  <a:srgbClr val="002060"/>
                </a:solidFill>
              </a:rPr>
              <a:t>l’explication</a:t>
            </a:r>
            <a:r>
              <a:rPr lang="en-US" sz="1600" b="1" dirty="0">
                <a:solidFill>
                  <a:srgbClr val="002060"/>
                </a:solidFill>
              </a:rPr>
              <a:t> </a:t>
            </a:r>
            <a:r>
              <a:rPr lang="en-US" sz="1600" b="1" dirty="0" err="1">
                <a:solidFill>
                  <a:srgbClr val="002060"/>
                </a:solidFill>
              </a:rPr>
              <a:t>visuelle</a:t>
            </a:r>
            <a:r>
              <a:rPr lang="en-US" sz="1600" b="1" dirty="0">
                <a:solidFill>
                  <a:srgbClr val="002060"/>
                </a:solidFill>
              </a:rPr>
              <a:t> du concept].
Personne </a:t>
            </a:r>
            <a:r>
              <a:rPr lang="en-US" sz="1600" b="1" dirty="0" err="1">
                <a:solidFill>
                  <a:srgbClr val="002060"/>
                </a:solidFill>
              </a:rPr>
              <a:t>en</a:t>
            </a:r>
            <a:r>
              <a:rPr lang="en-US" sz="1600" b="1" dirty="0">
                <a:solidFill>
                  <a:srgbClr val="002060"/>
                </a:solidFill>
              </a:rPr>
              <a:t> [handicap] : Oh, je </a:t>
            </a:r>
            <a:r>
              <a:rPr lang="en-US" sz="1600" b="1" dirty="0" err="1">
                <a:solidFill>
                  <a:srgbClr val="002060"/>
                </a:solidFill>
              </a:rPr>
              <a:t>vois</a:t>
            </a:r>
            <a:r>
              <a:rPr lang="en-US" sz="1600" b="1" dirty="0">
                <a:solidFill>
                  <a:srgbClr val="002060"/>
                </a:solidFill>
              </a:rPr>
              <a:t> ! </a:t>
            </a:r>
            <a:r>
              <a:rPr lang="en-US" sz="1600" b="1" dirty="0" err="1">
                <a:solidFill>
                  <a:srgbClr val="002060"/>
                </a:solidFill>
              </a:rPr>
              <a:t>Donc</a:t>
            </a:r>
            <a:r>
              <a:rPr lang="en-US" sz="1600" b="1" dirty="0">
                <a:solidFill>
                  <a:srgbClr val="002060"/>
                </a:solidFill>
              </a:rPr>
              <a:t>, [explication du concept].
</a:t>
            </a:r>
            <a:r>
              <a:rPr lang="en-US" sz="1600" b="1" dirty="0" err="1">
                <a:solidFill>
                  <a:srgbClr val="002060"/>
                </a:solidFill>
              </a:rPr>
              <a:t>Enseignant</a:t>
            </a:r>
            <a:r>
              <a:rPr lang="en-US" sz="1600" b="1" dirty="0">
                <a:solidFill>
                  <a:srgbClr val="002060"/>
                </a:solidFill>
              </a:rPr>
              <a:t> : </a:t>
            </a:r>
            <a:r>
              <a:rPr lang="en-US" sz="1600" b="1" dirty="0" err="1">
                <a:solidFill>
                  <a:srgbClr val="002060"/>
                </a:solidFill>
              </a:rPr>
              <a:t>Exactement</a:t>
            </a:r>
            <a:r>
              <a:rPr lang="en-US" sz="1600" b="1" dirty="0">
                <a:solidFill>
                  <a:srgbClr val="002060"/>
                </a:solidFill>
              </a:rPr>
              <a:t> ! </a:t>
            </a:r>
            <a:r>
              <a:rPr lang="en-US" sz="1600" b="1" dirty="0" err="1">
                <a:solidFill>
                  <a:srgbClr val="002060"/>
                </a:solidFill>
              </a:rPr>
              <a:t>Maintenant</a:t>
            </a:r>
            <a:r>
              <a:rPr lang="en-US" sz="1600" b="1" dirty="0">
                <a:solidFill>
                  <a:srgbClr val="002060"/>
                </a:solidFill>
              </a:rPr>
              <a:t>, </a:t>
            </a:r>
            <a:r>
              <a:rPr lang="en-US" sz="1600" b="1" dirty="0" err="1">
                <a:solidFill>
                  <a:srgbClr val="002060"/>
                </a:solidFill>
              </a:rPr>
              <a:t>essayons</a:t>
            </a:r>
            <a:r>
              <a:rPr lang="en-US" sz="1600" b="1" dirty="0">
                <a:solidFill>
                  <a:srgbClr val="002060"/>
                </a:solidFill>
              </a:rPr>
              <a:t> </a:t>
            </a:r>
            <a:r>
              <a:rPr lang="en-US" sz="1600" b="1" dirty="0" err="1">
                <a:solidFill>
                  <a:srgbClr val="002060"/>
                </a:solidFill>
              </a:rPr>
              <a:t>quelques</a:t>
            </a:r>
            <a:r>
              <a:rPr lang="en-US" sz="1600" b="1" dirty="0">
                <a:solidFill>
                  <a:srgbClr val="002060"/>
                </a:solidFill>
              </a:rPr>
              <a:t> </a:t>
            </a:r>
            <a:r>
              <a:rPr lang="en-US" sz="1600" b="1" dirty="0" err="1">
                <a:solidFill>
                  <a:srgbClr val="002060"/>
                </a:solidFill>
              </a:rPr>
              <a:t>problèmes</a:t>
            </a:r>
            <a:r>
              <a:rPr lang="en-US" sz="1600" b="1" dirty="0">
                <a:solidFill>
                  <a:srgbClr val="002060"/>
                </a:solidFill>
              </a:rPr>
              <a:t> pratiques.
Personne [</a:t>
            </a:r>
            <a:r>
              <a:rPr lang="en-US" sz="1600" b="1" dirty="0" err="1">
                <a:solidFill>
                  <a:srgbClr val="002060"/>
                </a:solidFill>
              </a:rPr>
              <a:t>handicapée</a:t>
            </a:r>
            <a:r>
              <a:rPr lang="en-US" sz="1600" b="1" dirty="0">
                <a:solidFill>
                  <a:srgbClr val="002060"/>
                </a:solidFill>
              </a:rPr>
              <a:t>] : OK.
</a:t>
            </a:r>
            <a:r>
              <a:rPr lang="en-US" sz="1600" b="1" dirty="0" err="1">
                <a:solidFill>
                  <a:srgbClr val="002060"/>
                </a:solidFill>
              </a:rPr>
              <a:t>Enseignant</a:t>
            </a:r>
            <a:r>
              <a:rPr lang="en-US" sz="1600" b="1" dirty="0">
                <a:solidFill>
                  <a:srgbClr val="002060"/>
                </a:solidFill>
              </a:rPr>
              <a:t> : [</a:t>
            </a:r>
            <a:r>
              <a:rPr lang="en-US" sz="1600" b="1" dirty="0" err="1">
                <a:solidFill>
                  <a:srgbClr val="002060"/>
                </a:solidFill>
              </a:rPr>
              <a:t>Attribue</a:t>
            </a:r>
            <a:r>
              <a:rPr lang="en-US" sz="1600" b="1" dirty="0">
                <a:solidFill>
                  <a:srgbClr val="002060"/>
                </a:solidFill>
              </a:rPr>
              <a:t> les </a:t>
            </a:r>
            <a:r>
              <a:rPr lang="en-US" sz="1600" b="1" dirty="0" err="1">
                <a:solidFill>
                  <a:srgbClr val="002060"/>
                </a:solidFill>
              </a:rPr>
              <a:t>problèmes</a:t>
            </a:r>
            <a:r>
              <a:rPr lang="en-US" sz="1600" b="1" dirty="0">
                <a:solidFill>
                  <a:srgbClr val="002060"/>
                </a:solidFill>
              </a:rPr>
              <a:t> pratiques et </a:t>
            </a:r>
            <a:r>
              <a:rPr lang="en-US" sz="1600" b="1" dirty="0" err="1">
                <a:solidFill>
                  <a:srgbClr val="002060"/>
                </a:solidFill>
              </a:rPr>
              <a:t>fournit</a:t>
            </a:r>
            <a:r>
              <a:rPr lang="en-US" sz="1600" b="1" dirty="0">
                <a:solidFill>
                  <a:srgbClr val="002060"/>
                </a:solidFill>
              </a:rPr>
              <a:t> du </a:t>
            </a:r>
            <a:r>
              <a:rPr lang="en-US" sz="1600" b="1" dirty="0" err="1">
                <a:solidFill>
                  <a:srgbClr val="002060"/>
                </a:solidFill>
              </a:rPr>
              <a:t>soutien</a:t>
            </a:r>
            <a:r>
              <a:rPr lang="en-US" sz="1600" b="1" dirty="0">
                <a:solidFill>
                  <a:srgbClr val="002060"/>
                </a:solidFill>
              </a:rPr>
              <a:t> au </a:t>
            </a:r>
            <a:r>
              <a:rPr lang="en-US" sz="1600" b="1" dirty="0" err="1">
                <a:solidFill>
                  <a:srgbClr val="002060"/>
                </a:solidFill>
              </a:rPr>
              <a:t>besoin</a:t>
            </a:r>
            <a:r>
              <a:rPr lang="en-US" sz="1600" b="1" dirty="0">
                <a:solidFill>
                  <a:srgbClr val="002060"/>
                </a:solidFill>
              </a:rPr>
              <a:t>.]
Personne </a:t>
            </a:r>
            <a:r>
              <a:rPr lang="en-US" sz="1600" b="1" dirty="0" err="1">
                <a:solidFill>
                  <a:srgbClr val="002060"/>
                </a:solidFill>
              </a:rPr>
              <a:t>en</a:t>
            </a:r>
            <a:r>
              <a:rPr lang="en-US" sz="1600" b="1" dirty="0">
                <a:solidFill>
                  <a:srgbClr val="002060"/>
                </a:solidFill>
              </a:rPr>
              <a:t> [situation de handicap] : Je </a:t>
            </a:r>
            <a:r>
              <a:rPr lang="en-US" sz="1600" b="1" dirty="0" err="1">
                <a:solidFill>
                  <a:srgbClr val="002060"/>
                </a:solidFill>
              </a:rPr>
              <a:t>pense</a:t>
            </a:r>
            <a:r>
              <a:rPr lang="en-US" sz="1600" b="1" dirty="0">
                <a:solidFill>
                  <a:srgbClr val="002060"/>
                </a:solidFill>
              </a:rPr>
              <a:t> que je </a:t>
            </a:r>
            <a:r>
              <a:rPr lang="en-US" sz="1600" b="1" dirty="0" err="1">
                <a:solidFill>
                  <a:srgbClr val="002060"/>
                </a:solidFill>
              </a:rPr>
              <a:t>comprends</a:t>
            </a:r>
            <a:r>
              <a:rPr lang="en-US" sz="1600" b="1" dirty="0">
                <a:solidFill>
                  <a:srgbClr val="002060"/>
                </a:solidFill>
              </a:rPr>
              <a:t> </a:t>
            </a:r>
            <a:r>
              <a:rPr lang="en-US" sz="1600" b="1" dirty="0" err="1">
                <a:solidFill>
                  <a:srgbClr val="002060"/>
                </a:solidFill>
              </a:rPr>
              <a:t>maintenant</a:t>
            </a:r>
            <a:r>
              <a:rPr lang="en-US" sz="1600" b="1" dirty="0">
                <a:solidFill>
                  <a:srgbClr val="002060"/>
                </a:solidFill>
              </a:rPr>
              <a:t> !
</a:t>
            </a:r>
            <a:r>
              <a:rPr lang="en-US" sz="1600" b="1" dirty="0" err="1">
                <a:solidFill>
                  <a:srgbClr val="002060"/>
                </a:solidFill>
              </a:rPr>
              <a:t>Enseignant</a:t>
            </a:r>
            <a:r>
              <a:rPr lang="en-US" sz="1600" b="1" dirty="0">
                <a:solidFill>
                  <a:srgbClr val="002060"/>
                </a:solidFill>
              </a:rPr>
              <a:t> : </a:t>
            </a:r>
            <a:r>
              <a:rPr lang="en-US" sz="1600" b="1" dirty="0" err="1">
                <a:solidFill>
                  <a:srgbClr val="002060"/>
                </a:solidFill>
              </a:rPr>
              <a:t>C’est</a:t>
            </a:r>
            <a:r>
              <a:rPr lang="en-US" sz="1600" b="1" dirty="0">
                <a:solidFill>
                  <a:srgbClr val="002060"/>
                </a:solidFill>
              </a:rPr>
              <a:t> </a:t>
            </a:r>
            <a:r>
              <a:rPr lang="en-US" sz="1600" b="1" dirty="0" err="1">
                <a:solidFill>
                  <a:srgbClr val="002060"/>
                </a:solidFill>
              </a:rPr>
              <a:t>génial</a:t>
            </a:r>
            <a:r>
              <a:rPr lang="en-US" sz="1600" b="1" dirty="0">
                <a:solidFill>
                  <a:srgbClr val="002060"/>
                </a:solidFill>
              </a:rPr>
              <a:t> ! Si </a:t>
            </a:r>
            <a:r>
              <a:rPr lang="en-US" sz="1600" b="1" dirty="0" err="1">
                <a:solidFill>
                  <a:srgbClr val="002060"/>
                </a:solidFill>
              </a:rPr>
              <a:t>vous</a:t>
            </a:r>
            <a:r>
              <a:rPr lang="en-US" sz="1600" b="1" dirty="0">
                <a:solidFill>
                  <a:srgbClr val="002060"/>
                </a:solidFill>
              </a:rPr>
              <a:t> </a:t>
            </a:r>
            <a:r>
              <a:rPr lang="en-US" sz="1600" b="1" dirty="0" err="1">
                <a:solidFill>
                  <a:srgbClr val="002060"/>
                </a:solidFill>
              </a:rPr>
              <a:t>avez</a:t>
            </a:r>
            <a:r>
              <a:rPr lang="en-US" sz="1600" b="1" dirty="0">
                <a:solidFill>
                  <a:srgbClr val="002060"/>
                </a:solidFill>
              </a:rPr>
              <a:t> </a:t>
            </a:r>
            <a:r>
              <a:rPr lang="en-US" sz="1600" b="1" dirty="0" err="1">
                <a:solidFill>
                  <a:srgbClr val="002060"/>
                </a:solidFill>
              </a:rPr>
              <a:t>d’autres</a:t>
            </a:r>
            <a:r>
              <a:rPr lang="en-US" sz="1600" b="1" dirty="0">
                <a:solidFill>
                  <a:srgbClr val="002060"/>
                </a:solidFill>
              </a:rPr>
              <a:t> questions, </a:t>
            </a:r>
            <a:r>
              <a:rPr lang="en-US" sz="1600" b="1" dirty="0" err="1">
                <a:solidFill>
                  <a:srgbClr val="002060"/>
                </a:solidFill>
              </a:rPr>
              <a:t>n’hésitez</a:t>
            </a:r>
            <a:r>
              <a:rPr lang="en-US" sz="1600" b="1" dirty="0">
                <a:solidFill>
                  <a:srgbClr val="002060"/>
                </a:solidFill>
              </a:rPr>
              <a:t> pas à les poser.</a:t>
            </a:r>
            <a:endParaRPr dirty="0">
              <a:solidFill>
                <a:srgbClr val="002060"/>
              </a:solidFill>
            </a:endParaRPr>
          </a:p>
        </p:txBody>
      </p:sp>
      <p:sp>
        <p:nvSpPr>
          <p:cNvPr id="492" name="Google Shape;492;p62"/>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96"/>
        <p:cNvGrpSpPr/>
        <p:nvPr/>
      </p:nvGrpSpPr>
      <p:grpSpPr>
        <a:xfrm>
          <a:off x="0" y="0"/>
          <a:ext cx="0" cy="0"/>
          <a:chOff x="0" y="0"/>
          <a:chExt cx="0" cy="0"/>
        </a:xfrm>
      </p:grpSpPr>
      <p:sp>
        <p:nvSpPr>
          <p:cNvPr id="497" name="Google Shape;497;p63"/>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500" dirty="0"/>
              <a:t>Études de </a:t>
            </a:r>
            <a:r>
              <a:rPr lang="en-US" sz="3500" dirty="0" err="1"/>
              <a:t>cas</a:t>
            </a:r>
            <a:r>
              <a:rPr lang="en-US" sz="3500" dirty="0"/>
              <a:t> : Application de techniques de communication verbale</a:t>
            </a:r>
            <a:endParaRPr sz="3500" dirty="0"/>
          </a:p>
        </p:txBody>
      </p:sp>
      <p:sp>
        <p:nvSpPr>
          <p:cNvPr id="498" name="Google Shape;498;p63"/>
          <p:cNvSpPr txBox="1">
            <a:spLocks noGrp="1"/>
          </p:cNvSpPr>
          <p:nvPr>
            <p:ph type="body" idx="1"/>
          </p:nvPr>
        </p:nvSpPr>
        <p:spPr>
          <a:xfrm>
            <a:off x="246838" y="1459143"/>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n-US" sz="2000" b="1" dirty="0">
                <a:solidFill>
                  <a:schemeClr val="lt2"/>
                </a:solidFill>
              </a:rPr>
              <a:t>Étude de </a:t>
            </a:r>
            <a:r>
              <a:rPr lang="en-US" sz="2000" b="1" dirty="0" err="1">
                <a:solidFill>
                  <a:schemeClr val="lt2"/>
                </a:solidFill>
              </a:rPr>
              <a:t>cas</a:t>
            </a:r>
            <a:r>
              <a:rPr lang="en-US" sz="2000" b="1" dirty="0">
                <a:solidFill>
                  <a:schemeClr val="lt2"/>
                </a:solidFill>
              </a:rPr>
              <a:t> 1 : </a:t>
            </a:r>
            <a:r>
              <a:rPr lang="en-US" sz="2000" b="1" dirty="0" err="1">
                <a:solidFill>
                  <a:schemeClr val="lt2"/>
                </a:solidFill>
              </a:rPr>
              <a:t>Responsabiliser</a:t>
            </a:r>
            <a:r>
              <a:rPr lang="en-US" sz="2000" b="1" dirty="0">
                <a:solidFill>
                  <a:schemeClr val="lt2"/>
                </a:solidFill>
              </a:rPr>
              <a:t> les </a:t>
            </a:r>
            <a:r>
              <a:rPr lang="en-US" sz="2000" b="1" dirty="0" err="1">
                <a:solidFill>
                  <a:schemeClr val="lt2"/>
                </a:solidFill>
              </a:rPr>
              <a:t>apprenants</a:t>
            </a:r>
            <a:r>
              <a:rPr lang="en-US" sz="2000" b="1" dirty="0">
                <a:solidFill>
                  <a:schemeClr val="lt2"/>
                </a:solidFill>
              </a:rPr>
              <a:t> </a:t>
            </a:r>
            <a:r>
              <a:rPr lang="en-US" sz="2000" b="1" dirty="0" err="1">
                <a:solidFill>
                  <a:schemeClr val="lt2"/>
                </a:solidFill>
              </a:rPr>
              <a:t>dyslexiques</a:t>
            </a:r>
            <a:r>
              <a:rPr lang="en-US" sz="2000" b="1" dirty="0">
                <a:solidFill>
                  <a:schemeClr val="lt2"/>
                </a:solidFill>
              </a:rPr>
              <a:t> dans </a:t>
            </a:r>
            <a:r>
              <a:rPr lang="en-US" sz="2000" b="1" dirty="0" err="1">
                <a:solidFill>
                  <a:schemeClr val="lt2"/>
                </a:solidFill>
              </a:rPr>
              <a:t>l’enseignement</a:t>
            </a:r>
            <a:r>
              <a:rPr lang="en-US" sz="2000" b="1" dirty="0">
                <a:solidFill>
                  <a:schemeClr val="lt2"/>
                </a:solidFill>
              </a:rPr>
              <a:t> des </a:t>
            </a:r>
            <a:r>
              <a:rPr lang="en-US" sz="2000" b="1" dirty="0" err="1">
                <a:solidFill>
                  <a:schemeClr val="lt2"/>
                </a:solidFill>
              </a:rPr>
              <a:t>mathématiques</a:t>
            </a:r>
            <a:r>
              <a:rPr lang="en-US" sz="2000" b="1" dirty="0">
                <a:solidFill>
                  <a:schemeClr val="lt2"/>
                </a:solidFill>
              </a:rPr>
              <a:t> </a:t>
            </a:r>
            <a:r>
              <a:rPr lang="en-US" sz="2000" b="1" dirty="0" err="1">
                <a:solidFill>
                  <a:schemeClr val="lt2"/>
                </a:solidFill>
              </a:rPr>
              <a:t>en</a:t>
            </a:r>
            <a:r>
              <a:rPr lang="en-US" sz="2000" b="1" dirty="0">
                <a:solidFill>
                  <a:schemeClr val="lt2"/>
                </a:solidFill>
              </a:rPr>
              <a:t> </a:t>
            </a:r>
            <a:r>
              <a:rPr lang="en-US" sz="2000" b="1" dirty="0" err="1">
                <a:solidFill>
                  <a:schemeClr val="lt2"/>
                </a:solidFill>
              </a:rPr>
              <a:t>ligne</a:t>
            </a:r>
            <a:endParaRPr lang="en-US" sz="2000" b="1" dirty="0">
              <a:solidFill>
                <a:schemeClr val="lt2"/>
              </a:solidFill>
            </a:endParaRPr>
          </a:p>
          <a:p>
            <a:pPr marL="0" lvl="0" indent="0">
              <a:buNone/>
            </a:pPr>
            <a:r>
              <a:rPr lang="en-US" sz="1600" dirty="0" err="1"/>
              <a:t>Voici</a:t>
            </a:r>
            <a:r>
              <a:rPr lang="en-US" sz="1600" dirty="0"/>
              <a:t> </a:t>
            </a:r>
            <a:r>
              <a:rPr lang="en-US" sz="1600" dirty="0" err="1"/>
              <a:t>quelques</a:t>
            </a:r>
            <a:r>
              <a:rPr lang="en-US" sz="1600" dirty="0"/>
              <a:t> conseils </a:t>
            </a:r>
            <a:r>
              <a:rPr lang="en-US" sz="1600" dirty="0" err="1"/>
              <a:t>supplémentaires</a:t>
            </a:r>
            <a:r>
              <a:rPr lang="en-US" sz="1600" dirty="0"/>
              <a:t> pour les </a:t>
            </a:r>
            <a:r>
              <a:rPr lang="en-US" sz="1600" dirty="0" err="1"/>
              <a:t>enseignants</a:t>
            </a:r>
            <a:r>
              <a:rPr lang="en-US" sz="1600" dirty="0"/>
              <a:t> </a:t>
            </a:r>
            <a:r>
              <a:rPr lang="en-US" sz="1600" dirty="0" err="1"/>
              <a:t>lorsqu’ils</a:t>
            </a:r>
            <a:r>
              <a:rPr lang="en-US" sz="1600" dirty="0"/>
              <a:t> </a:t>
            </a:r>
            <a:r>
              <a:rPr lang="en-US" sz="1600" dirty="0" err="1"/>
              <a:t>travaillent</a:t>
            </a:r>
            <a:r>
              <a:rPr lang="en-US" sz="1600" dirty="0"/>
              <a:t> avec des </a:t>
            </a:r>
            <a:r>
              <a:rPr lang="en-US" sz="1600" dirty="0" err="1"/>
              <a:t>personnes</a:t>
            </a:r>
            <a:r>
              <a:rPr lang="en-US" sz="1600" dirty="0"/>
              <a:t> </a:t>
            </a:r>
            <a:r>
              <a:rPr lang="en-US" sz="1600" dirty="0" err="1"/>
              <a:t>dyslexiques</a:t>
            </a:r>
            <a:r>
              <a:rPr lang="en" sz="1600" dirty="0"/>
              <a:t>:</a:t>
            </a:r>
            <a:endParaRPr sz="1600" dirty="0"/>
          </a:p>
          <a:p>
            <a:pPr marL="1219200" lvl="1" indent="-400050">
              <a:lnSpc>
                <a:spcPct val="100000"/>
              </a:lnSpc>
              <a:spcBef>
                <a:spcPts val="2400"/>
              </a:spcBef>
              <a:buSzPts val="1500"/>
            </a:pPr>
            <a:r>
              <a:rPr lang="en-US" sz="1600" dirty="0" err="1"/>
              <a:t>Soyez</a:t>
            </a:r>
            <a:r>
              <a:rPr lang="en-US" sz="1600" dirty="0"/>
              <a:t> patient et </a:t>
            </a:r>
            <a:r>
              <a:rPr lang="en-US" sz="1600" dirty="0" err="1"/>
              <a:t>compréhensif</a:t>
            </a:r>
            <a:r>
              <a:rPr lang="en-US" sz="1600" dirty="0"/>
              <a:t>. Les </a:t>
            </a:r>
            <a:r>
              <a:rPr lang="en-US" sz="1600" dirty="0" err="1"/>
              <a:t>personnes</a:t>
            </a:r>
            <a:r>
              <a:rPr lang="en-US" sz="1600" dirty="0"/>
              <a:t> </a:t>
            </a:r>
            <a:r>
              <a:rPr lang="en-US" sz="1600" dirty="0" err="1"/>
              <a:t>dyslexiques</a:t>
            </a:r>
            <a:r>
              <a:rPr lang="en-US" sz="1600" dirty="0"/>
              <a:t> </a:t>
            </a:r>
            <a:r>
              <a:rPr lang="en-US" sz="1600" dirty="0" err="1"/>
              <a:t>peuvent</a:t>
            </a:r>
            <a:r>
              <a:rPr lang="en-US" sz="1600" dirty="0"/>
              <a:t> </a:t>
            </a:r>
            <a:r>
              <a:rPr lang="en-US" sz="1600" dirty="0" err="1"/>
              <a:t>avoir</a:t>
            </a:r>
            <a:r>
              <a:rPr lang="en-US" sz="1600" dirty="0"/>
              <a:t> </a:t>
            </a:r>
            <a:r>
              <a:rPr lang="en-US" sz="1600" dirty="0" err="1"/>
              <a:t>besoin</a:t>
            </a:r>
            <a:r>
              <a:rPr lang="en-US" sz="1600" dirty="0"/>
              <a:t> de plus de temps pour </a:t>
            </a:r>
            <a:r>
              <a:rPr lang="en-US" sz="1600" dirty="0" err="1"/>
              <a:t>traiter</a:t>
            </a:r>
            <a:r>
              <a:rPr lang="en-US" sz="1600" dirty="0"/>
              <a:t> les </a:t>
            </a:r>
            <a:r>
              <a:rPr lang="en-US" sz="1600" dirty="0" err="1"/>
              <a:t>informations</a:t>
            </a:r>
            <a:r>
              <a:rPr lang="en-US" sz="1600" dirty="0"/>
              <a:t> et terminer les devoirs.
</a:t>
            </a:r>
            <a:r>
              <a:rPr lang="en-US" sz="1600" dirty="0" err="1"/>
              <a:t>Fournissez</a:t>
            </a:r>
            <a:r>
              <a:rPr lang="en-US" sz="1600" dirty="0"/>
              <a:t> des instructions </a:t>
            </a:r>
            <a:r>
              <a:rPr lang="en-US" sz="1600" dirty="0" err="1"/>
              <a:t>claires</a:t>
            </a:r>
            <a:r>
              <a:rPr lang="en-US" sz="1600" dirty="0"/>
              <a:t> et </a:t>
            </a:r>
            <a:r>
              <a:rPr lang="en-US" sz="1600" dirty="0" err="1"/>
              <a:t>concises</a:t>
            </a:r>
            <a:r>
              <a:rPr lang="en-US" sz="1600" dirty="0"/>
              <a:t>. </a:t>
            </a:r>
            <a:r>
              <a:rPr lang="en-US" sz="1600" dirty="0" err="1"/>
              <a:t>Évitez</a:t>
            </a:r>
            <a:r>
              <a:rPr lang="en-US" sz="1600" dirty="0"/>
              <a:t> </a:t>
            </a:r>
            <a:r>
              <a:rPr lang="en-US" sz="1600" dirty="0" err="1"/>
              <a:t>d’utiliser</a:t>
            </a:r>
            <a:r>
              <a:rPr lang="en-US" sz="1600" dirty="0"/>
              <a:t> du jargon et des </a:t>
            </a:r>
            <a:r>
              <a:rPr lang="en-US" sz="1600" dirty="0" err="1"/>
              <a:t>termes</a:t>
            </a:r>
            <a:r>
              <a:rPr lang="en-US" sz="1600" dirty="0"/>
              <a:t> techniques.
</a:t>
            </a:r>
            <a:r>
              <a:rPr lang="en-US" sz="1600" dirty="0" err="1"/>
              <a:t>Décomposez</a:t>
            </a:r>
            <a:r>
              <a:rPr lang="en-US" sz="1600" dirty="0"/>
              <a:t> les </a:t>
            </a:r>
            <a:r>
              <a:rPr lang="en-US" sz="1600" dirty="0" err="1"/>
              <a:t>tâches</a:t>
            </a:r>
            <a:r>
              <a:rPr lang="en-US" sz="1600" dirty="0"/>
              <a:t> complexes </a:t>
            </a:r>
            <a:r>
              <a:rPr lang="en-US" sz="1600" dirty="0" err="1"/>
              <a:t>en</a:t>
            </a:r>
            <a:r>
              <a:rPr lang="en-US" sz="1600" dirty="0"/>
              <a:t> étapes plus petites et plus </a:t>
            </a:r>
            <a:r>
              <a:rPr lang="en-US" sz="1600" dirty="0" err="1"/>
              <a:t>faciles</a:t>
            </a:r>
            <a:r>
              <a:rPr lang="en-US" sz="1600" dirty="0"/>
              <a:t> à </a:t>
            </a:r>
            <a:r>
              <a:rPr lang="en-US" sz="1600" dirty="0" err="1"/>
              <a:t>gérer</a:t>
            </a:r>
            <a:r>
              <a:rPr lang="en-US" sz="1600" dirty="0"/>
              <a:t>.
</a:t>
            </a:r>
            <a:r>
              <a:rPr lang="en-US" sz="1600" dirty="0" err="1"/>
              <a:t>Utilisez</a:t>
            </a:r>
            <a:r>
              <a:rPr lang="en-US" sz="1600" dirty="0"/>
              <a:t> des </a:t>
            </a:r>
            <a:r>
              <a:rPr lang="en-US" sz="1600" dirty="0" err="1"/>
              <a:t>éléments</a:t>
            </a:r>
            <a:r>
              <a:rPr lang="en-US" sz="1600" dirty="0"/>
              <a:t> </a:t>
            </a:r>
            <a:r>
              <a:rPr lang="en-US" sz="1600" dirty="0" err="1"/>
              <a:t>visuels</a:t>
            </a:r>
            <a:r>
              <a:rPr lang="en-US" sz="1600" dirty="0"/>
              <a:t> pour </a:t>
            </a:r>
            <a:r>
              <a:rPr lang="en-US" sz="1600" dirty="0" err="1"/>
              <a:t>soutenir</a:t>
            </a:r>
            <a:r>
              <a:rPr lang="en-US" sz="1600" dirty="0"/>
              <a:t> </a:t>
            </a:r>
            <a:r>
              <a:rPr lang="en-US" sz="1600" dirty="0" err="1"/>
              <a:t>l’apprentissage</a:t>
            </a:r>
            <a:r>
              <a:rPr lang="en-US" sz="1600" dirty="0"/>
              <a:t>, </a:t>
            </a:r>
            <a:r>
              <a:rPr lang="en-US" sz="1600" dirty="0" err="1"/>
              <a:t>tels</a:t>
            </a:r>
            <a:r>
              <a:rPr lang="en-US" sz="1600" dirty="0"/>
              <a:t> que des </a:t>
            </a:r>
            <a:r>
              <a:rPr lang="en-US" sz="1600" dirty="0" err="1"/>
              <a:t>diagrammes</a:t>
            </a:r>
            <a:r>
              <a:rPr lang="en-US" sz="1600" dirty="0"/>
              <a:t>, des tableaux et des </a:t>
            </a:r>
            <a:r>
              <a:rPr lang="en-US" sz="1600" dirty="0" err="1"/>
              <a:t>graphiques</a:t>
            </a:r>
            <a:r>
              <a:rPr lang="en-US" sz="1600" dirty="0"/>
              <a:t>.
</a:t>
            </a:r>
            <a:r>
              <a:rPr lang="en-US" sz="1600" dirty="0" err="1"/>
              <a:t>Utiliser</a:t>
            </a:r>
            <a:r>
              <a:rPr lang="en-US" sz="1600" dirty="0"/>
              <a:t> des </a:t>
            </a:r>
            <a:r>
              <a:rPr lang="en-US" sz="1600" dirty="0" err="1"/>
              <a:t>méthodes</a:t>
            </a:r>
            <a:r>
              <a:rPr lang="en-US" sz="1600" dirty="0"/>
              <a:t> </a:t>
            </a:r>
            <a:r>
              <a:rPr lang="en-US" sz="1600" dirty="0" err="1"/>
              <a:t>d’enseignement</a:t>
            </a:r>
            <a:r>
              <a:rPr lang="en-US" sz="1600" dirty="0"/>
              <a:t> </a:t>
            </a:r>
            <a:r>
              <a:rPr lang="en-US" sz="1600" dirty="0" err="1"/>
              <a:t>multisensorielles</a:t>
            </a:r>
            <a:r>
              <a:rPr lang="en-US" sz="1600" dirty="0"/>
              <a:t>, </a:t>
            </a:r>
            <a:r>
              <a:rPr lang="en-US" sz="1600" dirty="0" err="1"/>
              <a:t>telles</a:t>
            </a:r>
            <a:r>
              <a:rPr lang="en-US" sz="1600" dirty="0"/>
              <a:t> que des </a:t>
            </a:r>
            <a:r>
              <a:rPr lang="en-US" sz="1600" dirty="0" err="1"/>
              <a:t>activités</a:t>
            </a:r>
            <a:r>
              <a:rPr lang="en-US" sz="1600" dirty="0"/>
              <a:t> </a:t>
            </a:r>
            <a:r>
              <a:rPr lang="en-US" sz="1600" dirty="0" err="1"/>
              <a:t>d’apprentissage</a:t>
            </a:r>
            <a:r>
              <a:rPr lang="en-US" sz="1600" dirty="0"/>
              <a:t> </a:t>
            </a:r>
            <a:r>
              <a:rPr lang="en-US" sz="1600" dirty="0" err="1"/>
              <a:t>kinesthésique</a:t>
            </a:r>
            <a:r>
              <a:rPr lang="en-US" sz="1600" dirty="0"/>
              <a:t> et auditive.
</a:t>
            </a:r>
            <a:r>
              <a:rPr lang="en-US" sz="1600" dirty="0" err="1"/>
              <a:t>Offrir</a:t>
            </a:r>
            <a:r>
              <a:rPr lang="en-US" sz="1600" dirty="0"/>
              <a:t> aux gens la </a:t>
            </a:r>
            <a:r>
              <a:rPr lang="en-US" sz="1600" dirty="0" err="1"/>
              <a:t>possibilité</a:t>
            </a:r>
            <a:r>
              <a:rPr lang="en-US" sz="1600" dirty="0"/>
              <a:t> de </a:t>
            </a:r>
            <a:r>
              <a:rPr lang="en-US" sz="1600" dirty="0" err="1"/>
              <a:t>mettre</a:t>
            </a:r>
            <a:r>
              <a:rPr lang="en-US" sz="1600" dirty="0"/>
              <a:t> </a:t>
            </a:r>
            <a:r>
              <a:rPr lang="en-US" sz="1600" dirty="0" err="1"/>
              <a:t>en</a:t>
            </a:r>
            <a:r>
              <a:rPr lang="en-US" sz="1600" dirty="0"/>
              <a:t> pratique </a:t>
            </a:r>
            <a:r>
              <a:rPr lang="en-US" sz="1600" dirty="0" err="1"/>
              <a:t>leurs</a:t>
            </a:r>
            <a:r>
              <a:rPr lang="en-US" sz="1600" dirty="0"/>
              <a:t> </a:t>
            </a:r>
            <a:r>
              <a:rPr lang="en-US" sz="1600" dirty="0" err="1"/>
              <a:t>compétences</a:t>
            </a:r>
            <a:r>
              <a:rPr lang="en-US" sz="1600" dirty="0"/>
              <a:t> dans un </a:t>
            </a:r>
            <a:r>
              <a:rPr lang="en-US" sz="1600" dirty="0" err="1"/>
              <a:t>environnement</a:t>
            </a:r>
            <a:r>
              <a:rPr lang="en-US" sz="1600" dirty="0"/>
              <a:t> favorable.</a:t>
            </a:r>
            <a:endParaRPr sz="2000"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 dirty="0"/>
              <a:t> </a:t>
            </a:r>
            <a:endParaRPr dirty="0"/>
          </a:p>
        </p:txBody>
      </p:sp>
      <p:sp>
        <p:nvSpPr>
          <p:cNvPr id="499" name="Google Shape;499;p63"/>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03"/>
        <p:cNvGrpSpPr/>
        <p:nvPr/>
      </p:nvGrpSpPr>
      <p:grpSpPr>
        <a:xfrm>
          <a:off x="0" y="0"/>
          <a:ext cx="0" cy="0"/>
          <a:chOff x="0" y="0"/>
          <a:chExt cx="0" cy="0"/>
        </a:xfrm>
      </p:grpSpPr>
      <p:sp>
        <p:nvSpPr>
          <p:cNvPr id="504" name="Google Shape;504;p64"/>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2700" dirty="0"/>
              <a:t>Études de </a:t>
            </a:r>
            <a:r>
              <a:rPr lang="en-US" sz="2700" dirty="0" err="1"/>
              <a:t>cas</a:t>
            </a:r>
            <a:r>
              <a:rPr lang="en-US" sz="2700" dirty="0"/>
              <a:t> : Techniques de communication verbale</a:t>
            </a:r>
            <a:endParaRPr sz="2700" dirty="0"/>
          </a:p>
        </p:txBody>
      </p:sp>
      <p:sp>
        <p:nvSpPr>
          <p:cNvPr id="505" name="Google Shape;505;p64"/>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n-US" sz="2000" b="1" dirty="0">
                <a:solidFill>
                  <a:schemeClr val="lt2"/>
                </a:solidFill>
              </a:rPr>
              <a:t>Étude de </a:t>
            </a:r>
            <a:r>
              <a:rPr lang="en-US" sz="2000" b="1" dirty="0" err="1">
                <a:solidFill>
                  <a:schemeClr val="lt2"/>
                </a:solidFill>
              </a:rPr>
              <a:t>cas</a:t>
            </a:r>
            <a:r>
              <a:rPr lang="en-US" sz="2000" b="1" dirty="0">
                <a:solidFill>
                  <a:schemeClr val="lt2"/>
                </a:solidFill>
              </a:rPr>
              <a:t> 2 : </a:t>
            </a:r>
            <a:r>
              <a:rPr lang="en-US" sz="2000" b="1" dirty="0" err="1">
                <a:solidFill>
                  <a:schemeClr val="lt2"/>
                </a:solidFill>
              </a:rPr>
              <a:t>Soutenir</a:t>
            </a:r>
            <a:r>
              <a:rPr lang="en-US" sz="2000" b="1" dirty="0">
                <a:solidFill>
                  <a:schemeClr val="lt2"/>
                </a:solidFill>
              </a:rPr>
              <a:t> les </a:t>
            </a:r>
            <a:r>
              <a:rPr lang="en-US" sz="2000" b="1" dirty="0" err="1">
                <a:solidFill>
                  <a:schemeClr val="lt2"/>
                </a:solidFill>
              </a:rPr>
              <a:t>personnes</a:t>
            </a:r>
            <a:r>
              <a:rPr lang="en-US" sz="2000" b="1" dirty="0">
                <a:solidFill>
                  <a:schemeClr val="lt2"/>
                </a:solidFill>
              </a:rPr>
              <a:t> </a:t>
            </a:r>
            <a:r>
              <a:rPr lang="en-US" sz="2000" b="1" dirty="0" err="1">
                <a:solidFill>
                  <a:schemeClr val="lt2"/>
                </a:solidFill>
              </a:rPr>
              <a:t>atteintes</a:t>
            </a:r>
            <a:r>
              <a:rPr lang="en-US" sz="2000" b="1" dirty="0">
                <a:solidFill>
                  <a:schemeClr val="lt2"/>
                </a:solidFill>
              </a:rPr>
              <a:t> de troubles du </a:t>
            </a:r>
            <a:r>
              <a:rPr lang="en-US" sz="2000" b="1" dirty="0" err="1">
                <a:solidFill>
                  <a:schemeClr val="lt2"/>
                </a:solidFill>
              </a:rPr>
              <a:t>spectre</a:t>
            </a:r>
            <a:r>
              <a:rPr lang="en-US" sz="2000" b="1" dirty="0">
                <a:solidFill>
                  <a:schemeClr val="lt2"/>
                </a:solidFill>
              </a:rPr>
              <a:t> </a:t>
            </a:r>
            <a:r>
              <a:rPr lang="en-US" sz="2000" b="1" dirty="0" err="1">
                <a:solidFill>
                  <a:schemeClr val="lt2"/>
                </a:solidFill>
              </a:rPr>
              <a:t>autistique</a:t>
            </a:r>
            <a:r>
              <a:rPr lang="en-US" sz="2000" b="1" dirty="0">
                <a:solidFill>
                  <a:schemeClr val="lt2"/>
                </a:solidFill>
              </a:rPr>
              <a:t> dans les discussions </a:t>
            </a:r>
            <a:r>
              <a:rPr lang="en-US" sz="2000" b="1" dirty="0" err="1">
                <a:solidFill>
                  <a:schemeClr val="lt2"/>
                </a:solidFill>
              </a:rPr>
              <a:t>en</a:t>
            </a:r>
            <a:r>
              <a:rPr lang="en-US" sz="2000" b="1" dirty="0">
                <a:solidFill>
                  <a:schemeClr val="lt2"/>
                </a:solidFill>
              </a:rPr>
              <a:t> </a:t>
            </a:r>
            <a:r>
              <a:rPr lang="en-US" sz="2000" b="1" dirty="0" err="1">
                <a:solidFill>
                  <a:schemeClr val="lt2"/>
                </a:solidFill>
              </a:rPr>
              <a:t>ligne</a:t>
            </a:r>
            <a:endParaRPr lang="en-US" sz="2000" b="1" dirty="0">
              <a:solidFill>
                <a:schemeClr val="lt2"/>
              </a:solidFill>
            </a:endParaRPr>
          </a:p>
          <a:p>
            <a:pPr marL="0" lvl="0" indent="0">
              <a:buNone/>
            </a:pPr>
            <a:r>
              <a:rPr lang="en-US" sz="1400" dirty="0" err="1"/>
              <a:t>Contexte</a:t>
            </a:r>
            <a:r>
              <a:rPr lang="en-US" sz="1400" dirty="0"/>
              <a:t> : Une </a:t>
            </a:r>
            <a:r>
              <a:rPr lang="en-US" sz="1400" dirty="0" err="1"/>
              <a:t>personne</a:t>
            </a:r>
            <a:r>
              <a:rPr lang="en-US" sz="1400" dirty="0"/>
              <a:t> </a:t>
            </a:r>
            <a:r>
              <a:rPr lang="en-US" sz="1400" dirty="0" err="1"/>
              <a:t>atteinte</a:t>
            </a:r>
            <a:r>
              <a:rPr lang="en-US" sz="1400" dirty="0"/>
              <a:t> d’un trouble du </a:t>
            </a:r>
            <a:r>
              <a:rPr lang="en-US" sz="1400" dirty="0" err="1"/>
              <a:t>spectre</a:t>
            </a:r>
            <a:r>
              <a:rPr lang="en-US" sz="1400" dirty="0"/>
              <a:t> </a:t>
            </a:r>
            <a:r>
              <a:rPr lang="en-US" sz="1400" dirty="0" err="1"/>
              <a:t>autistique</a:t>
            </a:r>
            <a:r>
              <a:rPr lang="en-US" sz="1400" dirty="0"/>
              <a:t> a de la </a:t>
            </a:r>
            <a:r>
              <a:rPr lang="en-US" sz="1400" dirty="0" err="1"/>
              <a:t>difficulté</a:t>
            </a:r>
            <a:r>
              <a:rPr lang="en-US" sz="1400" dirty="0"/>
              <a:t> à </a:t>
            </a:r>
            <a:r>
              <a:rPr lang="en-US" sz="1400" dirty="0" err="1"/>
              <a:t>participer</a:t>
            </a:r>
            <a:r>
              <a:rPr lang="en-US" sz="1400" dirty="0"/>
              <a:t> à des discussions </a:t>
            </a:r>
            <a:r>
              <a:rPr lang="en-US" sz="1400" dirty="0" err="1"/>
              <a:t>en</a:t>
            </a:r>
            <a:r>
              <a:rPr lang="en-US" sz="1400" dirty="0"/>
              <a:t> </a:t>
            </a:r>
            <a:r>
              <a:rPr lang="en-US" sz="1400" dirty="0" err="1"/>
              <a:t>ligne</a:t>
            </a:r>
            <a:r>
              <a:rPr lang="en-US" sz="1400" dirty="0"/>
              <a:t>. </a:t>
            </a:r>
            <a:r>
              <a:rPr lang="en-US" sz="1400" dirty="0" err="1"/>
              <a:t>L’enseignant</a:t>
            </a:r>
            <a:r>
              <a:rPr lang="en-US" sz="1400" dirty="0"/>
              <a:t> </a:t>
            </a:r>
            <a:r>
              <a:rPr lang="en-US" sz="1400" dirty="0" err="1"/>
              <a:t>utilise</a:t>
            </a:r>
            <a:r>
              <a:rPr lang="en-US" sz="1400" dirty="0"/>
              <a:t> des </a:t>
            </a:r>
            <a:r>
              <a:rPr lang="en-US" sz="1400" dirty="0" err="1"/>
              <a:t>compétences</a:t>
            </a:r>
            <a:r>
              <a:rPr lang="en-US" sz="1400" dirty="0"/>
              <a:t> </a:t>
            </a:r>
            <a:r>
              <a:rPr lang="en-US" sz="1400" dirty="0" err="1"/>
              <a:t>d’écoute</a:t>
            </a:r>
            <a:r>
              <a:rPr lang="en-US" sz="1400" dirty="0"/>
              <a:t> active pour encourager la </a:t>
            </a:r>
            <a:r>
              <a:rPr lang="en-US" sz="1400" dirty="0" err="1"/>
              <a:t>personne</a:t>
            </a:r>
            <a:r>
              <a:rPr lang="en-US" sz="1400" dirty="0"/>
              <a:t> à </a:t>
            </a:r>
            <a:r>
              <a:rPr lang="en-US" sz="1400" dirty="0" err="1"/>
              <a:t>participer</a:t>
            </a:r>
            <a:r>
              <a:rPr lang="en-US" sz="1400" dirty="0"/>
              <a:t>. </a:t>
            </a:r>
            <a:r>
              <a:rPr lang="en-US" sz="1400" dirty="0" err="1"/>
              <a:t>L’enseignant</a:t>
            </a:r>
            <a:r>
              <a:rPr lang="en-US" sz="1400" dirty="0"/>
              <a:t> </a:t>
            </a:r>
            <a:r>
              <a:rPr lang="en-US" sz="1400" dirty="0" err="1"/>
              <a:t>évite</a:t>
            </a:r>
            <a:r>
              <a:rPr lang="en-US" sz="1400" dirty="0"/>
              <a:t> </a:t>
            </a:r>
            <a:r>
              <a:rPr lang="en-US" sz="1400" dirty="0" err="1"/>
              <a:t>également</a:t>
            </a:r>
            <a:r>
              <a:rPr lang="en-US" sz="1400" dirty="0"/>
              <a:t> </a:t>
            </a:r>
            <a:r>
              <a:rPr lang="en-US" sz="1400" dirty="0" err="1"/>
              <a:t>d’utiliser</a:t>
            </a:r>
            <a:r>
              <a:rPr lang="en-US" sz="1400" dirty="0"/>
              <a:t> du jargon et des </a:t>
            </a:r>
            <a:r>
              <a:rPr lang="en-US" sz="1400" dirty="0" err="1"/>
              <a:t>termes</a:t>
            </a:r>
            <a:r>
              <a:rPr lang="en-US" sz="1400" dirty="0"/>
              <a:t> techniques, et il </a:t>
            </a:r>
            <a:r>
              <a:rPr lang="en-US" sz="1400" dirty="0" err="1"/>
              <a:t>définit</a:t>
            </a:r>
            <a:r>
              <a:rPr lang="en-US" sz="1400" dirty="0"/>
              <a:t> </a:t>
            </a:r>
            <a:r>
              <a:rPr lang="en-US" sz="1400" dirty="0" err="1"/>
              <a:t>tous</a:t>
            </a:r>
            <a:r>
              <a:rPr lang="en-US" sz="1400" dirty="0"/>
              <a:t> les </a:t>
            </a:r>
            <a:r>
              <a:rPr lang="en-US" sz="1400" dirty="0" err="1"/>
              <a:t>termes</a:t>
            </a:r>
            <a:r>
              <a:rPr lang="en-US" sz="1400" dirty="0"/>
              <a:t> techniques </a:t>
            </a:r>
            <a:r>
              <a:rPr lang="en-US" sz="1400" dirty="0" err="1"/>
              <a:t>qu’il</a:t>
            </a:r>
            <a:r>
              <a:rPr lang="en-US" sz="1400" dirty="0"/>
              <a:t> </a:t>
            </a:r>
            <a:r>
              <a:rPr lang="en-US" sz="1400" dirty="0" err="1"/>
              <a:t>utilise</a:t>
            </a:r>
            <a:r>
              <a:rPr lang="en-US" sz="1400" dirty="0"/>
              <a:t>. En </a:t>
            </a:r>
            <a:r>
              <a:rPr lang="en-US" sz="1400" dirty="0" err="1"/>
              <a:t>conséquence</a:t>
            </a:r>
            <a:r>
              <a:rPr lang="en-US" sz="1400" dirty="0"/>
              <a:t>, la </a:t>
            </a:r>
            <a:r>
              <a:rPr lang="en-US" sz="1400" dirty="0" err="1"/>
              <a:t>personne</a:t>
            </a:r>
            <a:r>
              <a:rPr lang="en-US" sz="1400" dirty="0"/>
              <a:t> se sent plus à </a:t>
            </a:r>
            <a:r>
              <a:rPr lang="en-US" sz="1400" dirty="0" err="1"/>
              <a:t>l’aise</a:t>
            </a:r>
            <a:r>
              <a:rPr lang="en-US" sz="1400" dirty="0"/>
              <a:t> et </a:t>
            </a:r>
            <a:r>
              <a:rPr lang="en-US" sz="1400" dirty="0" err="1"/>
              <a:t>encouragée</a:t>
            </a:r>
            <a:r>
              <a:rPr lang="en-US" sz="1400" dirty="0"/>
              <a:t> à </a:t>
            </a:r>
            <a:r>
              <a:rPr lang="en-US" sz="1400" dirty="0" err="1"/>
              <a:t>participer</a:t>
            </a:r>
            <a:r>
              <a:rPr lang="en-US" sz="1400" dirty="0"/>
              <a:t> aux discussions et </a:t>
            </a:r>
            <a:r>
              <a:rPr lang="en-US" sz="1400" dirty="0" err="1"/>
              <a:t>ses</a:t>
            </a:r>
            <a:r>
              <a:rPr lang="en-US" sz="1400" dirty="0"/>
              <a:t> contributions </a:t>
            </a:r>
            <a:r>
              <a:rPr lang="en-US" sz="1400" dirty="0" err="1"/>
              <a:t>sont</a:t>
            </a:r>
            <a:r>
              <a:rPr lang="en-US" sz="1400" dirty="0"/>
              <a:t> plus </a:t>
            </a:r>
            <a:r>
              <a:rPr lang="en-US" sz="1400" dirty="0" err="1"/>
              <a:t>significatives</a:t>
            </a:r>
            <a:r>
              <a:rPr lang="en-US" sz="1400" dirty="0"/>
              <a:t>.
</a:t>
            </a:r>
            <a:r>
              <a:rPr lang="en-US" sz="1400" dirty="0" err="1"/>
              <a:t>Enseignant</a:t>
            </a:r>
            <a:r>
              <a:rPr lang="en-US" sz="1400" dirty="0"/>
              <a:t> : Bonjour [nom de la </a:t>
            </a:r>
            <a:r>
              <a:rPr lang="en-US" sz="1400" dirty="0" err="1"/>
              <a:t>personne</a:t>
            </a:r>
            <a:r>
              <a:rPr lang="en-US" sz="1400" dirty="0"/>
              <a:t>], </a:t>
            </a:r>
            <a:r>
              <a:rPr lang="en-US" sz="1400" dirty="0" err="1"/>
              <a:t>j’ai</a:t>
            </a:r>
            <a:r>
              <a:rPr lang="en-US" sz="1400" dirty="0"/>
              <a:t> </a:t>
            </a:r>
            <a:r>
              <a:rPr lang="en-US" sz="1400" dirty="0" err="1"/>
              <a:t>remarqué</a:t>
            </a:r>
            <a:r>
              <a:rPr lang="en-US" sz="1400" dirty="0"/>
              <a:t> que </a:t>
            </a:r>
            <a:r>
              <a:rPr lang="en-US" sz="1400" dirty="0" err="1"/>
              <a:t>vous</a:t>
            </a:r>
            <a:r>
              <a:rPr lang="en-US" sz="1400" dirty="0"/>
              <a:t> </a:t>
            </a:r>
            <a:r>
              <a:rPr lang="en-US" sz="1400" dirty="0" err="1"/>
              <a:t>n’avez</a:t>
            </a:r>
            <a:r>
              <a:rPr lang="en-US" sz="1400" dirty="0"/>
              <a:t> pas beaucoup </a:t>
            </a:r>
            <a:r>
              <a:rPr lang="en-US" sz="1400" dirty="0" err="1"/>
              <a:t>participé</a:t>
            </a:r>
            <a:r>
              <a:rPr lang="en-US" sz="1400" dirty="0"/>
              <a:t> aux discussions </a:t>
            </a:r>
            <a:r>
              <a:rPr lang="en-US" sz="1400" dirty="0" err="1"/>
              <a:t>en</a:t>
            </a:r>
            <a:r>
              <a:rPr lang="en-US" sz="1400" dirty="0"/>
              <a:t> </a:t>
            </a:r>
            <a:r>
              <a:rPr lang="en-US" sz="1400" dirty="0" err="1"/>
              <a:t>ligne</a:t>
            </a:r>
            <a:r>
              <a:rPr lang="en-US" sz="1400" dirty="0"/>
              <a:t> </a:t>
            </a:r>
            <a:r>
              <a:rPr lang="en-US" sz="1400" dirty="0" err="1"/>
              <a:t>ces</a:t>
            </a:r>
            <a:r>
              <a:rPr lang="en-US" sz="1400" dirty="0"/>
              <a:t> </a:t>
            </a:r>
            <a:r>
              <a:rPr lang="en-US" sz="1400" dirty="0" err="1"/>
              <a:t>derniers</a:t>
            </a:r>
            <a:r>
              <a:rPr lang="en-US" sz="1400" dirty="0"/>
              <a:t> temps. Y a-t-il quelque chose que je </a:t>
            </a:r>
            <a:r>
              <a:rPr lang="en-US" sz="1400" dirty="0" err="1"/>
              <a:t>puisse</a:t>
            </a:r>
            <a:r>
              <a:rPr lang="en-US" sz="1400" dirty="0"/>
              <a:t> faire pour </a:t>
            </a:r>
            <a:r>
              <a:rPr lang="en-US" sz="1400" dirty="0" err="1"/>
              <a:t>vous</a:t>
            </a:r>
            <a:r>
              <a:rPr lang="en-US" sz="1400" dirty="0"/>
              <a:t> aider à </a:t>
            </a:r>
            <a:r>
              <a:rPr lang="en-US" sz="1400" dirty="0" err="1"/>
              <a:t>vous</a:t>
            </a:r>
            <a:r>
              <a:rPr lang="en-US" sz="1400" dirty="0"/>
              <a:t> </a:t>
            </a:r>
            <a:r>
              <a:rPr lang="en-US" sz="1400" dirty="0" err="1"/>
              <a:t>impliquer</a:t>
            </a:r>
            <a:r>
              <a:rPr lang="en-US" sz="1400" dirty="0"/>
              <a:t> </a:t>
            </a:r>
            <a:r>
              <a:rPr lang="en-US" sz="1400" dirty="0" err="1"/>
              <a:t>davantage</a:t>
            </a:r>
            <a:r>
              <a:rPr lang="en-US" sz="1400" dirty="0"/>
              <a:t> ?
Personne </a:t>
            </a:r>
            <a:r>
              <a:rPr lang="en-US" sz="1400" dirty="0" err="1"/>
              <a:t>en</a:t>
            </a:r>
            <a:r>
              <a:rPr lang="en-US" sz="1400" dirty="0"/>
              <a:t> [situation de handicap] : Je ne </a:t>
            </a:r>
            <a:r>
              <a:rPr lang="en-US" sz="1400" dirty="0" err="1"/>
              <a:t>sais</a:t>
            </a:r>
            <a:r>
              <a:rPr lang="en-US" sz="1400" dirty="0"/>
              <a:t> pas trop quoi dire. </a:t>
            </a:r>
            <a:r>
              <a:rPr lang="en-US" sz="1400" dirty="0" err="1"/>
              <a:t>J’ai</a:t>
            </a:r>
            <a:r>
              <a:rPr lang="en-US" sz="1400" dirty="0"/>
              <a:t> </a:t>
            </a:r>
            <a:r>
              <a:rPr lang="en-US" sz="1400" dirty="0" err="1"/>
              <a:t>peur</a:t>
            </a:r>
            <a:r>
              <a:rPr lang="en-US" sz="1400" dirty="0"/>
              <a:t> que les gens se </a:t>
            </a:r>
            <a:r>
              <a:rPr lang="en-US" sz="1400" dirty="0" err="1"/>
              <a:t>moquent</a:t>
            </a:r>
            <a:r>
              <a:rPr lang="en-US" sz="1400" dirty="0"/>
              <a:t> de </a:t>
            </a:r>
            <a:r>
              <a:rPr lang="en-US" sz="1400" dirty="0" err="1"/>
              <a:t>moi</a:t>
            </a:r>
            <a:r>
              <a:rPr lang="en-US" sz="1400" dirty="0"/>
              <a:t> </a:t>
            </a:r>
            <a:r>
              <a:rPr lang="en-US" sz="1400" dirty="0" err="1"/>
              <a:t>si</a:t>
            </a:r>
            <a:r>
              <a:rPr lang="en-US" sz="1400" dirty="0"/>
              <a:t> je dis quelque chose de mal.
</a:t>
            </a:r>
            <a:r>
              <a:rPr lang="en-US" sz="1400" dirty="0" err="1"/>
              <a:t>Enseignant</a:t>
            </a:r>
            <a:r>
              <a:rPr lang="en-US" sz="1400" dirty="0"/>
              <a:t> : Je </a:t>
            </a:r>
            <a:r>
              <a:rPr lang="en-US" sz="1400" dirty="0" err="1"/>
              <a:t>comprends</a:t>
            </a:r>
            <a:r>
              <a:rPr lang="en-US" sz="1400" dirty="0"/>
              <a:t>. Il </a:t>
            </a:r>
            <a:r>
              <a:rPr lang="en-US" sz="1400" dirty="0" err="1"/>
              <a:t>peut</a:t>
            </a:r>
            <a:r>
              <a:rPr lang="en-US" sz="1400" dirty="0"/>
              <a:t> </a:t>
            </a:r>
            <a:r>
              <a:rPr lang="en-US" sz="1400" dirty="0" err="1"/>
              <a:t>être</a:t>
            </a:r>
            <a:r>
              <a:rPr lang="en-US" sz="1400" dirty="0"/>
              <a:t> difficile de </a:t>
            </a:r>
            <a:r>
              <a:rPr lang="en-US" sz="1400" dirty="0" err="1"/>
              <a:t>participer</a:t>
            </a:r>
            <a:r>
              <a:rPr lang="en-US" sz="1400" dirty="0"/>
              <a:t> à des discussions </a:t>
            </a:r>
            <a:r>
              <a:rPr lang="en-US" sz="1400" dirty="0" err="1"/>
              <a:t>en</a:t>
            </a:r>
            <a:r>
              <a:rPr lang="en-US" sz="1400" dirty="0"/>
              <a:t> </a:t>
            </a:r>
            <a:r>
              <a:rPr lang="en-US" sz="1400" dirty="0" err="1"/>
              <a:t>ligne</a:t>
            </a:r>
            <a:r>
              <a:rPr lang="en-US" sz="1400" dirty="0"/>
              <a:t>, surtout </a:t>
            </a:r>
            <a:r>
              <a:rPr lang="en-US" sz="1400" dirty="0" err="1"/>
              <a:t>si</a:t>
            </a:r>
            <a:r>
              <a:rPr lang="en-US" sz="1400" dirty="0"/>
              <a:t> </a:t>
            </a:r>
            <a:r>
              <a:rPr lang="en-US" sz="1400" dirty="0" err="1"/>
              <a:t>vous</a:t>
            </a:r>
            <a:r>
              <a:rPr lang="en-US" sz="1400" dirty="0"/>
              <a:t> </a:t>
            </a:r>
            <a:r>
              <a:rPr lang="en-US" sz="1400" dirty="0" err="1"/>
              <a:t>souffrez</a:t>
            </a:r>
            <a:r>
              <a:rPr lang="en-US" sz="1400" dirty="0"/>
              <a:t> d’un trouble du </a:t>
            </a:r>
            <a:r>
              <a:rPr lang="en-US" sz="1400" dirty="0" err="1"/>
              <a:t>spectre</a:t>
            </a:r>
            <a:r>
              <a:rPr lang="en-US" sz="1400" dirty="0"/>
              <a:t> </a:t>
            </a:r>
            <a:r>
              <a:rPr lang="en-US" sz="1400" dirty="0" err="1"/>
              <a:t>autistique</a:t>
            </a:r>
            <a:r>
              <a:rPr lang="en-US" sz="1400" dirty="0"/>
              <a:t>. Mais je </a:t>
            </a:r>
            <a:r>
              <a:rPr lang="en-US" sz="1400" dirty="0" err="1"/>
              <a:t>tiens</a:t>
            </a:r>
            <a:r>
              <a:rPr lang="en-US" sz="1400" dirty="0"/>
              <a:t> à </a:t>
            </a:r>
            <a:r>
              <a:rPr lang="en-US" sz="1400" dirty="0" err="1"/>
              <a:t>vous</a:t>
            </a:r>
            <a:r>
              <a:rPr lang="en-US" sz="1400" dirty="0"/>
              <a:t> assurer que </a:t>
            </a:r>
            <a:r>
              <a:rPr lang="en-US" sz="1400" dirty="0" err="1"/>
              <a:t>vos</a:t>
            </a:r>
            <a:r>
              <a:rPr lang="en-US" sz="1400" dirty="0"/>
              <a:t> contributions </a:t>
            </a:r>
            <a:r>
              <a:rPr lang="en-US" sz="1400" dirty="0" err="1"/>
              <a:t>sont</a:t>
            </a:r>
            <a:r>
              <a:rPr lang="en-US" sz="1400" dirty="0"/>
              <a:t> </a:t>
            </a:r>
            <a:r>
              <a:rPr lang="en-US" sz="1400" dirty="0" err="1"/>
              <a:t>appréciées</a:t>
            </a:r>
            <a:r>
              <a:rPr lang="en-US" sz="1400" dirty="0"/>
              <a:t>.
Personne </a:t>
            </a:r>
            <a:r>
              <a:rPr lang="en-US" sz="1400" dirty="0" err="1"/>
              <a:t>en</a:t>
            </a:r>
            <a:r>
              <a:rPr lang="en-US" sz="1400" dirty="0"/>
              <a:t> [situation de handicap] : Merci.
</a:t>
            </a:r>
            <a:r>
              <a:rPr lang="en-US" sz="1400" dirty="0" err="1"/>
              <a:t>Enseignant</a:t>
            </a:r>
            <a:r>
              <a:rPr lang="en-US" sz="1400" dirty="0"/>
              <a:t> : </a:t>
            </a:r>
            <a:r>
              <a:rPr lang="en-US" sz="1400" dirty="0" err="1"/>
              <a:t>Voici</a:t>
            </a:r>
            <a:r>
              <a:rPr lang="en-US" sz="1400" dirty="0"/>
              <a:t> </a:t>
            </a:r>
            <a:r>
              <a:rPr lang="en-US" sz="1400" dirty="0" err="1"/>
              <a:t>quelques</a:t>
            </a:r>
            <a:r>
              <a:rPr lang="en-US" sz="1400" dirty="0"/>
              <a:t> conseils qui </a:t>
            </a:r>
            <a:r>
              <a:rPr lang="en-US" sz="1400" dirty="0" err="1"/>
              <a:t>pourraient</a:t>
            </a:r>
            <a:r>
              <a:rPr lang="en-US" sz="1400" dirty="0"/>
              <a:t> </a:t>
            </a:r>
            <a:r>
              <a:rPr lang="en-US" sz="1400" dirty="0" err="1"/>
              <a:t>vous</a:t>
            </a:r>
            <a:r>
              <a:rPr lang="en-US" sz="1400" dirty="0"/>
              <a:t> aider à </a:t>
            </a:r>
            <a:r>
              <a:rPr lang="en-US" sz="1400" dirty="0" err="1"/>
              <a:t>vous</a:t>
            </a:r>
            <a:r>
              <a:rPr lang="en-US" sz="1400" dirty="0"/>
              <a:t> </a:t>
            </a:r>
            <a:r>
              <a:rPr lang="en-US" sz="1400" dirty="0" err="1"/>
              <a:t>sentir</a:t>
            </a:r>
            <a:r>
              <a:rPr lang="en-US" sz="1400" dirty="0"/>
              <a:t> plus à </a:t>
            </a:r>
            <a:r>
              <a:rPr lang="en-US" sz="1400" dirty="0" err="1"/>
              <a:t>l’aise</a:t>
            </a:r>
            <a:r>
              <a:rPr lang="en-US" sz="1400" dirty="0"/>
              <a:t> pour </a:t>
            </a:r>
            <a:r>
              <a:rPr lang="en-US" sz="1400" dirty="0" err="1"/>
              <a:t>participer</a:t>
            </a:r>
            <a:r>
              <a:rPr lang="en-US" sz="1400" dirty="0"/>
              <a:t> aux discussions</a:t>
            </a:r>
            <a:r>
              <a:rPr lang="en" sz="1300" dirty="0"/>
              <a:t>:</a:t>
            </a:r>
            <a:endParaRPr sz="1300" dirty="0"/>
          </a:p>
          <a:p>
            <a:pPr marL="609600" lvl="0">
              <a:buSzPts val="1300"/>
              <a:buChar char="●"/>
            </a:pPr>
            <a:r>
              <a:rPr lang="en-US" sz="1200" dirty="0"/>
              <a:t>Ne </a:t>
            </a:r>
            <a:r>
              <a:rPr lang="en-US" sz="1200" dirty="0" err="1"/>
              <a:t>vous</a:t>
            </a:r>
            <a:r>
              <a:rPr lang="en-US" sz="1200" dirty="0"/>
              <a:t> </a:t>
            </a:r>
            <a:r>
              <a:rPr lang="en-US" sz="1200" dirty="0" err="1"/>
              <a:t>sentez</a:t>
            </a:r>
            <a:r>
              <a:rPr lang="en-US" sz="1200" dirty="0"/>
              <a:t> pas </a:t>
            </a:r>
            <a:r>
              <a:rPr lang="en-US" sz="1200" dirty="0" err="1"/>
              <a:t>obligé</a:t>
            </a:r>
            <a:r>
              <a:rPr lang="en-US" sz="1200" dirty="0"/>
              <a:t> de dire quelque chose tout de suite. </a:t>
            </a:r>
            <a:r>
              <a:rPr lang="en-US" sz="1200" dirty="0" err="1"/>
              <a:t>Vous</a:t>
            </a:r>
            <a:r>
              <a:rPr lang="en-US" sz="1200" dirty="0"/>
              <a:t> </a:t>
            </a:r>
            <a:r>
              <a:rPr lang="en-US" sz="1200" dirty="0" err="1"/>
              <a:t>pouvez</a:t>
            </a:r>
            <a:r>
              <a:rPr lang="en-US" sz="1200" dirty="0"/>
              <a:t> prendre </a:t>
            </a:r>
            <a:r>
              <a:rPr lang="en-US" sz="1200" dirty="0" err="1"/>
              <a:t>votre</a:t>
            </a:r>
            <a:r>
              <a:rPr lang="en-US" sz="1200" dirty="0"/>
              <a:t> temps et </a:t>
            </a:r>
            <a:r>
              <a:rPr lang="en-US" sz="1200" dirty="0" err="1"/>
              <a:t>réfléchir</a:t>
            </a:r>
            <a:r>
              <a:rPr lang="en-US" sz="1200" dirty="0"/>
              <a:t> à </a:t>
            </a:r>
            <a:r>
              <a:rPr lang="en-US" sz="1200" dirty="0" err="1"/>
              <a:t>ce</a:t>
            </a:r>
            <a:r>
              <a:rPr lang="en-US" sz="1200" dirty="0"/>
              <a:t> que </a:t>
            </a:r>
            <a:r>
              <a:rPr lang="en-US" sz="1200" dirty="0" err="1"/>
              <a:t>vous</a:t>
            </a:r>
            <a:r>
              <a:rPr lang="en-US" sz="1200" dirty="0"/>
              <a:t> </a:t>
            </a:r>
            <a:r>
              <a:rPr lang="en-US" sz="1200" dirty="0" err="1"/>
              <a:t>voulez</a:t>
            </a:r>
            <a:r>
              <a:rPr lang="en-US" sz="1200" dirty="0"/>
              <a:t> dire </a:t>
            </a:r>
            <a:r>
              <a:rPr lang="en-US" sz="1200" dirty="0" err="1"/>
              <a:t>avant</a:t>
            </a:r>
            <a:r>
              <a:rPr lang="en-US" sz="1200" dirty="0"/>
              <a:t> de </a:t>
            </a:r>
            <a:r>
              <a:rPr lang="en-US" sz="1200" dirty="0" err="1"/>
              <a:t>publier</a:t>
            </a:r>
            <a:r>
              <a:rPr lang="en-US" sz="1200" dirty="0"/>
              <a:t>.
Si </a:t>
            </a:r>
            <a:r>
              <a:rPr lang="en-US" sz="1200" dirty="0" err="1"/>
              <a:t>vous</a:t>
            </a:r>
            <a:r>
              <a:rPr lang="en-US" sz="1200" dirty="0"/>
              <a:t> </a:t>
            </a:r>
            <a:r>
              <a:rPr lang="en-US" sz="1200" dirty="0" err="1"/>
              <a:t>n’êtes</a:t>
            </a:r>
            <a:r>
              <a:rPr lang="en-US" sz="1200" dirty="0"/>
              <a:t> pas </a:t>
            </a:r>
            <a:r>
              <a:rPr lang="en-US" sz="1200" dirty="0" err="1"/>
              <a:t>sûr</a:t>
            </a:r>
            <a:r>
              <a:rPr lang="en-US" sz="1200" dirty="0"/>
              <a:t> de </a:t>
            </a:r>
            <a:r>
              <a:rPr lang="en-US" sz="1200" dirty="0" err="1"/>
              <a:t>ce</a:t>
            </a:r>
            <a:r>
              <a:rPr lang="en-US" sz="1200" dirty="0"/>
              <a:t> </a:t>
            </a:r>
            <a:r>
              <a:rPr lang="en-US" sz="1200" dirty="0" err="1"/>
              <a:t>qu’il</a:t>
            </a:r>
            <a:r>
              <a:rPr lang="en-US" sz="1200" dirty="0"/>
              <a:t> faut dire, </a:t>
            </a:r>
            <a:r>
              <a:rPr lang="en-US" sz="1200" dirty="0" err="1"/>
              <a:t>vous</a:t>
            </a:r>
            <a:r>
              <a:rPr lang="en-US" sz="1200" dirty="0"/>
              <a:t> </a:t>
            </a:r>
            <a:r>
              <a:rPr lang="en-US" sz="1200" dirty="0" err="1"/>
              <a:t>pouvez</a:t>
            </a:r>
            <a:r>
              <a:rPr lang="en-US" sz="1200" dirty="0"/>
              <a:t> poser </a:t>
            </a:r>
            <a:r>
              <a:rPr lang="en-US" sz="1200" dirty="0" err="1"/>
              <a:t>une</a:t>
            </a:r>
            <a:r>
              <a:rPr lang="en-US" sz="1200" dirty="0"/>
              <a:t> question. </a:t>
            </a:r>
            <a:r>
              <a:rPr lang="en-US" sz="1200" dirty="0" err="1"/>
              <a:t>Vous</a:t>
            </a:r>
            <a:r>
              <a:rPr lang="en-US" sz="1200" dirty="0"/>
              <a:t> </a:t>
            </a:r>
            <a:r>
              <a:rPr lang="en-US" sz="1200" dirty="0" err="1"/>
              <a:t>pouvez</a:t>
            </a:r>
            <a:r>
              <a:rPr lang="en-US" sz="1200" dirty="0"/>
              <a:t> </a:t>
            </a:r>
            <a:r>
              <a:rPr lang="en-US" sz="1200" dirty="0" err="1"/>
              <a:t>également</a:t>
            </a:r>
            <a:r>
              <a:rPr lang="en-US" sz="1200" dirty="0"/>
              <a:t> </a:t>
            </a:r>
            <a:r>
              <a:rPr lang="en-US" sz="1200" dirty="0" err="1"/>
              <a:t>partager</a:t>
            </a:r>
            <a:r>
              <a:rPr lang="en-US" sz="1200" dirty="0"/>
              <a:t> quelque chose que </a:t>
            </a:r>
            <a:r>
              <a:rPr lang="en-US" sz="1200" dirty="0" err="1"/>
              <a:t>vous</a:t>
            </a:r>
            <a:r>
              <a:rPr lang="en-US" sz="1200" dirty="0"/>
              <a:t> </a:t>
            </a:r>
            <a:r>
              <a:rPr lang="en-US" sz="1200" dirty="0" err="1"/>
              <a:t>avez</a:t>
            </a:r>
            <a:r>
              <a:rPr lang="en-US" sz="1200" dirty="0"/>
              <a:t> </a:t>
            </a:r>
            <a:r>
              <a:rPr lang="en-US" sz="1200" dirty="0" err="1"/>
              <a:t>appris</a:t>
            </a:r>
            <a:r>
              <a:rPr lang="en-US" sz="1200" dirty="0"/>
              <a:t> </a:t>
            </a:r>
            <a:r>
              <a:rPr lang="en-US" sz="1200" dirty="0" err="1"/>
              <a:t>récemment</a:t>
            </a:r>
            <a:r>
              <a:rPr lang="en-US" sz="1200" dirty="0"/>
              <a:t>.
</a:t>
            </a:r>
            <a:r>
              <a:rPr lang="en-US" sz="1200" dirty="0" err="1"/>
              <a:t>Vous</a:t>
            </a:r>
            <a:r>
              <a:rPr lang="en-US" sz="1200" dirty="0"/>
              <a:t> </a:t>
            </a:r>
            <a:r>
              <a:rPr lang="en-US" sz="1200" dirty="0" err="1"/>
              <a:t>pouvez</a:t>
            </a:r>
            <a:r>
              <a:rPr lang="en-US" sz="1200" dirty="0"/>
              <a:t> </a:t>
            </a:r>
            <a:r>
              <a:rPr lang="en-US" sz="1200" dirty="0" err="1"/>
              <a:t>également</a:t>
            </a:r>
            <a:r>
              <a:rPr lang="en-US" sz="1200" dirty="0"/>
              <a:t> </a:t>
            </a:r>
            <a:r>
              <a:rPr lang="en-US" sz="1200" dirty="0" err="1"/>
              <a:t>répondre</a:t>
            </a:r>
            <a:r>
              <a:rPr lang="en-US" sz="1200" dirty="0"/>
              <a:t> aux publications </a:t>
            </a:r>
            <a:r>
              <a:rPr lang="en-US" sz="1200" dirty="0" err="1"/>
              <a:t>d’autres</a:t>
            </a:r>
            <a:r>
              <a:rPr lang="en-US" sz="1200" dirty="0"/>
              <a:t> </a:t>
            </a:r>
            <a:r>
              <a:rPr lang="en-US" sz="1200" dirty="0" err="1"/>
              <a:t>personnes</a:t>
            </a:r>
            <a:r>
              <a:rPr lang="en-US" sz="1200" dirty="0"/>
              <a:t>. </a:t>
            </a:r>
            <a:r>
              <a:rPr lang="en-US" sz="1200" dirty="0" err="1"/>
              <a:t>C’est</a:t>
            </a:r>
            <a:r>
              <a:rPr lang="en-US" sz="1200" dirty="0"/>
              <a:t> </a:t>
            </a:r>
            <a:r>
              <a:rPr lang="en-US" sz="1200" dirty="0" err="1"/>
              <a:t>une</a:t>
            </a:r>
            <a:r>
              <a:rPr lang="en-US" sz="1200" dirty="0"/>
              <a:t> </a:t>
            </a:r>
            <a:r>
              <a:rPr lang="en-US" sz="1200" dirty="0" err="1"/>
              <a:t>excellente</a:t>
            </a:r>
            <a:r>
              <a:rPr lang="en-US" sz="1200" dirty="0"/>
              <a:t> façon </a:t>
            </a:r>
            <a:r>
              <a:rPr lang="en-US" sz="1200" dirty="0" err="1"/>
              <a:t>d’entamer</a:t>
            </a:r>
            <a:r>
              <a:rPr lang="en-US" sz="1200" dirty="0"/>
              <a:t> </a:t>
            </a:r>
            <a:r>
              <a:rPr lang="en-US" sz="1200" dirty="0" err="1"/>
              <a:t>une</a:t>
            </a:r>
            <a:r>
              <a:rPr lang="en-US" sz="1200" dirty="0"/>
              <a:t> conversation. Personne avec [handicap] : Je </a:t>
            </a:r>
            <a:r>
              <a:rPr lang="en-US" sz="1200" dirty="0" err="1"/>
              <a:t>vais</a:t>
            </a:r>
            <a:r>
              <a:rPr lang="en-US" sz="1200" dirty="0"/>
              <a:t> essayer.
</a:t>
            </a:r>
            <a:r>
              <a:rPr lang="en-US" sz="1200" dirty="0" err="1"/>
              <a:t>Enseignant</a:t>
            </a:r>
            <a:r>
              <a:rPr lang="en-US" sz="1200" dirty="0"/>
              <a:t> : </a:t>
            </a:r>
            <a:r>
              <a:rPr lang="en-US" sz="1200" dirty="0" err="1"/>
              <a:t>Génial</a:t>
            </a:r>
            <a:r>
              <a:rPr lang="en-US" sz="1200" dirty="0"/>
              <a:t> ! Et </a:t>
            </a:r>
            <a:r>
              <a:rPr lang="en-US" sz="1200" dirty="0" err="1"/>
              <a:t>n’oubliez</a:t>
            </a:r>
            <a:r>
              <a:rPr lang="en-US" sz="1200" dirty="0"/>
              <a:t> pas, </a:t>
            </a:r>
            <a:r>
              <a:rPr lang="en-US" sz="1200" dirty="0" err="1"/>
              <a:t>si</a:t>
            </a:r>
            <a:r>
              <a:rPr lang="en-US" sz="1200" dirty="0"/>
              <a:t> jamais </a:t>
            </a:r>
            <a:r>
              <a:rPr lang="en-US" sz="1200" dirty="0" err="1"/>
              <a:t>vous</a:t>
            </a:r>
            <a:r>
              <a:rPr lang="en-US" sz="1200" dirty="0"/>
              <a:t> </a:t>
            </a:r>
            <a:r>
              <a:rPr lang="en-US" sz="1200" dirty="0" err="1"/>
              <a:t>avez</a:t>
            </a:r>
            <a:r>
              <a:rPr lang="en-US" sz="1200" dirty="0"/>
              <a:t> </a:t>
            </a:r>
            <a:r>
              <a:rPr lang="en-US" sz="1200" dirty="0" err="1"/>
              <a:t>besoin</a:t>
            </a:r>
            <a:r>
              <a:rPr lang="en-US" sz="1200" dirty="0"/>
              <a:t> </a:t>
            </a:r>
            <a:r>
              <a:rPr lang="en-US" sz="1200" dirty="0" err="1"/>
              <a:t>d’aide</a:t>
            </a:r>
            <a:r>
              <a:rPr lang="en-US" sz="1200" dirty="0"/>
              <a:t>, je suis </a:t>
            </a:r>
            <a:r>
              <a:rPr lang="en-US" sz="1200" dirty="0" err="1"/>
              <a:t>là</a:t>
            </a:r>
            <a:r>
              <a:rPr lang="en-US" sz="1200" dirty="0"/>
              <a:t> pour </a:t>
            </a:r>
            <a:r>
              <a:rPr lang="en-US" sz="1200" dirty="0" err="1"/>
              <a:t>vous</a:t>
            </a:r>
            <a:r>
              <a:rPr lang="en-US" sz="1200" dirty="0"/>
              <a:t>.</a:t>
            </a:r>
            <a:endParaRPr sz="2000" dirty="0"/>
          </a:p>
        </p:txBody>
      </p:sp>
      <p:sp>
        <p:nvSpPr>
          <p:cNvPr id="506" name="Google Shape;506;p64"/>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10"/>
        <p:cNvGrpSpPr/>
        <p:nvPr/>
      </p:nvGrpSpPr>
      <p:grpSpPr>
        <a:xfrm>
          <a:off x="0" y="0"/>
          <a:ext cx="0" cy="0"/>
          <a:chOff x="0" y="0"/>
          <a:chExt cx="0" cy="0"/>
        </a:xfrm>
      </p:grpSpPr>
      <p:sp>
        <p:nvSpPr>
          <p:cNvPr id="511" name="Google Shape;511;p65"/>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2700" dirty="0"/>
              <a:t>Études de </a:t>
            </a:r>
            <a:r>
              <a:rPr lang="en-US" sz="2700" dirty="0" err="1"/>
              <a:t>cas</a:t>
            </a:r>
            <a:r>
              <a:rPr lang="en-US" sz="2700" dirty="0"/>
              <a:t> : Techniques de communication verbale</a:t>
            </a:r>
            <a:endParaRPr sz="2700" dirty="0"/>
          </a:p>
        </p:txBody>
      </p:sp>
      <p:sp>
        <p:nvSpPr>
          <p:cNvPr id="512" name="Google Shape;512;p65"/>
          <p:cNvSpPr txBox="1">
            <a:spLocks noGrp="1"/>
          </p:cNvSpPr>
          <p:nvPr>
            <p:ph type="body" idx="1"/>
          </p:nvPr>
        </p:nvSpPr>
        <p:spPr>
          <a:xfrm>
            <a:off x="959762" y="1228442"/>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n-US" sz="2000" b="1" dirty="0">
                <a:solidFill>
                  <a:schemeClr val="lt2"/>
                </a:solidFill>
              </a:rPr>
              <a:t>Étude de </a:t>
            </a:r>
            <a:r>
              <a:rPr lang="en-US" sz="2000" b="1" dirty="0" err="1">
                <a:solidFill>
                  <a:schemeClr val="lt2"/>
                </a:solidFill>
              </a:rPr>
              <a:t>cas</a:t>
            </a:r>
            <a:r>
              <a:rPr lang="en-US" sz="2000" b="1" dirty="0">
                <a:solidFill>
                  <a:schemeClr val="lt2"/>
                </a:solidFill>
              </a:rPr>
              <a:t> 2 : </a:t>
            </a:r>
            <a:r>
              <a:rPr lang="en-US" sz="2000" b="1" dirty="0" err="1">
                <a:solidFill>
                  <a:schemeClr val="lt2"/>
                </a:solidFill>
              </a:rPr>
              <a:t>Soutenir</a:t>
            </a:r>
            <a:r>
              <a:rPr lang="en-US" sz="2000" b="1" dirty="0">
                <a:solidFill>
                  <a:schemeClr val="lt2"/>
                </a:solidFill>
              </a:rPr>
              <a:t> les </a:t>
            </a:r>
            <a:r>
              <a:rPr lang="en-US" sz="2000" b="1" dirty="0" err="1">
                <a:solidFill>
                  <a:schemeClr val="lt2"/>
                </a:solidFill>
              </a:rPr>
              <a:t>personnes</a:t>
            </a:r>
            <a:r>
              <a:rPr lang="en-US" sz="2000" b="1" dirty="0">
                <a:solidFill>
                  <a:schemeClr val="lt2"/>
                </a:solidFill>
              </a:rPr>
              <a:t> </a:t>
            </a:r>
            <a:r>
              <a:rPr lang="en-US" sz="2000" b="1" dirty="0" err="1">
                <a:solidFill>
                  <a:schemeClr val="lt2"/>
                </a:solidFill>
              </a:rPr>
              <a:t>atteintes</a:t>
            </a:r>
            <a:r>
              <a:rPr lang="en-US" sz="2000" b="1" dirty="0">
                <a:solidFill>
                  <a:schemeClr val="lt2"/>
                </a:solidFill>
              </a:rPr>
              <a:t> de troubles du </a:t>
            </a:r>
            <a:r>
              <a:rPr lang="en-US" sz="2000" b="1" dirty="0" err="1">
                <a:solidFill>
                  <a:schemeClr val="lt2"/>
                </a:solidFill>
              </a:rPr>
              <a:t>spectre</a:t>
            </a:r>
            <a:r>
              <a:rPr lang="en-US" sz="2000" b="1" dirty="0">
                <a:solidFill>
                  <a:schemeClr val="lt2"/>
                </a:solidFill>
              </a:rPr>
              <a:t> </a:t>
            </a:r>
            <a:r>
              <a:rPr lang="en-US" sz="2000" b="1" dirty="0" err="1">
                <a:solidFill>
                  <a:schemeClr val="lt2"/>
                </a:solidFill>
              </a:rPr>
              <a:t>autistique</a:t>
            </a:r>
            <a:r>
              <a:rPr lang="en-US" sz="2000" b="1" dirty="0">
                <a:solidFill>
                  <a:schemeClr val="lt2"/>
                </a:solidFill>
              </a:rPr>
              <a:t> dans les discussions </a:t>
            </a:r>
            <a:r>
              <a:rPr lang="en-US" sz="2000" b="1" dirty="0" err="1">
                <a:solidFill>
                  <a:schemeClr val="lt2"/>
                </a:solidFill>
              </a:rPr>
              <a:t>en</a:t>
            </a:r>
            <a:r>
              <a:rPr lang="en-US" sz="2000" b="1" dirty="0">
                <a:solidFill>
                  <a:schemeClr val="lt2"/>
                </a:solidFill>
              </a:rPr>
              <a:t> </a:t>
            </a:r>
            <a:r>
              <a:rPr lang="en-US" sz="2000" b="1" dirty="0" err="1">
                <a:solidFill>
                  <a:schemeClr val="lt2"/>
                </a:solidFill>
              </a:rPr>
              <a:t>ligne</a:t>
            </a:r>
            <a:endParaRPr lang="en-US" sz="2000" b="1" dirty="0">
              <a:solidFill>
                <a:schemeClr val="lt2"/>
              </a:solidFill>
            </a:endParaRPr>
          </a:p>
          <a:p>
            <a:pPr marL="0" lvl="0" indent="0">
              <a:buNone/>
            </a:pPr>
            <a:r>
              <a:rPr lang="en-US" sz="1600" dirty="0" err="1"/>
              <a:t>Voici</a:t>
            </a:r>
            <a:r>
              <a:rPr lang="en-US" sz="1600" dirty="0"/>
              <a:t> </a:t>
            </a:r>
            <a:r>
              <a:rPr lang="en-US" sz="1600" dirty="0" err="1"/>
              <a:t>quelques</a:t>
            </a:r>
            <a:r>
              <a:rPr lang="en-US" sz="1600" dirty="0"/>
              <a:t> conseils pour les </a:t>
            </a:r>
            <a:r>
              <a:rPr lang="en-US" sz="1600" dirty="0" err="1"/>
              <a:t>enseignants</a:t>
            </a:r>
            <a:r>
              <a:rPr lang="en-US" sz="1600" dirty="0"/>
              <a:t> </a:t>
            </a:r>
            <a:r>
              <a:rPr lang="en-US" sz="1600" dirty="0" err="1"/>
              <a:t>lorsqu’ils</a:t>
            </a:r>
            <a:r>
              <a:rPr lang="en-US" sz="1600" dirty="0"/>
              <a:t> </a:t>
            </a:r>
            <a:r>
              <a:rPr lang="en-US" sz="1600" dirty="0" err="1"/>
              <a:t>travaillent</a:t>
            </a:r>
            <a:r>
              <a:rPr lang="en-US" sz="1600" dirty="0"/>
              <a:t> avec des </a:t>
            </a:r>
            <a:r>
              <a:rPr lang="en-US" sz="1600" dirty="0" err="1"/>
              <a:t>personnes</a:t>
            </a:r>
            <a:r>
              <a:rPr lang="en-US" sz="1600" dirty="0"/>
              <a:t> </a:t>
            </a:r>
            <a:r>
              <a:rPr lang="en-US" sz="1600" dirty="0" err="1"/>
              <a:t>atteintes</a:t>
            </a:r>
            <a:r>
              <a:rPr lang="en-US" sz="1600" dirty="0"/>
              <a:t> de troubles du </a:t>
            </a:r>
            <a:r>
              <a:rPr lang="en-US" sz="1600" dirty="0" err="1"/>
              <a:t>spectre</a:t>
            </a:r>
            <a:r>
              <a:rPr lang="en-US" sz="1600" dirty="0"/>
              <a:t> </a:t>
            </a:r>
            <a:r>
              <a:rPr lang="en-US" sz="1600" dirty="0" err="1"/>
              <a:t>autistique</a:t>
            </a:r>
            <a:r>
              <a:rPr lang="en" sz="1600" dirty="0"/>
              <a:t>:</a:t>
            </a:r>
            <a:endParaRPr sz="1600" dirty="0"/>
          </a:p>
          <a:p>
            <a:pPr marL="609600" lvl="0" indent="-406400">
              <a:lnSpc>
                <a:spcPct val="100000"/>
              </a:lnSpc>
              <a:spcBef>
                <a:spcPts val="2400"/>
              </a:spcBef>
              <a:buSzPts val="1600"/>
              <a:buChar char="●"/>
            </a:pPr>
            <a:r>
              <a:rPr lang="en-US" sz="1600" dirty="0" err="1"/>
              <a:t>Fournissez</a:t>
            </a:r>
            <a:r>
              <a:rPr lang="en-US" sz="1600" dirty="0"/>
              <a:t> des instructions </a:t>
            </a:r>
            <a:r>
              <a:rPr lang="en-US" sz="1600" dirty="0" err="1"/>
              <a:t>claires</a:t>
            </a:r>
            <a:r>
              <a:rPr lang="en-US" sz="1600" dirty="0"/>
              <a:t> et </a:t>
            </a:r>
            <a:r>
              <a:rPr lang="en-US" sz="1600" dirty="0" err="1"/>
              <a:t>concises</a:t>
            </a:r>
            <a:r>
              <a:rPr lang="en-US" sz="1600" dirty="0"/>
              <a:t>.
</a:t>
            </a:r>
            <a:r>
              <a:rPr lang="en-US" sz="1600" dirty="0" err="1"/>
              <a:t>Évitez</a:t>
            </a:r>
            <a:r>
              <a:rPr lang="en-US" sz="1600" dirty="0"/>
              <a:t> </a:t>
            </a:r>
            <a:r>
              <a:rPr lang="en-US" sz="1600" dirty="0" err="1"/>
              <a:t>d’utiliser</a:t>
            </a:r>
            <a:r>
              <a:rPr lang="en-US" sz="1600" dirty="0"/>
              <a:t> du jargon et des </a:t>
            </a:r>
            <a:r>
              <a:rPr lang="en-US" sz="1600" dirty="0" err="1"/>
              <a:t>termes</a:t>
            </a:r>
            <a:r>
              <a:rPr lang="en-US" sz="1600" dirty="0"/>
              <a:t> techniques.
</a:t>
            </a:r>
            <a:r>
              <a:rPr lang="en-US" sz="1600" dirty="0" err="1"/>
              <a:t>Décomposez</a:t>
            </a:r>
            <a:r>
              <a:rPr lang="en-US" sz="1600" dirty="0"/>
              <a:t> les </a:t>
            </a:r>
            <a:r>
              <a:rPr lang="en-US" sz="1600" dirty="0" err="1"/>
              <a:t>tâches</a:t>
            </a:r>
            <a:r>
              <a:rPr lang="en-US" sz="1600" dirty="0"/>
              <a:t> complexes </a:t>
            </a:r>
            <a:r>
              <a:rPr lang="en-US" sz="1600" dirty="0" err="1"/>
              <a:t>en</a:t>
            </a:r>
            <a:r>
              <a:rPr lang="en-US" sz="1600" dirty="0"/>
              <a:t> étapes plus petites et plus </a:t>
            </a:r>
            <a:r>
              <a:rPr lang="en-US" sz="1600" dirty="0" err="1"/>
              <a:t>faciles</a:t>
            </a:r>
            <a:r>
              <a:rPr lang="en-US" sz="1600" dirty="0"/>
              <a:t> à </a:t>
            </a:r>
            <a:r>
              <a:rPr lang="en-US" sz="1600" dirty="0" err="1"/>
              <a:t>gérer</a:t>
            </a:r>
            <a:r>
              <a:rPr lang="en-US" sz="1600" dirty="0"/>
              <a:t>.
</a:t>
            </a:r>
            <a:r>
              <a:rPr lang="en-US" sz="1600" dirty="0" err="1"/>
              <a:t>Utilisez</a:t>
            </a:r>
            <a:r>
              <a:rPr lang="en-US" sz="1600" dirty="0"/>
              <a:t> des </a:t>
            </a:r>
            <a:r>
              <a:rPr lang="en-US" sz="1600" dirty="0" err="1"/>
              <a:t>éléments</a:t>
            </a:r>
            <a:r>
              <a:rPr lang="en-US" sz="1600" dirty="0"/>
              <a:t> </a:t>
            </a:r>
            <a:r>
              <a:rPr lang="en-US" sz="1600" dirty="0" err="1"/>
              <a:t>visuels</a:t>
            </a:r>
            <a:r>
              <a:rPr lang="en-US" sz="1600" dirty="0"/>
              <a:t> pour </a:t>
            </a:r>
            <a:r>
              <a:rPr lang="en-US" sz="1600" dirty="0" err="1"/>
              <a:t>soutenir</a:t>
            </a:r>
            <a:r>
              <a:rPr lang="en-US" sz="1600" dirty="0"/>
              <a:t> </a:t>
            </a:r>
            <a:r>
              <a:rPr lang="en-US" sz="1600" dirty="0" err="1"/>
              <a:t>l’apprentissage</a:t>
            </a:r>
            <a:r>
              <a:rPr lang="en-US" sz="1600" dirty="0"/>
              <a:t>, </a:t>
            </a:r>
            <a:r>
              <a:rPr lang="en-US" sz="1600" dirty="0" err="1"/>
              <a:t>tels</a:t>
            </a:r>
            <a:r>
              <a:rPr lang="en-US" sz="1600" dirty="0"/>
              <a:t> que des </a:t>
            </a:r>
            <a:r>
              <a:rPr lang="en-US" sz="1600" dirty="0" err="1"/>
              <a:t>diagrammes</a:t>
            </a:r>
            <a:r>
              <a:rPr lang="en-US" sz="1600" dirty="0"/>
              <a:t>, des tableaux et des </a:t>
            </a:r>
            <a:r>
              <a:rPr lang="en-US" sz="1600" dirty="0" err="1"/>
              <a:t>graphiques</a:t>
            </a:r>
            <a:r>
              <a:rPr lang="en-US" sz="1600" dirty="0"/>
              <a:t>.
</a:t>
            </a:r>
            <a:r>
              <a:rPr lang="en-US" sz="1600" dirty="0" err="1"/>
              <a:t>Offrir</a:t>
            </a:r>
            <a:r>
              <a:rPr lang="en-US" sz="1600" dirty="0"/>
              <a:t> aux gens la </a:t>
            </a:r>
            <a:r>
              <a:rPr lang="en-US" sz="1600" dirty="0" err="1"/>
              <a:t>possibilité</a:t>
            </a:r>
            <a:r>
              <a:rPr lang="en-US" sz="1600" dirty="0"/>
              <a:t> de </a:t>
            </a:r>
            <a:r>
              <a:rPr lang="en-US" sz="1600" dirty="0" err="1"/>
              <a:t>mettre</a:t>
            </a:r>
            <a:r>
              <a:rPr lang="en-US" sz="1600" dirty="0"/>
              <a:t> </a:t>
            </a:r>
            <a:r>
              <a:rPr lang="en-US" sz="1600" dirty="0" err="1"/>
              <a:t>en</a:t>
            </a:r>
            <a:r>
              <a:rPr lang="en-US" sz="1600" dirty="0"/>
              <a:t> pratique </a:t>
            </a:r>
            <a:r>
              <a:rPr lang="en-US" sz="1600" dirty="0" err="1"/>
              <a:t>leurs</a:t>
            </a:r>
            <a:r>
              <a:rPr lang="en-US" sz="1600" dirty="0"/>
              <a:t> </a:t>
            </a:r>
            <a:r>
              <a:rPr lang="en-US" sz="1600" dirty="0" err="1"/>
              <a:t>compétences</a:t>
            </a:r>
            <a:r>
              <a:rPr lang="en-US" sz="1600" dirty="0"/>
              <a:t> dans un </a:t>
            </a:r>
            <a:r>
              <a:rPr lang="en-US" sz="1600" dirty="0" err="1"/>
              <a:t>environnement</a:t>
            </a:r>
            <a:r>
              <a:rPr lang="en-US" sz="1600" dirty="0"/>
              <a:t> favorable.
</a:t>
            </a:r>
            <a:r>
              <a:rPr lang="en-US" sz="1600" dirty="0" err="1"/>
              <a:t>Soyez</a:t>
            </a:r>
            <a:r>
              <a:rPr lang="en-US" sz="1600" dirty="0"/>
              <a:t> patient et </a:t>
            </a:r>
            <a:r>
              <a:rPr lang="en-US" sz="1600" dirty="0" err="1"/>
              <a:t>compréhensif</a:t>
            </a:r>
            <a:r>
              <a:rPr lang="en-US" sz="1600" dirty="0"/>
              <a:t>. Les </a:t>
            </a:r>
            <a:r>
              <a:rPr lang="en-US" sz="1600" dirty="0" err="1"/>
              <a:t>personnes</a:t>
            </a:r>
            <a:r>
              <a:rPr lang="en-US" sz="1600" dirty="0"/>
              <a:t> </a:t>
            </a:r>
            <a:r>
              <a:rPr lang="en-US" sz="1600" dirty="0" err="1"/>
              <a:t>atteintes</a:t>
            </a:r>
            <a:r>
              <a:rPr lang="en-US" sz="1600" dirty="0"/>
              <a:t> de troubles du </a:t>
            </a:r>
            <a:r>
              <a:rPr lang="en-US" sz="1600" dirty="0" err="1"/>
              <a:t>spectre</a:t>
            </a:r>
            <a:r>
              <a:rPr lang="en-US" sz="1600" dirty="0"/>
              <a:t> </a:t>
            </a:r>
            <a:r>
              <a:rPr lang="en-US" sz="1600" dirty="0" err="1"/>
              <a:t>autistique</a:t>
            </a:r>
            <a:r>
              <a:rPr lang="en-US" sz="1600" dirty="0"/>
              <a:t> </a:t>
            </a:r>
            <a:r>
              <a:rPr lang="en-US" sz="1600" dirty="0" err="1"/>
              <a:t>peuvent</a:t>
            </a:r>
            <a:r>
              <a:rPr lang="en-US" sz="1600" dirty="0"/>
              <a:t> </a:t>
            </a:r>
            <a:r>
              <a:rPr lang="en-US" sz="1600" dirty="0" err="1"/>
              <a:t>avoir</a:t>
            </a:r>
            <a:r>
              <a:rPr lang="en-US" sz="1600" dirty="0"/>
              <a:t> </a:t>
            </a:r>
            <a:r>
              <a:rPr lang="en-US" sz="1600" dirty="0" err="1"/>
              <a:t>besoin</a:t>
            </a:r>
            <a:r>
              <a:rPr lang="en-US" sz="1600" dirty="0"/>
              <a:t> de plus de temps pour </a:t>
            </a:r>
            <a:r>
              <a:rPr lang="en-US" sz="1600" dirty="0" err="1"/>
              <a:t>traiter</a:t>
            </a:r>
            <a:r>
              <a:rPr lang="en-US" sz="1600" dirty="0"/>
              <a:t> </a:t>
            </a:r>
            <a:r>
              <a:rPr lang="en-US" sz="1600" dirty="0" err="1"/>
              <a:t>l’information</a:t>
            </a:r>
            <a:r>
              <a:rPr lang="en-US" sz="1600" dirty="0"/>
              <a:t> et terminer </a:t>
            </a:r>
            <a:r>
              <a:rPr lang="en-US" sz="1600" dirty="0" err="1"/>
              <a:t>leurs</a:t>
            </a:r>
            <a:r>
              <a:rPr lang="en-US" sz="1600" dirty="0"/>
              <a:t> devoirs.</a:t>
            </a:r>
            <a:endParaRPr sz="1600" dirty="0">
              <a:solidFill>
                <a:srgbClr val="1F1F1F"/>
              </a:solidFill>
            </a:endParaRPr>
          </a:p>
        </p:txBody>
      </p:sp>
      <p:sp>
        <p:nvSpPr>
          <p:cNvPr id="513" name="Google Shape;513;p6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Content</a:t>
            </a:r>
            <a:endParaRPr sz="3500" dirty="0"/>
          </a:p>
        </p:txBody>
      </p:sp>
      <p:sp>
        <p:nvSpPr>
          <p:cNvPr id="172" name="Google Shape;172;p30"/>
          <p:cNvSpPr txBox="1">
            <a:spLocks noGrp="1"/>
          </p:cNvSpPr>
          <p:nvPr>
            <p:ph type="body" idx="1"/>
          </p:nvPr>
        </p:nvSpPr>
        <p:spPr>
          <a:xfrm>
            <a:off x="2042879" y="799175"/>
            <a:ext cx="8773053" cy="697500"/>
          </a:xfrm>
          <a:prstGeom prst="rect">
            <a:avLst/>
          </a:prstGeom>
          <a:noFill/>
          <a:ln>
            <a:noFill/>
          </a:ln>
        </p:spPr>
        <p:txBody>
          <a:bodyPr spcFirstLastPara="1" wrap="square" lIns="126300" tIns="126300" rIns="126300" bIns="126300" anchor="t" anchorCtr="0">
            <a:noAutofit/>
          </a:bodyPr>
          <a:lstStyle/>
          <a:p>
            <a:pPr marL="0" lvl="0" indent="0">
              <a:lnSpc>
                <a:spcPct val="250000"/>
              </a:lnSpc>
              <a:buNone/>
            </a:pPr>
            <a:r>
              <a:rPr lang="en-US" dirty="0"/>
              <a:t>Principes </a:t>
            </a:r>
            <a:r>
              <a:rPr lang="en-US" dirty="0" err="1"/>
              <a:t>fondamentaux</a:t>
            </a:r>
            <a:r>
              <a:rPr lang="en-US" dirty="0"/>
              <a:t> de la communication verbale et non verbale 
</a:t>
            </a:r>
            <a:r>
              <a:rPr lang="en-US" dirty="0" err="1"/>
              <a:t>Éléments</a:t>
            </a:r>
            <a:r>
              <a:rPr lang="en-US" dirty="0"/>
              <a:t> </a:t>
            </a:r>
            <a:r>
              <a:rPr lang="en-US" dirty="0" err="1"/>
              <a:t>constitutifs</a:t>
            </a:r>
            <a:r>
              <a:rPr lang="en-US" dirty="0"/>
              <a:t> </a:t>
            </a:r>
            <a:r>
              <a:rPr lang="en-US" dirty="0" err="1"/>
              <a:t>d’une</a:t>
            </a:r>
            <a:r>
              <a:rPr lang="en-US" dirty="0"/>
              <a:t> communication </a:t>
            </a:r>
            <a:r>
              <a:rPr lang="en-US" dirty="0" err="1"/>
              <a:t>en</a:t>
            </a:r>
            <a:r>
              <a:rPr lang="en-US" dirty="0"/>
              <a:t> </a:t>
            </a:r>
            <a:r>
              <a:rPr lang="en-US" dirty="0" err="1"/>
              <a:t>ligne</a:t>
            </a:r>
            <a:r>
              <a:rPr lang="en-US" dirty="0"/>
              <a:t> accessible
Techniques de communication verbale dans </a:t>
            </a:r>
            <a:r>
              <a:rPr lang="en-US" dirty="0" err="1"/>
              <a:t>l’éducation</a:t>
            </a:r>
            <a:r>
              <a:rPr lang="en-US" dirty="0"/>
              <a:t> </a:t>
            </a:r>
            <a:r>
              <a:rPr lang="en-US" dirty="0" err="1"/>
              <a:t>en</a:t>
            </a:r>
            <a:r>
              <a:rPr lang="en-US" dirty="0"/>
              <a:t> </a:t>
            </a:r>
            <a:r>
              <a:rPr lang="en-US" dirty="0" err="1"/>
              <a:t>ligne</a:t>
            </a:r>
            <a:r>
              <a:rPr lang="en-US" dirty="0"/>
              <a:t>
</a:t>
            </a:r>
            <a:r>
              <a:rPr lang="en-US" dirty="0" err="1"/>
              <a:t>Création</a:t>
            </a:r>
            <a:r>
              <a:rPr lang="en-US" dirty="0"/>
              <a:t> de </a:t>
            </a:r>
            <a:r>
              <a:rPr lang="en-US" dirty="0" err="1"/>
              <a:t>contenu</a:t>
            </a:r>
            <a:r>
              <a:rPr lang="en-US" dirty="0"/>
              <a:t> accessible : 3 </a:t>
            </a:r>
            <a:r>
              <a:rPr lang="en-US" dirty="0" err="1"/>
              <a:t>stratégies</a:t>
            </a:r>
            <a:r>
              <a:rPr lang="en-US" dirty="0"/>
              <a:t> pour </a:t>
            </a:r>
            <a:r>
              <a:rPr lang="en-US" dirty="0" err="1"/>
              <a:t>l’inclusion</a:t>
            </a:r>
            <a:r>
              <a:rPr lang="en-US" dirty="0"/>
              <a:t>
Adapter la communication verbale et de </a:t>
            </a:r>
            <a:r>
              <a:rPr lang="en-US" dirty="0" err="1"/>
              <a:t>contenu</a:t>
            </a:r>
            <a:r>
              <a:rPr lang="en-US" dirty="0"/>
              <a:t>
Conclusion
Liens </a:t>
            </a:r>
            <a:r>
              <a:rPr lang="en-US" dirty="0" err="1"/>
              <a:t>utiles</a:t>
            </a:r>
            <a:endParaRPr dirty="0"/>
          </a:p>
        </p:txBody>
      </p:sp>
      <p:sp>
        <p:nvSpPr>
          <p:cNvPr id="173" name="Google Shape;173;p30"/>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74" name="Google Shape;174;p30"/>
          <p:cNvGrpSpPr/>
          <p:nvPr/>
        </p:nvGrpSpPr>
        <p:grpSpPr>
          <a:xfrm>
            <a:off x="1334925" y="1253300"/>
            <a:ext cx="731439" cy="697464"/>
            <a:chOff x="0" y="0"/>
            <a:chExt cx="812800" cy="812800"/>
          </a:xfrm>
        </p:grpSpPr>
        <p:sp>
          <p:nvSpPr>
            <p:cNvPr id="175" name="Google Shape;175;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30"/>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None/>
              </a:pPr>
              <a:r>
                <a:rPr lang="en" sz="3200" b="1">
                  <a:solidFill>
                    <a:srgbClr val="FFFFFF"/>
                  </a:solidFill>
                  <a:latin typeface="Arial"/>
                  <a:ea typeface="Arial"/>
                  <a:cs typeface="Arial"/>
                  <a:sym typeface="Arial"/>
                </a:rPr>
                <a:t>0</a:t>
              </a:r>
              <a:r>
                <a:rPr lang="en" sz="3200" b="1">
                  <a:solidFill>
                    <a:srgbClr val="FFFFFF"/>
                  </a:solidFill>
                </a:rPr>
                <a:t>1</a:t>
              </a:r>
              <a:endParaRPr/>
            </a:p>
          </p:txBody>
        </p:sp>
      </p:grpSp>
      <p:grpSp>
        <p:nvGrpSpPr>
          <p:cNvPr id="177" name="Google Shape;177;p30"/>
          <p:cNvGrpSpPr/>
          <p:nvPr/>
        </p:nvGrpSpPr>
        <p:grpSpPr>
          <a:xfrm>
            <a:off x="1311440" y="2056139"/>
            <a:ext cx="731439" cy="697464"/>
            <a:chOff x="0" y="0"/>
            <a:chExt cx="812800" cy="812800"/>
          </a:xfrm>
        </p:grpSpPr>
        <p:sp>
          <p:nvSpPr>
            <p:cNvPr id="178" name="Google Shape;178;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30"/>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None/>
              </a:pPr>
              <a:r>
                <a:rPr lang="en" sz="3200" b="1" dirty="0">
                  <a:solidFill>
                    <a:srgbClr val="FFFFFF"/>
                  </a:solidFill>
                  <a:latin typeface="Arial"/>
                  <a:ea typeface="Arial"/>
                  <a:cs typeface="Arial"/>
                  <a:sym typeface="Arial"/>
                </a:rPr>
                <a:t>02</a:t>
              </a:r>
              <a:endParaRPr dirty="0"/>
            </a:p>
          </p:txBody>
        </p:sp>
      </p:grpSp>
      <p:grpSp>
        <p:nvGrpSpPr>
          <p:cNvPr id="180" name="Google Shape;180;p30"/>
          <p:cNvGrpSpPr/>
          <p:nvPr/>
        </p:nvGrpSpPr>
        <p:grpSpPr>
          <a:xfrm>
            <a:off x="1280784" y="2797305"/>
            <a:ext cx="731439" cy="697464"/>
            <a:chOff x="0" y="0"/>
            <a:chExt cx="812800" cy="812800"/>
          </a:xfrm>
        </p:grpSpPr>
        <p:sp>
          <p:nvSpPr>
            <p:cNvPr id="181" name="Google Shape;181;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30"/>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None/>
              </a:pPr>
              <a:r>
                <a:rPr lang="en" sz="3200" b="1" dirty="0">
                  <a:solidFill>
                    <a:srgbClr val="FFFFFF"/>
                  </a:solidFill>
                  <a:latin typeface="Arial"/>
                  <a:ea typeface="Arial"/>
                  <a:cs typeface="Arial"/>
                  <a:sym typeface="Arial"/>
                </a:rPr>
                <a:t>0</a:t>
              </a:r>
              <a:r>
                <a:rPr lang="en" sz="3200" b="1" dirty="0">
                  <a:solidFill>
                    <a:srgbClr val="FFFFFF"/>
                  </a:solidFill>
                </a:rPr>
                <a:t>3</a:t>
              </a:r>
              <a:endParaRPr dirty="0"/>
            </a:p>
          </p:txBody>
        </p:sp>
      </p:grpSp>
      <p:grpSp>
        <p:nvGrpSpPr>
          <p:cNvPr id="183" name="Google Shape;183;p30"/>
          <p:cNvGrpSpPr/>
          <p:nvPr/>
        </p:nvGrpSpPr>
        <p:grpSpPr>
          <a:xfrm>
            <a:off x="1280783" y="3549092"/>
            <a:ext cx="731439" cy="697464"/>
            <a:chOff x="0" y="0"/>
            <a:chExt cx="812800" cy="812800"/>
          </a:xfrm>
        </p:grpSpPr>
        <p:sp>
          <p:nvSpPr>
            <p:cNvPr id="184" name="Google Shape;184;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0"/>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None/>
              </a:pPr>
              <a:r>
                <a:rPr lang="en" sz="3200" b="1" dirty="0">
                  <a:solidFill>
                    <a:srgbClr val="FFFFFF"/>
                  </a:solidFill>
                  <a:latin typeface="Arial"/>
                  <a:ea typeface="Arial"/>
                  <a:cs typeface="Arial"/>
                  <a:sym typeface="Arial"/>
                </a:rPr>
                <a:t>0</a:t>
              </a:r>
              <a:r>
                <a:rPr lang="en" sz="3200" b="1" dirty="0">
                  <a:solidFill>
                    <a:srgbClr val="FFFFFF"/>
                  </a:solidFill>
                </a:rPr>
                <a:t>4</a:t>
              </a:r>
              <a:endParaRPr dirty="0"/>
            </a:p>
          </p:txBody>
        </p:sp>
      </p:grpSp>
      <p:grpSp>
        <p:nvGrpSpPr>
          <p:cNvPr id="186" name="Google Shape;186;p30"/>
          <p:cNvGrpSpPr/>
          <p:nvPr/>
        </p:nvGrpSpPr>
        <p:grpSpPr>
          <a:xfrm>
            <a:off x="1280783" y="4300879"/>
            <a:ext cx="731439" cy="697464"/>
            <a:chOff x="0" y="0"/>
            <a:chExt cx="812800" cy="812800"/>
          </a:xfrm>
        </p:grpSpPr>
        <p:sp>
          <p:nvSpPr>
            <p:cNvPr id="187" name="Google Shape;187;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30"/>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None/>
              </a:pPr>
              <a:r>
                <a:rPr lang="en" sz="3200" b="1" dirty="0">
                  <a:solidFill>
                    <a:srgbClr val="FFFFFF"/>
                  </a:solidFill>
                  <a:latin typeface="Arial"/>
                  <a:ea typeface="Arial"/>
                  <a:cs typeface="Arial"/>
                  <a:sym typeface="Arial"/>
                </a:rPr>
                <a:t>0</a:t>
              </a:r>
              <a:r>
                <a:rPr lang="en" sz="3200" b="1" dirty="0">
                  <a:solidFill>
                    <a:srgbClr val="FFFFFF"/>
                  </a:solidFill>
                </a:rPr>
                <a:t>5</a:t>
              </a:r>
              <a:endParaRPr dirty="0"/>
            </a:p>
          </p:txBody>
        </p:sp>
      </p:grpSp>
      <p:grpSp>
        <p:nvGrpSpPr>
          <p:cNvPr id="189" name="Google Shape;189;p30"/>
          <p:cNvGrpSpPr/>
          <p:nvPr/>
        </p:nvGrpSpPr>
        <p:grpSpPr>
          <a:xfrm>
            <a:off x="1266313" y="5052666"/>
            <a:ext cx="731439" cy="697464"/>
            <a:chOff x="0" y="0"/>
            <a:chExt cx="812800" cy="812800"/>
          </a:xfrm>
        </p:grpSpPr>
        <p:sp>
          <p:nvSpPr>
            <p:cNvPr id="190" name="Google Shape;190;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0"/>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None/>
              </a:pPr>
              <a:r>
                <a:rPr lang="en" sz="3200" b="1" dirty="0">
                  <a:solidFill>
                    <a:srgbClr val="FFFFFF"/>
                  </a:solidFill>
                  <a:latin typeface="Arial"/>
                  <a:ea typeface="Arial"/>
                  <a:cs typeface="Arial"/>
                  <a:sym typeface="Arial"/>
                </a:rPr>
                <a:t>0</a:t>
              </a:r>
              <a:r>
                <a:rPr lang="en" sz="3200" b="1" dirty="0">
                  <a:solidFill>
                    <a:srgbClr val="FFFFFF"/>
                  </a:solidFill>
                </a:rPr>
                <a:t>6</a:t>
              </a:r>
              <a:endParaRPr dirty="0"/>
            </a:p>
          </p:txBody>
        </p:sp>
      </p:grpSp>
      <p:grpSp>
        <p:nvGrpSpPr>
          <p:cNvPr id="192" name="Google Shape;192;p30"/>
          <p:cNvGrpSpPr/>
          <p:nvPr/>
        </p:nvGrpSpPr>
        <p:grpSpPr>
          <a:xfrm>
            <a:off x="1280783" y="5804453"/>
            <a:ext cx="731439" cy="697464"/>
            <a:chOff x="0" y="0"/>
            <a:chExt cx="812800" cy="812800"/>
          </a:xfrm>
        </p:grpSpPr>
        <p:sp>
          <p:nvSpPr>
            <p:cNvPr id="193" name="Google Shape;193;p3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30"/>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None/>
              </a:pPr>
              <a:r>
                <a:rPr lang="en" sz="3200" b="1" dirty="0">
                  <a:solidFill>
                    <a:srgbClr val="FFFFFF"/>
                  </a:solidFill>
                  <a:latin typeface="Arial"/>
                  <a:ea typeface="Arial"/>
                  <a:cs typeface="Arial"/>
                  <a:sym typeface="Arial"/>
                </a:rPr>
                <a:t>0</a:t>
              </a:r>
              <a:r>
                <a:rPr lang="en" sz="3200" b="1" dirty="0">
                  <a:solidFill>
                    <a:srgbClr val="FFFFFF"/>
                  </a:solidFill>
                </a:rPr>
                <a:t>7</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 calcmode="lin" valueType="num">
                                      <p:cBhvr additive="base">
                                        <p:cTn id="7" dur="1000"/>
                                        <p:tgtEl>
                                          <p:spTgt spid="172">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172">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17"/>
        <p:cNvGrpSpPr/>
        <p:nvPr/>
      </p:nvGrpSpPr>
      <p:grpSpPr>
        <a:xfrm>
          <a:off x="0" y="0"/>
          <a:ext cx="0" cy="0"/>
          <a:chOff x="0" y="0"/>
          <a:chExt cx="0" cy="0"/>
        </a:xfrm>
      </p:grpSpPr>
      <p:sp>
        <p:nvSpPr>
          <p:cNvPr id="518" name="Google Shape;518;p66"/>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519" name="Google Shape;519;p66"/>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lvl="0"/>
            <a:r>
              <a:rPr lang="en-US" sz="3800" dirty="0" err="1">
                <a:solidFill>
                  <a:schemeClr val="accent1"/>
                </a:solidFill>
              </a:rPr>
              <a:t>Création</a:t>
            </a:r>
            <a:r>
              <a:rPr lang="en-US" sz="3800" dirty="0">
                <a:solidFill>
                  <a:schemeClr val="accent1"/>
                </a:solidFill>
              </a:rPr>
              <a:t> de </a:t>
            </a:r>
            <a:r>
              <a:rPr lang="en-US" sz="3800" dirty="0" err="1">
                <a:solidFill>
                  <a:schemeClr val="accent1"/>
                </a:solidFill>
              </a:rPr>
              <a:t>contenu</a:t>
            </a:r>
            <a:r>
              <a:rPr lang="en-US" sz="3800" dirty="0">
                <a:solidFill>
                  <a:schemeClr val="accent1"/>
                </a:solidFill>
              </a:rPr>
              <a:t> accessible : 
3 </a:t>
            </a:r>
            <a:r>
              <a:rPr lang="en-US" sz="3800" dirty="0" err="1">
                <a:solidFill>
                  <a:schemeClr val="accent1"/>
                </a:solidFill>
              </a:rPr>
              <a:t>stratégies</a:t>
            </a:r>
            <a:r>
              <a:rPr lang="en-US" sz="3800" dirty="0">
                <a:solidFill>
                  <a:schemeClr val="accent1"/>
                </a:solidFill>
              </a:rPr>
              <a:t> pour </a:t>
            </a:r>
            <a:r>
              <a:rPr lang="en-US" sz="3800" dirty="0" err="1">
                <a:solidFill>
                  <a:schemeClr val="accent1"/>
                </a:solidFill>
              </a:rPr>
              <a:t>l’inclusion</a:t>
            </a:r>
            <a:endParaRPr sz="3800" dirty="0"/>
          </a:p>
        </p:txBody>
      </p:sp>
      <p:sp>
        <p:nvSpPr>
          <p:cNvPr id="520" name="Google Shape;520;p66"/>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04</a:t>
            </a:r>
            <a:endParaRPr/>
          </a:p>
        </p:txBody>
      </p:sp>
      <p:sp>
        <p:nvSpPr>
          <p:cNvPr id="521" name="Google Shape;521;p66"/>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522" name="Google Shape;522;p66"/>
          <p:cNvPicPr preferRelativeResize="0"/>
          <p:nvPr/>
        </p:nvPicPr>
        <p:blipFill>
          <a:blip r:embed="rId3">
            <a:alphaModFix/>
          </a:blip>
          <a:stretch>
            <a:fill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26"/>
        <p:cNvGrpSpPr/>
        <p:nvPr/>
      </p:nvGrpSpPr>
      <p:grpSpPr>
        <a:xfrm>
          <a:off x="0" y="0"/>
          <a:ext cx="0" cy="0"/>
          <a:chOff x="0" y="0"/>
          <a:chExt cx="0" cy="0"/>
        </a:xfrm>
      </p:grpSpPr>
      <p:sp>
        <p:nvSpPr>
          <p:cNvPr id="527" name="Google Shape;527;p67"/>
          <p:cNvSpPr txBox="1">
            <a:spLocks noGrp="1"/>
          </p:cNvSpPr>
          <p:nvPr>
            <p:ph type="title"/>
          </p:nvPr>
        </p:nvSpPr>
        <p:spPr>
          <a:xfrm>
            <a:off x="1552402" y="464942"/>
            <a:ext cx="10148817" cy="763500"/>
          </a:xfrm>
          <a:prstGeom prst="rect">
            <a:avLst/>
          </a:prstGeom>
          <a:noFill/>
          <a:ln>
            <a:noFill/>
          </a:ln>
        </p:spPr>
        <p:txBody>
          <a:bodyPr spcFirstLastPara="1" wrap="square" lIns="126300" tIns="126300" rIns="126300" bIns="126300" anchor="ctr" anchorCtr="0">
            <a:noAutofit/>
          </a:bodyPr>
          <a:lstStyle/>
          <a:p>
            <a:pPr lvl="0"/>
            <a:r>
              <a:rPr lang="en-US" sz="2700" dirty="0" err="1"/>
              <a:t>Créer</a:t>
            </a:r>
            <a:r>
              <a:rPr lang="en-US" sz="2700" dirty="0"/>
              <a:t> du </a:t>
            </a:r>
            <a:r>
              <a:rPr lang="en-US" sz="2700" dirty="0" err="1"/>
              <a:t>contenu</a:t>
            </a:r>
            <a:r>
              <a:rPr lang="en-US" sz="2700" dirty="0"/>
              <a:t> accessible : 3 </a:t>
            </a:r>
            <a:r>
              <a:rPr lang="en-US" sz="2700" dirty="0" err="1"/>
              <a:t>stratégies</a:t>
            </a:r>
            <a:r>
              <a:rPr lang="en-US" sz="2700" dirty="0"/>
              <a:t> pour </a:t>
            </a:r>
            <a:r>
              <a:rPr lang="en-US" sz="2700" dirty="0" err="1"/>
              <a:t>l’inclusion</a:t>
            </a:r>
            <a:endParaRPr sz="2700" dirty="0"/>
          </a:p>
        </p:txBody>
      </p:sp>
      <p:sp>
        <p:nvSpPr>
          <p:cNvPr id="528" name="Google Shape;528;p67"/>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400"/>
              </a:spcBef>
              <a:buNone/>
            </a:pPr>
            <a:r>
              <a:rPr lang="en-US" sz="1900" dirty="0"/>
              <a:t>Il </a:t>
            </a:r>
            <a:r>
              <a:rPr lang="en-US" sz="1900" dirty="0" err="1"/>
              <a:t>est</a:t>
            </a:r>
            <a:r>
              <a:rPr lang="en-US" sz="1900" dirty="0"/>
              <a:t> </a:t>
            </a:r>
            <a:r>
              <a:rPr lang="en-US" sz="1900" dirty="0" err="1"/>
              <a:t>essentiel</a:t>
            </a:r>
            <a:r>
              <a:rPr lang="en-US" sz="1900" dirty="0"/>
              <a:t> de </a:t>
            </a:r>
            <a:r>
              <a:rPr lang="en-US" sz="1900" dirty="0" err="1"/>
              <a:t>comprendre</a:t>
            </a:r>
            <a:r>
              <a:rPr lang="en-US" sz="1900" dirty="0"/>
              <a:t> les divers </a:t>
            </a:r>
            <a:r>
              <a:rPr lang="en-US" sz="1900" dirty="0" err="1"/>
              <a:t>besoins</a:t>
            </a:r>
            <a:r>
              <a:rPr lang="en-US" sz="1900" dirty="0"/>
              <a:t> des publics, </a:t>
            </a:r>
            <a:r>
              <a:rPr lang="en-US" sz="1900" dirty="0" err="1"/>
              <a:t>en</a:t>
            </a:r>
            <a:r>
              <a:rPr lang="en-US" sz="1900" dirty="0"/>
              <a:t> particulier des </a:t>
            </a:r>
            <a:r>
              <a:rPr lang="en-US" sz="1900" dirty="0" err="1"/>
              <a:t>personnes</a:t>
            </a:r>
            <a:r>
              <a:rPr lang="en-US" sz="1900" dirty="0"/>
              <a:t> </a:t>
            </a:r>
            <a:r>
              <a:rPr lang="en-US" sz="1900" dirty="0" err="1"/>
              <a:t>handicapées</a:t>
            </a:r>
            <a:r>
              <a:rPr lang="en-US" sz="1900" dirty="0"/>
              <a:t>, pour </a:t>
            </a:r>
            <a:r>
              <a:rPr lang="en-US" sz="1900" dirty="0" err="1"/>
              <a:t>créer</a:t>
            </a:r>
            <a:r>
              <a:rPr lang="en-US" sz="1900" dirty="0"/>
              <a:t> un </a:t>
            </a:r>
            <a:r>
              <a:rPr lang="en-US" sz="1900" dirty="0" err="1"/>
              <a:t>environnement</a:t>
            </a:r>
            <a:r>
              <a:rPr lang="en-US" sz="1900" dirty="0"/>
              <a:t> </a:t>
            </a:r>
            <a:r>
              <a:rPr lang="en-US" sz="1900" dirty="0" err="1"/>
              <a:t>en</a:t>
            </a:r>
            <a:r>
              <a:rPr lang="en-US" sz="1900" dirty="0"/>
              <a:t> </a:t>
            </a:r>
            <a:r>
              <a:rPr lang="en-US" sz="1900" dirty="0" err="1"/>
              <a:t>ligne</a:t>
            </a:r>
            <a:r>
              <a:rPr lang="en-US" sz="1900" dirty="0"/>
              <a:t> </a:t>
            </a:r>
            <a:r>
              <a:rPr lang="en-US" sz="1900" dirty="0" err="1"/>
              <a:t>véritablement</a:t>
            </a:r>
            <a:r>
              <a:rPr lang="en-US" sz="1900" dirty="0"/>
              <a:t> accessible. Dans </a:t>
            </a:r>
            <a:r>
              <a:rPr lang="en-US" sz="1900" dirty="0" err="1"/>
              <a:t>ce</a:t>
            </a:r>
            <a:r>
              <a:rPr lang="en-US" sz="1900" dirty="0"/>
              <a:t> </a:t>
            </a:r>
            <a:r>
              <a:rPr lang="en-US" sz="1900" dirty="0" err="1"/>
              <a:t>chapitre</a:t>
            </a:r>
            <a:r>
              <a:rPr lang="en-US" sz="1900" dirty="0"/>
              <a:t>, nous </a:t>
            </a:r>
            <a:r>
              <a:rPr lang="en-US" sz="1900" dirty="0" err="1"/>
              <a:t>explorerons</a:t>
            </a:r>
            <a:r>
              <a:rPr lang="en-US" sz="1900" dirty="0"/>
              <a:t> trois </a:t>
            </a:r>
            <a:r>
              <a:rPr lang="en-US" sz="1900" dirty="0" err="1"/>
              <a:t>stratégies</a:t>
            </a:r>
            <a:r>
              <a:rPr lang="en-US" sz="1900" dirty="0"/>
              <a:t> </a:t>
            </a:r>
            <a:r>
              <a:rPr lang="en-US" sz="1900" dirty="0" err="1"/>
              <a:t>percutantes</a:t>
            </a:r>
            <a:r>
              <a:rPr lang="en-US" sz="1900" dirty="0"/>
              <a:t> </a:t>
            </a:r>
            <a:r>
              <a:rPr lang="en-US" sz="1900" dirty="0" err="1"/>
              <a:t>conçues</a:t>
            </a:r>
            <a:r>
              <a:rPr lang="en-US" sz="1900" dirty="0"/>
              <a:t> pour </a:t>
            </a:r>
            <a:r>
              <a:rPr lang="en-US" sz="1900" dirty="0" err="1"/>
              <a:t>rendre</a:t>
            </a:r>
            <a:r>
              <a:rPr lang="en-US" sz="1900" dirty="0"/>
              <a:t> le </a:t>
            </a:r>
            <a:r>
              <a:rPr lang="en-US" sz="1900" dirty="0" err="1"/>
              <a:t>contenu</a:t>
            </a:r>
            <a:r>
              <a:rPr lang="en-US" sz="1900" dirty="0"/>
              <a:t> numérique non </a:t>
            </a:r>
            <a:r>
              <a:rPr lang="en-US" sz="1900" dirty="0" err="1"/>
              <a:t>seulement</a:t>
            </a:r>
            <a:r>
              <a:rPr lang="en-US" sz="1900" dirty="0"/>
              <a:t> </a:t>
            </a:r>
            <a:r>
              <a:rPr lang="en-US" sz="1900" dirty="0" err="1"/>
              <a:t>visuellement</a:t>
            </a:r>
            <a:r>
              <a:rPr lang="en-US" sz="1900" dirty="0"/>
              <a:t> </a:t>
            </a:r>
            <a:r>
              <a:rPr lang="en-US" sz="1900" dirty="0" err="1"/>
              <a:t>attrayant</a:t>
            </a:r>
            <a:r>
              <a:rPr lang="en-US" sz="1900" dirty="0"/>
              <a:t>, </a:t>
            </a:r>
            <a:r>
              <a:rPr lang="en-US" sz="1900" dirty="0" err="1"/>
              <a:t>mais</a:t>
            </a:r>
            <a:r>
              <a:rPr lang="en-US" sz="1900" dirty="0"/>
              <a:t> </a:t>
            </a:r>
            <a:r>
              <a:rPr lang="en-US" sz="1900" dirty="0" err="1"/>
              <a:t>aussi</a:t>
            </a:r>
            <a:r>
              <a:rPr lang="en-US" sz="1900" dirty="0"/>
              <a:t> </a:t>
            </a:r>
            <a:r>
              <a:rPr lang="en-US" sz="1900" dirty="0" err="1"/>
              <a:t>universellement</a:t>
            </a:r>
            <a:r>
              <a:rPr lang="en-US" sz="1900" dirty="0"/>
              <a:t> accessible. 
</a:t>
            </a:r>
            <a:r>
              <a:rPr lang="en-US" sz="1900" dirty="0" err="1"/>
              <a:t>Qu’il</a:t>
            </a:r>
            <a:r>
              <a:rPr lang="en-US" sz="1900" dirty="0"/>
              <a:t> </a:t>
            </a:r>
            <a:r>
              <a:rPr lang="en-US" sz="1900" dirty="0" err="1"/>
              <a:t>s’agisse</a:t>
            </a:r>
            <a:r>
              <a:rPr lang="en-US" sz="1900" dirty="0"/>
              <a:t> de </a:t>
            </a:r>
            <a:r>
              <a:rPr lang="en-US" sz="1900" dirty="0" err="1"/>
              <a:t>l’utilisation</a:t>
            </a:r>
            <a:r>
              <a:rPr lang="en-US" sz="1900" dirty="0"/>
              <a:t> de sous-</a:t>
            </a:r>
            <a:r>
              <a:rPr lang="en-US" sz="1900" dirty="0" err="1"/>
              <a:t>titres</a:t>
            </a:r>
            <a:r>
              <a:rPr lang="en-US" sz="1900" dirty="0"/>
              <a:t>, de </a:t>
            </a:r>
            <a:r>
              <a:rPr lang="en-US" sz="1900" dirty="0" err="1"/>
              <a:t>l’optimisation</a:t>
            </a:r>
            <a:r>
              <a:rPr lang="en-US" sz="1900" dirty="0"/>
              <a:t> de la navigation sur le site, de </a:t>
            </a:r>
            <a:r>
              <a:rPr lang="en-US" sz="1900" dirty="0" err="1"/>
              <a:t>l’intégration</a:t>
            </a:r>
            <a:r>
              <a:rPr lang="en-US" sz="1900" dirty="0"/>
              <a:t> de la </a:t>
            </a:r>
            <a:r>
              <a:rPr lang="en-US" sz="1900" dirty="0" err="1"/>
              <a:t>technologie</a:t>
            </a:r>
            <a:r>
              <a:rPr lang="en-US" sz="1900" dirty="0"/>
              <a:t> de </a:t>
            </a:r>
            <a:r>
              <a:rPr lang="en-US" sz="1900" dirty="0" err="1"/>
              <a:t>synthèse</a:t>
            </a:r>
            <a:r>
              <a:rPr lang="en-US" sz="1900" dirty="0"/>
              <a:t> </a:t>
            </a:r>
            <a:r>
              <a:rPr lang="en-US" sz="1900" dirty="0" err="1"/>
              <a:t>vocale</a:t>
            </a:r>
            <a:r>
              <a:rPr lang="en-US" sz="1900" dirty="0"/>
              <a:t> </a:t>
            </a:r>
            <a:r>
              <a:rPr lang="en-US" sz="1900" dirty="0" err="1"/>
              <a:t>ou</a:t>
            </a:r>
            <a:r>
              <a:rPr lang="en-US" sz="1900" dirty="0"/>
              <a:t> du choix </a:t>
            </a:r>
            <a:r>
              <a:rPr lang="en-US" sz="1900" dirty="0" err="1"/>
              <a:t>d’une</a:t>
            </a:r>
            <a:r>
              <a:rPr lang="en-US" sz="1900" dirty="0"/>
              <a:t> </a:t>
            </a:r>
            <a:r>
              <a:rPr lang="en-US" sz="1900" dirty="0" err="1"/>
              <a:t>typographie</a:t>
            </a:r>
            <a:r>
              <a:rPr lang="en-US" sz="1900" dirty="0"/>
              <a:t> </a:t>
            </a:r>
            <a:r>
              <a:rPr lang="en-US" sz="1900" dirty="0" err="1"/>
              <a:t>appropriée</a:t>
            </a:r>
            <a:r>
              <a:rPr lang="en-US" sz="1900" dirty="0"/>
              <a:t>, </a:t>
            </a:r>
            <a:r>
              <a:rPr lang="en-US" sz="1900" dirty="0" err="1"/>
              <a:t>ces</a:t>
            </a:r>
            <a:r>
              <a:rPr lang="en-US" sz="1900" dirty="0"/>
              <a:t> </a:t>
            </a:r>
            <a:r>
              <a:rPr lang="en-US" sz="1900" dirty="0" err="1"/>
              <a:t>stratégies</a:t>
            </a:r>
            <a:r>
              <a:rPr lang="en-US" sz="1900" dirty="0"/>
              <a:t> </a:t>
            </a:r>
            <a:r>
              <a:rPr lang="en-US" sz="1900" dirty="0" err="1"/>
              <a:t>sont</a:t>
            </a:r>
            <a:r>
              <a:rPr lang="en-US" sz="1900" dirty="0"/>
              <a:t> </a:t>
            </a:r>
            <a:r>
              <a:rPr lang="en-US" sz="1900" dirty="0" err="1"/>
              <a:t>conçues</a:t>
            </a:r>
            <a:r>
              <a:rPr lang="en-US" sz="1900" dirty="0"/>
              <a:t> pour </a:t>
            </a:r>
            <a:r>
              <a:rPr lang="en-US" sz="1900" dirty="0" err="1"/>
              <a:t>améliorer</a:t>
            </a:r>
            <a:r>
              <a:rPr lang="en-US" sz="1900" dirty="0"/>
              <a:t> </a:t>
            </a:r>
            <a:r>
              <a:rPr lang="en-US" sz="1900" dirty="0" err="1"/>
              <a:t>l’engagement</a:t>
            </a:r>
            <a:r>
              <a:rPr lang="en-US" sz="1900" dirty="0"/>
              <a:t> de </a:t>
            </a:r>
            <a:r>
              <a:rPr lang="en-US" sz="1900" dirty="0" err="1"/>
              <a:t>tous</a:t>
            </a:r>
            <a:r>
              <a:rPr lang="en-US" sz="1900" dirty="0"/>
              <a:t>, y </a:t>
            </a:r>
            <a:r>
              <a:rPr lang="en-US" sz="1900" dirty="0" err="1"/>
              <a:t>compris</a:t>
            </a:r>
            <a:r>
              <a:rPr lang="en-US" sz="1900" dirty="0"/>
              <a:t> les </a:t>
            </a:r>
            <a:r>
              <a:rPr lang="en-US" sz="1900" dirty="0" err="1"/>
              <a:t>personnes</a:t>
            </a:r>
            <a:r>
              <a:rPr lang="en-US" sz="1900" dirty="0"/>
              <a:t> </a:t>
            </a:r>
            <a:r>
              <a:rPr lang="en-US" sz="1900" dirty="0" err="1"/>
              <a:t>souffrant</a:t>
            </a:r>
            <a:r>
              <a:rPr lang="en-US" sz="1900" dirty="0"/>
              <a:t> de </a:t>
            </a:r>
            <a:r>
              <a:rPr lang="en-US" sz="1900" dirty="0" err="1"/>
              <a:t>déficiences</a:t>
            </a:r>
            <a:r>
              <a:rPr lang="en-US" sz="1900" dirty="0"/>
              <a:t> </a:t>
            </a:r>
            <a:r>
              <a:rPr lang="en-US" sz="1900" dirty="0" err="1"/>
              <a:t>visuelles</a:t>
            </a:r>
            <a:r>
              <a:rPr lang="en-US" sz="1900" dirty="0"/>
              <a:t> </a:t>
            </a:r>
            <a:r>
              <a:rPr lang="en-US" sz="1900" dirty="0" err="1"/>
              <a:t>ou</a:t>
            </a:r>
            <a:r>
              <a:rPr lang="en-US" sz="1900" dirty="0"/>
              <a:t> </a:t>
            </a:r>
            <a:r>
              <a:rPr lang="en-US" sz="1900" dirty="0" err="1"/>
              <a:t>auditives</a:t>
            </a:r>
            <a:r>
              <a:rPr lang="en-US" sz="1900" dirty="0"/>
              <a:t>, de </a:t>
            </a:r>
            <a:r>
              <a:rPr lang="en-US" sz="1900" dirty="0" err="1"/>
              <a:t>dyslexie</a:t>
            </a:r>
            <a:r>
              <a:rPr lang="en-US" sz="1900" dirty="0"/>
              <a:t> </a:t>
            </a:r>
            <a:r>
              <a:rPr lang="en-US" sz="1900" dirty="0" err="1"/>
              <a:t>ou</a:t>
            </a:r>
            <a:r>
              <a:rPr lang="en-US" sz="1900" dirty="0"/>
              <a:t> de </a:t>
            </a:r>
            <a:r>
              <a:rPr lang="en-US" sz="1900" dirty="0" err="1"/>
              <a:t>problèmes</a:t>
            </a:r>
            <a:r>
              <a:rPr lang="en-US" sz="1900" dirty="0"/>
              <a:t> </a:t>
            </a:r>
            <a:r>
              <a:rPr lang="en-US" sz="1900" dirty="0" err="1"/>
              <a:t>liés</a:t>
            </a:r>
            <a:r>
              <a:rPr lang="en-US" sz="1900" dirty="0"/>
              <a:t> à </a:t>
            </a:r>
            <a:r>
              <a:rPr lang="en-US" sz="1900" dirty="0" err="1"/>
              <a:t>l’attention</a:t>
            </a:r>
            <a:r>
              <a:rPr lang="en-US" sz="1900" dirty="0"/>
              <a:t>. 
En </a:t>
            </a:r>
            <a:r>
              <a:rPr lang="en-US" sz="1900" dirty="0" err="1"/>
              <a:t>intégrant</a:t>
            </a:r>
            <a:r>
              <a:rPr lang="en-US" sz="1900" dirty="0"/>
              <a:t> les </a:t>
            </a:r>
            <a:r>
              <a:rPr lang="en-US" sz="1900" dirty="0" err="1"/>
              <a:t>stratégies</a:t>
            </a:r>
            <a:r>
              <a:rPr lang="en-US" sz="1900" dirty="0"/>
              <a:t> </a:t>
            </a:r>
            <a:r>
              <a:rPr lang="en-US" sz="1900" dirty="0" err="1"/>
              <a:t>suivantes</a:t>
            </a:r>
            <a:r>
              <a:rPr lang="en-US" sz="1900" dirty="0"/>
              <a:t>, le </a:t>
            </a:r>
            <a:r>
              <a:rPr lang="en-US" sz="1900" dirty="0" err="1"/>
              <a:t>contenu</a:t>
            </a:r>
            <a:r>
              <a:rPr lang="en-US" sz="1900" dirty="0"/>
              <a:t> </a:t>
            </a:r>
            <a:r>
              <a:rPr lang="en-US" sz="1900" dirty="0" err="1"/>
              <a:t>en</a:t>
            </a:r>
            <a:r>
              <a:rPr lang="en-US" sz="1900" dirty="0"/>
              <a:t> </a:t>
            </a:r>
            <a:r>
              <a:rPr lang="en-US" sz="1900" dirty="0" err="1"/>
              <a:t>ligne</a:t>
            </a:r>
            <a:r>
              <a:rPr lang="en-US" sz="1900" dirty="0"/>
              <a:t> </a:t>
            </a:r>
            <a:r>
              <a:rPr lang="en-US" sz="1900" dirty="0" err="1"/>
              <a:t>devient</a:t>
            </a:r>
            <a:r>
              <a:rPr lang="en-US" sz="1900" dirty="0"/>
              <a:t> non </a:t>
            </a:r>
            <a:r>
              <a:rPr lang="en-US" sz="1900" dirty="0" err="1"/>
              <a:t>seulement</a:t>
            </a:r>
            <a:r>
              <a:rPr lang="en-US" sz="1900" dirty="0"/>
              <a:t> </a:t>
            </a:r>
            <a:r>
              <a:rPr lang="en-US" sz="1900" dirty="0" err="1"/>
              <a:t>informatif</a:t>
            </a:r>
            <a:r>
              <a:rPr lang="en-US" sz="1900" dirty="0"/>
              <a:t>, </a:t>
            </a:r>
            <a:r>
              <a:rPr lang="en-US" sz="1900" dirty="0" err="1"/>
              <a:t>mais</a:t>
            </a:r>
            <a:r>
              <a:rPr lang="en-US" sz="1900" dirty="0"/>
              <a:t> </a:t>
            </a:r>
            <a:r>
              <a:rPr lang="en-US" sz="1900" dirty="0" err="1"/>
              <a:t>aussi</a:t>
            </a:r>
            <a:r>
              <a:rPr lang="en-US" sz="1900" dirty="0"/>
              <a:t> </a:t>
            </a:r>
            <a:r>
              <a:rPr lang="en-US" sz="1900" dirty="0" err="1"/>
              <a:t>accueillant</a:t>
            </a:r>
            <a:r>
              <a:rPr lang="en-US" sz="1900" dirty="0"/>
              <a:t> pour </a:t>
            </a:r>
            <a:r>
              <a:rPr lang="en-US" sz="1900" dirty="0" err="1"/>
              <a:t>tous</a:t>
            </a:r>
            <a:r>
              <a:rPr lang="en-US" sz="1900" dirty="0"/>
              <a:t>, </a:t>
            </a:r>
            <a:r>
              <a:rPr lang="en-US" sz="1900" dirty="0" err="1"/>
              <a:t>garantissant</a:t>
            </a:r>
            <a:r>
              <a:rPr lang="en-US" sz="1900" dirty="0"/>
              <a:t> </a:t>
            </a:r>
            <a:r>
              <a:rPr lang="en-US" sz="1900" dirty="0" err="1"/>
              <a:t>une</a:t>
            </a:r>
            <a:r>
              <a:rPr lang="en-US" sz="1900" dirty="0"/>
              <a:t> </a:t>
            </a:r>
            <a:r>
              <a:rPr lang="en-US" sz="1900" dirty="0" err="1"/>
              <a:t>expérience</a:t>
            </a:r>
            <a:r>
              <a:rPr lang="en-US" sz="1900" dirty="0"/>
              <a:t> numérique </a:t>
            </a:r>
            <a:r>
              <a:rPr lang="en-US" sz="1900" dirty="0" err="1"/>
              <a:t>véritablement</a:t>
            </a:r>
            <a:r>
              <a:rPr lang="en-US" sz="1900" dirty="0"/>
              <a:t> inclusive.</a:t>
            </a:r>
            <a:endParaRPr sz="1900" dirty="0"/>
          </a:p>
          <a:p>
            <a:pPr marL="0" lvl="0" indent="0" algn="l" rtl="0">
              <a:spcBef>
                <a:spcPts val="0"/>
              </a:spcBef>
              <a:spcAft>
                <a:spcPts val="0"/>
              </a:spcAft>
              <a:buNone/>
            </a:pPr>
            <a:r>
              <a:rPr lang="en" sz="2000" dirty="0"/>
              <a:t> </a:t>
            </a:r>
            <a:endParaRPr sz="2000" dirty="0"/>
          </a:p>
          <a:p>
            <a:pPr marL="0" lvl="0" indent="0" algn="l" rtl="0">
              <a:spcBef>
                <a:spcPts val="0"/>
              </a:spcBef>
              <a:spcAft>
                <a:spcPts val="0"/>
              </a:spcAft>
              <a:buNone/>
            </a:pPr>
            <a:endParaRPr sz="2000" dirty="0"/>
          </a:p>
          <a:p>
            <a:pPr marL="0" lvl="0" indent="0" algn="l" rtl="0">
              <a:lnSpc>
                <a:spcPct val="115000"/>
              </a:lnSpc>
              <a:spcBef>
                <a:spcPts val="0"/>
              </a:spcBef>
              <a:spcAft>
                <a:spcPts val="0"/>
              </a:spcAft>
              <a:buNone/>
            </a:pPr>
            <a:endParaRPr dirty="0"/>
          </a:p>
        </p:txBody>
      </p:sp>
      <p:sp>
        <p:nvSpPr>
          <p:cNvPr id="529" name="Google Shape;529;p67"/>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3"/>
        <p:cNvGrpSpPr/>
        <p:nvPr/>
      </p:nvGrpSpPr>
      <p:grpSpPr>
        <a:xfrm>
          <a:off x="0" y="0"/>
          <a:ext cx="0" cy="0"/>
          <a:chOff x="0" y="0"/>
          <a:chExt cx="0" cy="0"/>
        </a:xfrm>
      </p:grpSpPr>
      <p:sp>
        <p:nvSpPr>
          <p:cNvPr id="534" name="Google Shape;534;p6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2700" dirty="0" err="1"/>
              <a:t>Créer</a:t>
            </a:r>
            <a:r>
              <a:rPr lang="en-US" sz="2700" dirty="0"/>
              <a:t> du </a:t>
            </a:r>
            <a:r>
              <a:rPr lang="en-US" sz="2700" dirty="0" err="1"/>
              <a:t>contenu</a:t>
            </a:r>
            <a:r>
              <a:rPr lang="en-US" sz="2700" dirty="0"/>
              <a:t> accessible : 3 </a:t>
            </a:r>
            <a:r>
              <a:rPr lang="en-US" sz="2700" dirty="0" err="1"/>
              <a:t>stratégies</a:t>
            </a:r>
            <a:r>
              <a:rPr lang="en-US" sz="2700" dirty="0"/>
              <a:t> pour </a:t>
            </a:r>
            <a:r>
              <a:rPr lang="en-US" sz="2700" dirty="0" err="1"/>
              <a:t>l’inclusion</a:t>
            </a:r>
            <a:endParaRPr sz="2700" dirty="0"/>
          </a:p>
        </p:txBody>
      </p:sp>
      <p:sp>
        <p:nvSpPr>
          <p:cNvPr id="535" name="Google Shape;535;p68"/>
          <p:cNvSpPr txBox="1">
            <a:spLocks noGrp="1"/>
          </p:cNvSpPr>
          <p:nvPr>
            <p:ph type="body" idx="1"/>
          </p:nvPr>
        </p:nvSpPr>
        <p:spPr>
          <a:xfrm>
            <a:off x="628243" y="1388867"/>
            <a:ext cx="10932600" cy="590400"/>
          </a:xfrm>
          <a:prstGeom prst="rect">
            <a:avLst/>
          </a:prstGeom>
          <a:noFill/>
          <a:ln>
            <a:noFill/>
          </a:ln>
        </p:spPr>
        <p:txBody>
          <a:bodyPr spcFirstLastPara="1" wrap="square" lIns="126300" tIns="126300" rIns="126300" bIns="126300" anchor="t" anchorCtr="0">
            <a:noAutofit/>
          </a:bodyPr>
          <a:lstStyle/>
          <a:p>
            <a:pPr marL="0" lvl="0" indent="0" algn="l" rtl="0">
              <a:lnSpc>
                <a:spcPct val="100000"/>
              </a:lnSpc>
              <a:spcBef>
                <a:spcPts val="0"/>
              </a:spcBef>
              <a:spcAft>
                <a:spcPts val="0"/>
              </a:spcAft>
              <a:buNone/>
            </a:pPr>
            <a:endParaRPr sz="1700"/>
          </a:p>
          <a:p>
            <a:pPr marL="0" lvl="0" indent="0" algn="l" rtl="0">
              <a:lnSpc>
                <a:spcPct val="100000"/>
              </a:lnSpc>
              <a:spcBef>
                <a:spcPts val="0"/>
              </a:spcBef>
              <a:spcAft>
                <a:spcPts val="0"/>
              </a:spcAft>
              <a:buNone/>
            </a:pPr>
            <a:endParaRPr sz="1700"/>
          </a:p>
          <a:p>
            <a:pPr marL="0" lvl="0" indent="0" algn="l" rtl="0">
              <a:spcBef>
                <a:spcPts val="0"/>
              </a:spcBef>
              <a:spcAft>
                <a:spcPts val="0"/>
              </a:spcAft>
              <a:buNone/>
            </a:pPr>
            <a:endParaRPr sz="2000"/>
          </a:p>
          <a:p>
            <a:pPr marL="0" lvl="0" indent="0" algn="l" rtl="0">
              <a:lnSpc>
                <a:spcPct val="115000"/>
              </a:lnSpc>
              <a:spcBef>
                <a:spcPts val="0"/>
              </a:spcBef>
              <a:spcAft>
                <a:spcPts val="0"/>
              </a:spcAft>
              <a:buNone/>
            </a:pPr>
            <a:endParaRPr/>
          </a:p>
        </p:txBody>
      </p:sp>
      <p:sp>
        <p:nvSpPr>
          <p:cNvPr id="536" name="Google Shape;536;p6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42</a:t>
            </a:fld>
            <a:endParaRPr/>
          </a:p>
        </p:txBody>
      </p:sp>
      <p:sp>
        <p:nvSpPr>
          <p:cNvPr id="537" name="Google Shape;537;p68"/>
          <p:cNvSpPr txBox="1"/>
          <p:nvPr/>
        </p:nvSpPr>
        <p:spPr>
          <a:xfrm>
            <a:off x="2243000" y="1267825"/>
            <a:ext cx="7855500" cy="1842300"/>
          </a:xfrm>
          <a:prstGeom prst="rect">
            <a:avLst/>
          </a:prstGeom>
          <a:solidFill>
            <a:schemeClr val="dk2"/>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457200" lvl="0"/>
            <a:r>
              <a:rPr lang="en-US" sz="1700" b="1" dirty="0">
                <a:solidFill>
                  <a:schemeClr val="accent6"/>
                </a:solidFill>
                <a:latin typeface="Calibri"/>
                <a:ea typeface="Calibri"/>
                <a:cs typeface="Calibri"/>
                <a:sym typeface="Calibri"/>
              </a:rPr>
              <a:t>1. </a:t>
            </a:r>
            <a:r>
              <a:rPr lang="en-US" sz="1700" b="1" dirty="0" err="1">
                <a:solidFill>
                  <a:schemeClr val="accent6"/>
                </a:solidFill>
                <a:latin typeface="Calibri"/>
                <a:ea typeface="Calibri"/>
                <a:cs typeface="Calibri"/>
                <a:sym typeface="Calibri"/>
              </a:rPr>
              <a:t>Utilisez</a:t>
            </a:r>
            <a:r>
              <a:rPr lang="en-US" sz="1700" b="1" dirty="0">
                <a:solidFill>
                  <a:schemeClr val="accent6"/>
                </a:solidFill>
                <a:latin typeface="Calibri"/>
                <a:ea typeface="Calibri"/>
                <a:cs typeface="Calibri"/>
                <a:sym typeface="Calibri"/>
              </a:rPr>
              <a:t> divers formats </a:t>
            </a:r>
            <a:r>
              <a:rPr lang="en-US" sz="1700" b="1" dirty="0" err="1">
                <a:solidFill>
                  <a:schemeClr val="accent6"/>
                </a:solidFill>
                <a:latin typeface="Calibri"/>
                <a:ea typeface="Calibri"/>
                <a:cs typeface="Calibri"/>
                <a:sym typeface="Calibri"/>
              </a:rPr>
              <a:t>accessibles</a:t>
            </a:r>
            <a:r>
              <a:rPr lang="en-US" sz="1700" b="1" dirty="0">
                <a:solidFill>
                  <a:schemeClr val="accent6"/>
                </a:solidFill>
                <a:latin typeface="Calibri"/>
                <a:ea typeface="Calibri"/>
                <a:cs typeface="Calibri"/>
                <a:sym typeface="Calibri"/>
              </a:rPr>
              <a:t>, </a:t>
            </a:r>
            <a:r>
              <a:rPr lang="en-US" sz="1700" b="1" dirty="0" err="1">
                <a:solidFill>
                  <a:schemeClr val="accent6"/>
                </a:solidFill>
                <a:latin typeface="Calibri"/>
                <a:ea typeface="Calibri"/>
                <a:cs typeface="Calibri"/>
                <a:sym typeface="Calibri"/>
              </a:rPr>
              <a:t>tels</a:t>
            </a:r>
            <a:r>
              <a:rPr lang="en-US" sz="1700" b="1" dirty="0">
                <a:solidFill>
                  <a:schemeClr val="accent6"/>
                </a:solidFill>
                <a:latin typeface="Calibri"/>
                <a:ea typeface="Calibri"/>
                <a:cs typeface="Calibri"/>
                <a:sym typeface="Calibri"/>
              </a:rPr>
              <a:t> que :</a:t>
            </a:r>
            <a:endParaRPr sz="1700" b="1" dirty="0">
              <a:solidFill>
                <a:schemeClr val="accent6"/>
              </a:solidFill>
              <a:latin typeface="Calibri"/>
              <a:ea typeface="Calibri"/>
              <a:cs typeface="Calibri"/>
              <a:sym typeface="Calibri"/>
            </a:endParaRPr>
          </a:p>
          <a:p>
            <a:pPr marL="0" lvl="0" indent="0" algn="ctr" rtl="0">
              <a:spcBef>
                <a:spcPts val="0"/>
              </a:spcBef>
              <a:spcAft>
                <a:spcPts val="0"/>
              </a:spcAft>
              <a:buNone/>
            </a:pPr>
            <a:endParaRPr sz="1700" dirty="0">
              <a:solidFill>
                <a:schemeClr val="accent6"/>
              </a:solidFill>
              <a:latin typeface="Calibri"/>
              <a:ea typeface="Calibri"/>
              <a:cs typeface="Calibri"/>
              <a:sym typeface="Calibri"/>
            </a:endParaRPr>
          </a:p>
          <a:p>
            <a:pPr marL="1524000" lvl="0"/>
            <a:r>
              <a:rPr lang="en" sz="1700" dirty="0">
                <a:solidFill>
                  <a:schemeClr val="accent6"/>
                </a:solidFill>
                <a:latin typeface="Calibri"/>
                <a:ea typeface="Calibri"/>
                <a:cs typeface="Calibri"/>
                <a:sym typeface="Calibri"/>
              </a:rPr>
              <a:t>🎤 </a:t>
            </a:r>
            <a:r>
              <a:rPr lang="en-US" sz="1700" dirty="0">
                <a:solidFill>
                  <a:schemeClr val="accent6"/>
                </a:solidFill>
                <a:latin typeface="Calibri"/>
                <a:ea typeface="Calibri"/>
                <a:cs typeface="Calibri"/>
                <a:sym typeface="Calibri"/>
              </a:rPr>
              <a:t>Audio : </a:t>
            </a:r>
            <a:r>
              <a:rPr lang="en-US" sz="1700" dirty="0" err="1">
                <a:solidFill>
                  <a:schemeClr val="accent6"/>
                </a:solidFill>
                <a:latin typeface="Calibri"/>
                <a:ea typeface="Calibri"/>
                <a:cs typeface="Calibri"/>
                <a:sym typeface="Calibri"/>
              </a:rPr>
              <a:t>Engagez</a:t>
            </a:r>
            <a:r>
              <a:rPr lang="en-US"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vos</a:t>
            </a:r>
            <a:r>
              <a:rPr lang="en-US"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apprenants</a:t>
            </a:r>
            <a:r>
              <a:rPr lang="en-US"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auditifs</a:t>
            </a:r>
            <a:r>
              <a:rPr lang="en-US" sz="1700" dirty="0">
                <a:solidFill>
                  <a:schemeClr val="accent6"/>
                </a:solidFill>
                <a:latin typeface="Calibri"/>
                <a:ea typeface="Calibri"/>
                <a:cs typeface="Calibri"/>
                <a:sym typeface="Calibri"/>
              </a:rPr>
              <a:t>. 
</a:t>
            </a:r>
            <a:r>
              <a:rPr lang="en" sz="1700" dirty="0">
                <a:solidFill>
                  <a:schemeClr val="accent6"/>
                </a:solidFill>
                <a:latin typeface="Calibri"/>
                <a:ea typeface="Calibri"/>
                <a:cs typeface="Calibri"/>
                <a:sym typeface="Calibri"/>
              </a:rPr>
              <a:t>📝 </a:t>
            </a:r>
            <a:r>
              <a:rPr lang="en-US" sz="1700" dirty="0">
                <a:solidFill>
                  <a:schemeClr val="accent6"/>
                </a:solidFill>
                <a:latin typeface="Calibri"/>
                <a:ea typeface="Calibri"/>
                <a:cs typeface="Calibri"/>
                <a:sym typeface="Calibri"/>
              </a:rPr>
              <a:t>Texte : </a:t>
            </a:r>
            <a:r>
              <a:rPr lang="en-US" sz="1700" dirty="0" err="1">
                <a:solidFill>
                  <a:schemeClr val="accent6"/>
                </a:solidFill>
                <a:latin typeface="Calibri"/>
                <a:ea typeface="Calibri"/>
                <a:cs typeface="Calibri"/>
                <a:sym typeface="Calibri"/>
              </a:rPr>
              <a:t>S’adresse</a:t>
            </a:r>
            <a:r>
              <a:rPr lang="en-US" sz="1700" dirty="0">
                <a:solidFill>
                  <a:schemeClr val="accent6"/>
                </a:solidFill>
                <a:latin typeface="Calibri"/>
                <a:ea typeface="Calibri"/>
                <a:cs typeface="Calibri"/>
                <a:sym typeface="Calibri"/>
              </a:rPr>
              <a:t> aux </a:t>
            </a:r>
            <a:r>
              <a:rPr lang="en-US" sz="1700" dirty="0" err="1">
                <a:solidFill>
                  <a:schemeClr val="accent6"/>
                </a:solidFill>
                <a:latin typeface="Calibri"/>
                <a:ea typeface="Calibri"/>
                <a:cs typeface="Calibri"/>
                <a:sym typeface="Calibri"/>
              </a:rPr>
              <a:t>lecteurs</a:t>
            </a:r>
            <a:r>
              <a:rPr lang="en-US" sz="1700" dirty="0">
                <a:solidFill>
                  <a:schemeClr val="accent6"/>
                </a:solidFill>
                <a:latin typeface="Calibri"/>
                <a:ea typeface="Calibri"/>
                <a:cs typeface="Calibri"/>
                <a:sym typeface="Calibri"/>
              </a:rPr>
              <a:t> et aux </a:t>
            </a:r>
            <a:r>
              <a:rPr lang="en-US" sz="1700" dirty="0" err="1">
                <a:solidFill>
                  <a:schemeClr val="accent6"/>
                </a:solidFill>
                <a:latin typeface="Calibri"/>
                <a:ea typeface="Calibri"/>
                <a:cs typeface="Calibri"/>
                <a:sym typeface="Calibri"/>
              </a:rPr>
              <a:t>apprenants</a:t>
            </a:r>
            <a:r>
              <a:rPr lang="en-US" sz="1700" dirty="0">
                <a:solidFill>
                  <a:schemeClr val="accent6"/>
                </a:solidFill>
                <a:latin typeface="Calibri"/>
                <a:ea typeface="Calibri"/>
                <a:cs typeface="Calibri"/>
                <a:sym typeface="Calibri"/>
              </a:rPr>
              <a:t>. 
</a:t>
            </a:r>
            <a:r>
              <a:rPr lang="en"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Vidéo</a:t>
            </a:r>
            <a:r>
              <a:rPr lang="en-US" sz="1700" dirty="0">
                <a:solidFill>
                  <a:schemeClr val="accent6"/>
                </a:solidFill>
                <a:latin typeface="Calibri"/>
                <a:ea typeface="Calibri"/>
                <a:cs typeface="Calibri"/>
                <a:sym typeface="Calibri"/>
              </a:rPr>
              <a:t> : </a:t>
            </a:r>
            <a:r>
              <a:rPr lang="en-US" sz="1700" dirty="0" err="1">
                <a:solidFill>
                  <a:schemeClr val="accent6"/>
                </a:solidFill>
                <a:latin typeface="Calibri"/>
                <a:ea typeface="Calibri"/>
                <a:cs typeface="Calibri"/>
                <a:sym typeface="Calibri"/>
              </a:rPr>
              <a:t>Donnez</a:t>
            </a:r>
            <a:r>
              <a:rPr lang="en-US" sz="1700" dirty="0">
                <a:solidFill>
                  <a:schemeClr val="accent6"/>
                </a:solidFill>
                <a:latin typeface="Calibri"/>
                <a:ea typeface="Calibri"/>
                <a:cs typeface="Calibri"/>
                <a:sym typeface="Calibri"/>
              </a:rPr>
              <a:t> vie </a:t>
            </a:r>
            <a:r>
              <a:rPr lang="en-US" sz="1700" dirty="0" err="1">
                <a:solidFill>
                  <a:schemeClr val="accent6"/>
                </a:solidFill>
                <a:latin typeface="Calibri"/>
                <a:ea typeface="Calibri"/>
                <a:cs typeface="Calibri"/>
                <a:sym typeface="Calibri"/>
              </a:rPr>
              <a:t>visuellement</a:t>
            </a:r>
            <a:r>
              <a:rPr lang="en-US" sz="1700" dirty="0">
                <a:solidFill>
                  <a:schemeClr val="accent6"/>
                </a:solidFill>
                <a:latin typeface="Calibri"/>
                <a:ea typeface="Calibri"/>
                <a:cs typeface="Calibri"/>
                <a:sym typeface="Calibri"/>
              </a:rPr>
              <a:t> à des concepts. 
</a:t>
            </a:r>
            <a:r>
              <a:rPr lang="en" sz="1700" dirty="0">
                <a:solidFill>
                  <a:schemeClr val="accent6"/>
                </a:solidFill>
                <a:latin typeface="Calibri"/>
                <a:ea typeface="Calibri"/>
                <a:cs typeface="Calibri"/>
                <a:sym typeface="Calibri"/>
              </a:rPr>
              <a:t>📜 </a:t>
            </a:r>
            <a:r>
              <a:rPr lang="en-US" sz="1700" dirty="0">
                <a:solidFill>
                  <a:schemeClr val="accent6"/>
                </a:solidFill>
                <a:latin typeface="Calibri"/>
                <a:ea typeface="Calibri"/>
                <a:cs typeface="Calibri"/>
                <a:sym typeface="Calibri"/>
              </a:rPr>
              <a:t>Transcriptions : </a:t>
            </a:r>
            <a:r>
              <a:rPr lang="en-US" sz="1700" dirty="0" err="1">
                <a:solidFill>
                  <a:schemeClr val="accent6"/>
                </a:solidFill>
                <a:latin typeface="Calibri"/>
                <a:ea typeface="Calibri"/>
                <a:cs typeface="Calibri"/>
                <a:sym typeface="Calibri"/>
              </a:rPr>
              <a:t>Assurez</a:t>
            </a:r>
            <a:r>
              <a:rPr lang="en-US"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l’inclusivité</a:t>
            </a:r>
            <a:r>
              <a:rPr lang="en-US"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en</a:t>
            </a:r>
            <a:r>
              <a:rPr lang="en-US"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fournissant</a:t>
            </a:r>
            <a:r>
              <a:rPr lang="en-US" sz="1700" dirty="0">
                <a:solidFill>
                  <a:schemeClr val="accent6"/>
                </a:solidFill>
                <a:latin typeface="Calibri"/>
                <a:ea typeface="Calibri"/>
                <a:cs typeface="Calibri"/>
                <a:sym typeface="Calibri"/>
              </a:rPr>
              <a:t> des versions </a:t>
            </a:r>
            <a:r>
              <a:rPr lang="en-US" sz="1700" dirty="0" err="1">
                <a:solidFill>
                  <a:schemeClr val="accent6"/>
                </a:solidFill>
                <a:latin typeface="Calibri"/>
                <a:ea typeface="Calibri"/>
                <a:cs typeface="Calibri"/>
                <a:sym typeface="Calibri"/>
              </a:rPr>
              <a:t>textuelles</a:t>
            </a:r>
            <a:r>
              <a:rPr lang="en" sz="1700" dirty="0">
                <a:solidFill>
                  <a:schemeClr val="accent6"/>
                </a:solidFill>
                <a:latin typeface="Calibri"/>
                <a:ea typeface="Calibri"/>
                <a:cs typeface="Calibri"/>
                <a:sym typeface="Calibri"/>
              </a:rPr>
              <a:t>.</a:t>
            </a:r>
            <a:endParaRPr sz="2000" b="1" dirty="0">
              <a:solidFill>
                <a:schemeClr val="accent6"/>
              </a:solidFill>
              <a:latin typeface="Calibri"/>
              <a:ea typeface="Calibri"/>
              <a:cs typeface="Calibri"/>
              <a:sym typeface="Calibri"/>
            </a:endParaRPr>
          </a:p>
        </p:txBody>
      </p:sp>
      <p:sp>
        <p:nvSpPr>
          <p:cNvPr id="538" name="Google Shape;538;p68"/>
          <p:cNvSpPr txBox="1"/>
          <p:nvPr/>
        </p:nvSpPr>
        <p:spPr>
          <a:xfrm>
            <a:off x="2222336" y="3275544"/>
            <a:ext cx="7855500" cy="1595100"/>
          </a:xfrm>
          <a:prstGeom prst="rect">
            <a:avLst/>
          </a:prstGeom>
          <a:solidFill>
            <a:schemeClr val="dk1"/>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457200" lvl="0"/>
            <a:r>
              <a:rPr lang="en-US" sz="1700" b="1" dirty="0">
                <a:solidFill>
                  <a:schemeClr val="accent6"/>
                </a:solidFill>
                <a:latin typeface="Calibri"/>
                <a:ea typeface="Calibri"/>
                <a:cs typeface="Calibri"/>
                <a:sym typeface="Calibri"/>
              </a:rPr>
              <a:t>2. </a:t>
            </a:r>
            <a:r>
              <a:rPr lang="en-US" sz="1700" b="1" dirty="0" err="1">
                <a:solidFill>
                  <a:schemeClr val="accent6"/>
                </a:solidFill>
                <a:latin typeface="Calibri"/>
                <a:ea typeface="Calibri"/>
                <a:cs typeface="Calibri"/>
                <a:sym typeface="Calibri"/>
              </a:rPr>
              <a:t>Parlez</a:t>
            </a:r>
            <a:r>
              <a:rPr lang="en-US" sz="1700" b="1" dirty="0">
                <a:solidFill>
                  <a:schemeClr val="accent6"/>
                </a:solidFill>
                <a:latin typeface="Calibri"/>
                <a:ea typeface="Calibri"/>
                <a:cs typeface="Calibri"/>
                <a:sym typeface="Calibri"/>
              </a:rPr>
              <a:t> </a:t>
            </a:r>
            <a:r>
              <a:rPr lang="en-US" sz="1700" b="1" dirty="0" err="1">
                <a:solidFill>
                  <a:schemeClr val="accent6"/>
                </a:solidFill>
                <a:latin typeface="Calibri"/>
                <a:ea typeface="Calibri"/>
                <a:cs typeface="Calibri"/>
                <a:sym typeface="Calibri"/>
              </a:rPr>
              <a:t>clairement</a:t>
            </a:r>
            <a:r>
              <a:rPr lang="en-US" sz="1700" b="1" dirty="0">
                <a:solidFill>
                  <a:schemeClr val="accent6"/>
                </a:solidFill>
                <a:latin typeface="Calibri"/>
                <a:ea typeface="Calibri"/>
                <a:cs typeface="Calibri"/>
                <a:sym typeface="Calibri"/>
              </a:rPr>
              <a:t>, </a:t>
            </a:r>
            <a:r>
              <a:rPr lang="en-US" sz="1700" b="1" dirty="0" err="1">
                <a:solidFill>
                  <a:schemeClr val="accent6"/>
                </a:solidFill>
                <a:latin typeface="Calibri"/>
                <a:ea typeface="Calibri"/>
                <a:cs typeface="Calibri"/>
                <a:sym typeface="Calibri"/>
              </a:rPr>
              <a:t>écrivez</a:t>
            </a:r>
            <a:r>
              <a:rPr lang="en-US" sz="1700" b="1" dirty="0">
                <a:solidFill>
                  <a:schemeClr val="accent6"/>
                </a:solidFill>
                <a:latin typeface="Calibri"/>
                <a:ea typeface="Calibri"/>
                <a:cs typeface="Calibri"/>
                <a:sym typeface="Calibri"/>
              </a:rPr>
              <a:t> </a:t>
            </a:r>
            <a:r>
              <a:rPr lang="en-US" sz="1700" b="1" dirty="0" err="1">
                <a:solidFill>
                  <a:schemeClr val="accent6"/>
                </a:solidFill>
                <a:latin typeface="Calibri"/>
                <a:ea typeface="Calibri"/>
                <a:cs typeface="Calibri"/>
                <a:sym typeface="Calibri"/>
              </a:rPr>
              <a:t>simplement</a:t>
            </a:r>
            <a:r>
              <a:rPr lang="en" sz="1700" b="1" dirty="0">
                <a:solidFill>
                  <a:schemeClr val="accent6"/>
                </a:solidFill>
                <a:latin typeface="Calibri"/>
                <a:ea typeface="Calibri"/>
                <a:cs typeface="Calibri"/>
                <a:sym typeface="Calibri"/>
              </a:rPr>
              <a:t>: </a:t>
            </a:r>
            <a:endParaRPr sz="1700" b="1" dirty="0">
              <a:solidFill>
                <a:schemeClr val="accent6"/>
              </a:solidFill>
              <a:latin typeface="Calibri"/>
              <a:ea typeface="Calibri"/>
              <a:cs typeface="Calibri"/>
              <a:sym typeface="Calibri"/>
            </a:endParaRPr>
          </a:p>
          <a:p>
            <a:pPr marL="0" lvl="0" indent="0" algn="l" rtl="0">
              <a:spcBef>
                <a:spcPts val="0"/>
              </a:spcBef>
              <a:spcAft>
                <a:spcPts val="0"/>
              </a:spcAft>
              <a:buNone/>
            </a:pPr>
            <a:endParaRPr sz="1700" dirty="0">
              <a:solidFill>
                <a:schemeClr val="accent6"/>
              </a:solidFill>
              <a:latin typeface="Calibri"/>
              <a:ea typeface="Calibri"/>
              <a:cs typeface="Calibri"/>
              <a:sym typeface="Calibri"/>
            </a:endParaRPr>
          </a:p>
          <a:p>
            <a:pPr marL="1524000" lvl="0"/>
            <a:r>
              <a:rPr lang="en"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Langage</a:t>
            </a:r>
            <a:r>
              <a:rPr lang="en-US"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clair</a:t>
            </a:r>
            <a:r>
              <a:rPr lang="en-US" sz="1700" dirty="0">
                <a:solidFill>
                  <a:schemeClr val="accent6"/>
                </a:solidFill>
                <a:latin typeface="Calibri"/>
                <a:ea typeface="Calibri"/>
                <a:cs typeface="Calibri"/>
                <a:sym typeface="Calibri"/>
              </a:rPr>
              <a:t> : </a:t>
            </a:r>
            <a:r>
              <a:rPr lang="en-US" sz="1700" dirty="0" err="1">
                <a:solidFill>
                  <a:schemeClr val="accent6"/>
                </a:solidFill>
                <a:latin typeface="Calibri"/>
                <a:ea typeface="Calibri"/>
                <a:cs typeface="Calibri"/>
                <a:sym typeface="Calibri"/>
              </a:rPr>
              <a:t>simplifiez</a:t>
            </a:r>
            <a:r>
              <a:rPr lang="en-US" sz="1700" dirty="0">
                <a:solidFill>
                  <a:schemeClr val="accent6"/>
                </a:solidFill>
                <a:latin typeface="Calibri"/>
                <a:ea typeface="Calibri"/>
                <a:cs typeface="Calibri"/>
                <a:sym typeface="Calibri"/>
              </a:rPr>
              <a:t> les </a:t>
            </a:r>
            <a:r>
              <a:rPr lang="en-US" sz="1700" dirty="0" err="1">
                <a:solidFill>
                  <a:schemeClr val="accent6"/>
                </a:solidFill>
                <a:latin typeface="Calibri"/>
                <a:ea typeface="Calibri"/>
                <a:cs typeface="Calibri"/>
                <a:sym typeface="Calibri"/>
              </a:rPr>
              <a:t>idées</a:t>
            </a:r>
            <a:r>
              <a:rPr lang="en-US" sz="1700" dirty="0">
                <a:solidFill>
                  <a:schemeClr val="accent6"/>
                </a:solidFill>
                <a:latin typeface="Calibri"/>
                <a:ea typeface="Calibri"/>
                <a:cs typeface="Calibri"/>
                <a:sym typeface="Calibri"/>
              </a:rPr>
              <a:t> complexes. 
 </a:t>
            </a:r>
            <a:r>
              <a:rPr lang="en"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Contenu</a:t>
            </a:r>
            <a:r>
              <a:rPr lang="en-US"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organisé</a:t>
            </a:r>
            <a:r>
              <a:rPr lang="en-US" sz="1700" dirty="0">
                <a:solidFill>
                  <a:schemeClr val="accent6"/>
                </a:solidFill>
                <a:latin typeface="Calibri"/>
                <a:ea typeface="Calibri"/>
                <a:cs typeface="Calibri"/>
                <a:sym typeface="Calibri"/>
              </a:rPr>
              <a:t> : </a:t>
            </a:r>
            <a:r>
              <a:rPr lang="en-US" sz="1700" dirty="0" err="1">
                <a:solidFill>
                  <a:schemeClr val="accent6"/>
                </a:solidFill>
                <a:latin typeface="Calibri"/>
                <a:ea typeface="Calibri"/>
                <a:cs typeface="Calibri"/>
                <a:sym typeface="Calibri"/>
              </a:rPr>
              <a:t>créez</a:t>
            </a:r>
            <a:r>
              <a:rPr lang="en-US" sz="1700" dirty="0">
                <a:solidFill>
                  <a:schemeClr val="accent6"/>
                </a:solidFill>
                <a:latin typeface="Calibri"/>
                <a:ea typeface="Calibri"/>
                <a:cs typeface="Calibri"/>
                <a:sym typeface="Calibri"/>
              </a:rPr>
              <a:t> un flux </a:t>
            </a:r>
            <a:r>
              <a:rPr lang="en-US" sz="1700" dirty="0" err="1">
                <a:solidFill>
                  <a:schemeClr val="accent6"/>
                </a:solidFill>
                <a:latin typeface="Calibri"/>
                <a:ea typeface="Calibri"/>
                <a:cs typeface="Calibri"/>
                <a:sym typeface="Calibri"/>
              </a:rPr>
              <a:t>logique</a:t>
            </a:r>
            <a:r>
              <a:rPr lang="en-US" sz="1700" dirty="0">
                <a:solidFill>
                  <a:schemeClr val="accent6"/>
                </a:solidFill>
                <a:latin typeface="Calibri"/>
                <a:ea typeface="Calibri"/>
                <a:cs typeface="Calibri"/>
                <a:sym typeface="Calibri"/>
              </a:rPr>
              <a:t>. 
</a:t>
            </a:r>
            <a:r>
              <a:rPr lang="en"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Titres</a:t>
            </a:r>
            <a:r>
              <a:rPr lang="en-US" sz="1700" dirty="0">
                <a:solidFill>
                  <a:schemeClr val="accent6"/>
                </a:solidFill>
                <a:latin typeface="Calibri"/>
                <a:ea typeface="Calibri"/>
                <a:cs typeface="Calibri"/>
                <a:sym typeface="Calibri"/>
              </a:rPr>
              <a:t> et </a:t>
            </a:r>
            <a:r>
              <a:rPr lang="en-US" sz="1700" dirty="0" err="1">
                <a:solidFill>
                  <a:schemeClr val="accent6"/>
                </a:solidFill>
                <a:latin typeface="Calibri"/>
                <a:ea typeface="Calibri"/>
                <a:cs typeface="Calibri"/>
                <a:sym typeface="Calibri"/>
              </a:rPr>
              <a:t>listes</a:t>
            </a:r>
            <a:r>
              <a:rPr lang="en-US" sz="1700" dirty="0">
                <a:solidFill>
                  <a:schemeClr val="accent6"/>
                </a:solidFill>
                <a:latin typeface="Calibri"/>
                <a:ea typeface="Calibri"/>
                <a:cs typeface="Calibri"/>
                <a:sym typeface="Calibri"/>
              </a:rPr>
              <a:t> : Aide à la navigation et à la </a:t>
            </a:r>
            <a:r>
              <a:rPr lang="en-US" sz="1700" dirty="0" err="1">
                <a:solidFill>
                  <a:schemeClr val="accent6"/>
                </a:solidFill>
                <a:latin typeface="Calibri"/>
                <a:ea typeface="Calibri"/>
                <a:cs typeface="Calibri"/>
                <a:sym typeface="Calibri"/>
              </a:rPr>
              <a:t>compréhension</a:t>
            </a:r>
            <a:r>
              <a:rPr lang="en-US" sz="1700" dirty="0">
                <a:solidFill>
                  <a:schemeClr val="accent6"/>
                </a:solidFill>
                <a:latin typeface="Calibri"/>
                <a:ea typeface="Calibri"/>
                <a:cs typeface="Calibri"/>
                <a:sym typeface="Calibri"/>
              </a:rPr>
              <a:t>.</a:t>
            </a:r>
            <a:r>
              <a:rPr lang="en" sz="1700" dirty="0">
                <a:solidFill>
                  <a:schemeClr val="accent6"/>
                </a:solidFill>
                <a:latin typeface="Calibri"/>
                <a:ea typeface="Calibri"/>
                <a:cs typeface="Calibri"/>
                <a:sym typeface="Calibri"/>
              </a:rPr>
              <a:t> </a:t>
            </a:r>
            <a:endParaRPr sz="2000" b="1" dirty="0">
              <a:solidFill>
                <a:schemeClr val="accent6"/>
              </a:solidFill>
              <a:latin typeface="Calibri"/>
              <a:ea typeface="Calibri"/>
              <a:cs typeface="Calibri"/>
              <a:sym typeface="Calibri"/>
            </a:endParaRPr>
          </a:p>
        </p:txBody>
      </p:sp>
      <p:sp>
        <p:nvSpPr>
          <p:cNvPr id="539" name="Google Shape;539;p68"/>
          <p:cNvSpPr txBox="1"/>
          <p:nvPr/>
        </p:nvSpPr>
        <p:spPr>
          <a:xfrm>
            <a:off x="2222300" y="5036073"/>
            <a:ext cx="7855500" cy="1595100"/>
          </a:xfrm>
          <a:prstGeom prst="rect">
            <a:avLst/>
          </a:prstGeom>
          <a:solidFill>
            <a:schemeClr val="lt2"/>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457200" lvl="0"/>
            <a:r>
              <a:rPr lang="en" sz="1700" b="1" dirty="0">
                <a:solidFill>
                  <a:schemeClr val="accent6"/>
                </a:solidFill>
                <a:latin typeface="Calibri"/>
                <a:ea typeface="Calibri"/>
                <a:cs typeface="Calibri"/>
                <a:sym typeface="Calibri"/>
              </a:rPr>
              <a:t>3. </a:t>
            </a:r>
            <a:r>
              <a:rPr lang="en-US" sz="1700" b="1" dirty="0">
                <a:solidFill>
                  <a:schemeClr val="accent6"/>
                </a:solidFill>
                <a:latin typeface="Calibri"/>
                <a:ea typeface="Calibri"/>
                <a:cs typeface="Calibri"/>
                <a:sym typeface="Calibri"/>
              </a:rPr>
              <a:t>Laissez les </a:t>
            </a:r>
            <a:r>
              <a:rPr lang="en-US" sz="1700" b="1" dirty="0" err="1">
                <a:solidFill>
                  <a:schemeClr val="accent6"/>
                </a:solidFill>
                <a:latin typeface="Calibri"/>
                <a:ea typeface="Calibri"/>
                <a:cs typeface="Calibri"/>
                <a:sym typeface="Calibri"/>
              </a:rPr>
              <a:t>visuels</a:t>
            </a:r>
            <a:r>
              <a:rPr lang="en-US" sz="1700" b="1" dirty="0">
                <a:solidFill>
                  <a:schemeClr val="accent6"/>
                </a:solidFill>
                <a:latin typeface="Calibri"/>
                <a:ea typeface="Calibri"/>
                <a:cs typeface="Calibri"/>
                <a:sym typeface="Calibri"/>
              </a:rPr>
              <a:t> </a:t>
            </a:r>
            <a:r>
              <a:rPr lang="en-US" sz="1700" b="1" dirty="0" err="1">
                <a:solidFill>
                  <a:schemeClr val="accent6"/>
                </a:solidFill>
                <a:latin typeface="Calibri"/>
                <a:ea typeface="Calibri"/>
                <a:cs typeface="Calibri"/>
                <a:sym typeface="Calibri"/>
              </a:rPr>
              <a:t>raconter</a:t>
            </a:r>
            <a:r>
              <a:rPr lang="en-US" sz="1700" b="1" dirty="0">
                <a:solidFill>
                  <a:schemeClr val="accent6"/>
                </a:solidFill>
                <a:latin typeface="Calibri"/>
                <a:ea typeface="Calibri"/>
                <a:cs typeface="Calibri"/>
                <a:sym typeface="Calibri"/>
              </a:rPr>
              <a:t> </a:t>
            </a:r>
            <a:r>
              <a:rPr lang="en-US" sz="1700" b="1" dirty="0" err="1">
                <a:solidFill>
                  <a:schemeClr val="accent6"/>
                </a:solidFill>
                <a:latin typeface="Calibri"/>
                <a:ea typeface="Calibri"/>
                <a:cs typeface="Calibri"/>
                <a:sym typeface="Calibri"/>
              </a:rPr>
              <a:t>l’histoire</a:t>
            </a:r>
            <a:r>
              <a:rPr lang="en" sz="1700" b="1" dirty="0">
                <a:solidFill>
                  <a:schemeClr val="accent6"/>
                </a:solidFill>
                <a:latin typeface="Calibri"/>
                <a:ea typeface="Calibri"/>
                <a:cs typeface="Calibri"/>
                <a:sym typeface="Calibri"/>
              </a:rPr>
              <a:t>: </a:t>
            </a:r>
            <a:endParaRPr sz="1700" b="1" dirty="0">
              <a:solidFill>
                <a:schemeClr val="accent6"/>
              </a:solidFill>
              <a:latin typeface="Calibri"/>
              <a:ea typeface="Calibri"/>
              <a:cs typeface="Calibri"/>
              <a:sym typeface="Calibri"/>
            </a:endParaRPr>
          </a:p>
          <a:p>
            <a:pPr marL="0" lvl="0" indent="0" algn="l" rtl="0">
              <a:spcBef>
                <a:spcPts val="0"/>
              </a:spcBef>
              <a:spcAft>
                <a:spcPts val="0"/>
              </a:spcAft>
              <a:buNone/>
            </a:pPr>
            <a:endParaRPr sz="1700" dirty="0">
              <a:solidFill>
                <a:schemeClr val="accent6"/>
              </a:solidFill>
              <a:latin typeface="Calibri"/>
              <a:ea typeface="Calibri"/>
              <a:cs typeface="Calibri"/>
              <a:sym typeface="Calibri"/>
            </a:endParaRPr>
          </a:p>
          <a:p>
            <a:pPr marL="1524000" lvl="0"/>
            <a:r>
              <a:rPr lang="en" sz="1700" dirty="0">
                <a:solidFill>
                  <a:schemeClr val="accent6"/>
                </a:solidFill>
                <a:latin typeface="Calibri"/>
                <a:ea typeface="Calibri"/>
                <a:cs typeface="Calibri"/>
                <a:sym typeface="Calibri"/>
              </a:rPr>
              <a:t>🖼  </a:t>
            </a:r>
            <a:r>
              <a:rPr lang="en-US" sz="1700" dirty="0">
                <a:solidFill>
                  <a:schemeClr val="accent6"/>
                </a:solidFill>
                <a:latin typeface="Calibri"/>
                <a:ea typeface="Calibri"/>
                <a:cs typeface="Calibri"/>
                <a:sym typeface="Calibri"/>
              </a:rPr>
              <a:t>Images : </a:t>
            </a:r>
            <a:r>
              <a:rPr lang="en-US" sz="1700" dirty="0" err="1">
                <a:solidFill>
                  <a:schemeClr val="accent6"/>
                </a:solidFill>
                <a:latin typeface="Calibri"/>
                <a:ea typeface="Calibri"/>
                <a:cs typeface="Calibri"/>
                <a:sym typeface="Calibri"/>
              </a:rPr>
              <a:t>Transmettre</a:t>
            </a:r>
            <a:r>
              <a:rPr lang="en-US" sz="1700" dirty="0">
                <a:solidFill>
                  <a:schemeClr val="accent6"/>
                </a:solidFill>
                <a:latin typeface="Calibri"/>
                <a:ea typeface="Calibri"/>
                <a:cs typeface="Calibri"/>
                <a:sym typeface="Calibri"/>
              </a:rPr>
              <a:t> des </a:t>
            </a:r>
            <a:r>
              <a:rPr lang="en-US" sz="1700" dirty="0" err="1">
                <a:solidFill>
                  <a:schemeClr val="accent6"/>
                </a:solidFill>
                <a:latin typeface="Calibri"/>
                <a:ea typeface="Calibri"/>
                <a:cs typeface="Calibri"/>
                <a:sym typeface="Calibri"/>
              </a:rPr>
              <a:t>émotions</a:t>
            </a:r>
            <a:r>
              <a:rPr lang="en-US" sz="1700" dirty="0">
                <a:solidFill>
                  <a:schemeClr val="accent6"/>
                </a:solidFill>
                <a:latin typeface="Calibri"/>
                <a:ea typeface="Calibri"/>
                <a:cs typeface="Calibri"/>
                <a:sym typeface="Calibri"/>
              </a:rPr>
              <a:t> et des concepts. 
</a:t>
            </a:r>
            <a:r>
              <a:rPr lang="en"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Vidéos</a:t>
            </a:r>
            <a:r>
              <a:rPr lang="en-US" sz="1700" dirty="0">
                <a:solidFill>
                  <a:schemeClr val="accent6"/>
                </a:solidFill>
                <a:latin typeface="Calibri"/>
                <a:ea typeface="Calibri"/>
                <a:cs typeface="Calibri"/>
                <a:sym typeface="Calibri"/>
              </a:rPr>
              <a:t> : </a:t>
            </a:r>
            <a:r>
              <a:rPr lang="en-US" sz="1700" dirty="0" err="1">
                <a:solidFill>
                  <a:schemeClr val="accent6"/>
                </a:solidFill>
                <a:latin typeface="Calibri"/>
                <a:ea typeface="Calibri"/>
                <a:cs typeface="Calibri"/>
                <a:sym typeface="Calibri"/>
              </a:rPr>
              <a:t>ajoutez</a:t>
            </a:r>
            <a:r>
              <a:rPr lang="en-US" sz="1700" dirty="0">
                <a:solidFill>
                  <a:schemeClr val="accent6"/>
                </a:solidFill>
                <a:latin typeface="Calibri"/>
                <a:ea typeface="Calibri"/>
                <a:cs typeface="Calibri"/>
                <a:sym typeface="Calibri"/>
              </a:rPr>
              <a:t> de la </a:t>
            </a:r>
            <a:r>
              <a:rPr lang="en-US" sz="1700" dirty="0" err="1">
                <a:solidFill>
                  <a:schemeClr val="accent6"/>
                </a:solidFill>
                <a:latin typeface="Calibri"/>
                <a:ea typeface="Calibri"/>
                <a:cs typeface="Calibri"/>
                <a:sym typeface="Calibri"/>
              </a:rPr>
              <a:t>profondeur</a:t>
            </a:r>
            <a:r>
              <a:rPr lang="en-US" sz="1700" dirty="0">
                <a:solidFill>
                  <a:schemeClr val="accent6"/>
                </a:solidFill>
                <a:latin typeface="Calibri"/>
                <a:ea typeface="Calibri"/>
                <a:cs typeface="Calibri"/>
                <a:sym typeface="Calibri"/>
              </a:rPr>
              <a:t> et du </a:t>
            </a:r>
            <a:r>
              <a:rPr lang="en-US" sz="1700" dirty="0" err="1">
                <a:solidFill>
                  <a:schemeClr val="accent6"/>
                </a:solidFill>
                <a:latin typeface="Calibri"/>
                <a:ea typeface="Calibri"/>
                <a:cs typeface="Calibri"/>
                <a:sym typeface="Calibri"/>
              </a:rPr>
              <a:t>contexte</a:t>
            </a:r>
            <a:r>
              <a:rPr lang="en-US" sz="1700" dirty="0">
                <a:solidFill>
                  <a:schemeClr val="accent6"/>
                </a:solidFill>
                <a:latin typeface="Calibri"/>
                <a:ea typeface="Calibri"/>
                <a:cs typeface="Calibri"/>
                <a:sym typeface="Calibri"/>
              </a:rPr>
              <a:t>. 
</a:t>
            </a:r>
            <a:r>
              <a:rPr lang="en"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Magie</a:t>
            </a:r>
            <a:r>
              <a:rPr lang="en-US"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multimédia</a:t>
            </a:r>
            <a:r>
              <a:rPr lang="en-US" sz="1700" dirty="0">
                <a:solidFill>
                  <a:schemeClr val="accent6"/>
                </a:solidFill>
                <a:latin typeface="Calibri"/>
                <a:ea typeface="Calibri"/>
                <a:cs typeface="Calibri"/>
                <a:sym typeface="Calibri"/>
              </a:rPr>
              <a:t> : </a:t>
            </a:r>
            <a:r>
              <a:rPr lang="en-US" sz="1700" dirty="0" err="1">
                <a:solidFill>
                  <a:schemeClr val="accent6"/>
                </a:solidFill>
                <a:latin typeface="Calibri"/>
                <a:ea typeface="Calibri"/>
                <a:cs typeface="Calibri"/>
                <a:sym typeface="Calibri"/>
              </a:rPr>
              <a:t>Engagez</a:t>
            </a:r>
            <a:r>
              <a:rPr lang="en-US"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plusieurs</a:t>
            </a:r>
            <a:r>
              <a:rPr lang="en-US" sz="1700" dirty="0">
                <a:solidFill>
                  <a:schemeClr val="accent6"/>
                </a:solidFill>
                <a:latin typeface="Calibri"/>
                <a:ea typeface="Calibri"/>
                <a:cs typeface="Calibri"/>
                <a:sym typeface="Calibri"/>
              </a:rPr>
              <a:t> </a:t>
            </a:r>
            <a:r>
              <a:rPr lang="en-US" sz="1700" dirty="0" err="1">
                <a:solidFill>
                  <a:schemeClr val="accent6"/>
                </a:solidFill>
                <a:latin typeface="Calibri"/>
                <a:ea typeface="Calibri"/>
                <a:cs typeface="Calibri"/>
                <a:sym typeface="Calibri"/>
              </a:rPr>
              <a:t>sens</a:t>
            </a:r>
            <a:r>
              <a:rPr lang="en-US" sz="1700" dirty="0">
                <a:solidFill>
                  <a:schemeClr val="accent6"/>
                </a:solidFill>
                <a:latin typeface="Calibri"/>
                <a:ea typeface="Calibri"/>
                <a:cs typeface="Calibri"/>
                <a:sym typeface="Calibri"/>
              </a:rPr>
              <a:t> pour </a:t>
            </a:r>
            <a:r>
              <a:rPr lang="en-US" sz="1700" dirty="0" err="1">
                <a:solidFill>
                  <a:schemeClr val="accent6"/>
                </a:solidFill>
                <a:latin typeface="Calibri"/>
                <a:ea typeface="Calibri"/>
                <a:cs typeface="Calibri"/>
                <a:sym typeface="Calibri"/>
              </a:rPr>
              <a:t>avoir</a:t>
            </a:r>
            <a:r>
              <a:rPr lang="en-US" sz="1700" dirty="0">
                <a:solidFill>
                  <a:schemeClr val="accent6"/>
                </a:solidFill>
                <a:latin typeface="Calibri"/>
                <a:ea typeface="Calibri"/>
                <a:cs typeface="Calibri"/>
                <a:sym typeface="Calibri"/>
              </a:rPr>
              <a:t> un impact</a:t>
            </a:r>
            <a:r>
              <a:rPr lang="en" sz="1700" dirty="0">
                <a:solidFill>
                  <a:schemeClr val="accent6"/>
                </a:solidFill>
                <a:latin typeface="Calibri"/>
                <a:ea typeface="Calibri"/>
                <a:cs typeface="Calibri"/>
                <a:sym typeface="Calibri"/>
              </a:rPr>
              <a:t>.</a:t>
            </a:r>
            <a:endParaRPr sz="2000" b="1" dirty="0">
              <a:solidFill>
                <a:schemeClr val="accent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37"/>
                                        </p:tgtEl>
                                        <p:attrNameLst>
                                          <p:attrName>style.visibility</p:attrName>
                                        </p:attrNameLst>
                                      </p:cBhvr>
                                      <p:to>
                                        <p:strVal val="visible"/>
                                      </p:to>
                                    </p:set>
                                    <p:anim calcmode="lin" valueType="num">
                                      <p:cBhvr additive="base">
                                        <p:cTn id="7" dur="4900"/>
                                        <p:tgtEl>
                                          <p:spTgt spid="537"/>
                                        </p:tgtEl>
                                        <p:attrNameLst>
                                          <p:attrName>ppt_w</p:attrName>
                                        </p:attrNameLst>
                                      </p:cBhvr>
                                      <p:tavLst>
                                        <p:tav tm="0">
                                          <p:val>
                                            <p:strVal val="0"/>
                                          </p:val>
                                        </p:tav>
                                        <p:tav tm="100000">
                                          <p:val>
                                            <p:strVal val="#ppt_w"/>
                                          </p:val>
                                        </p:tav>
                                      </p:tavLst>
                                    </p:anim>
                                    <p:anim calcmode="lin" valueType="num">
                                      <p:cBhvr additive="base">
                                        <p:cTn id="8" dur="4900"/>
                                        <p:tgtEl>
                                          <p:spTgt spid="537"/>
                                        </p:tgtEl>
                                        <p:attrNameLst>
                                          <p:attrName>ppt_h</p:attrName>
                                        </p:attrNameLst>
                                      </p:cBhvr>
                                      <p:tavLst>
                                        <p:tav tm="0">
                                          <p:val>
                                            <p:strVal val="0"/>
                                          </p:val>
                                        </p:tav>
                                        <p:tav tm="100000">
                                          <p:val>
                                            <p:strVal val="#ppt_h"/>
                                          </p:val>
                                        </p:tav>
                                      </p:tavLst>
                                    </p:anim>
                                  </p:childTnLst>
                                </p:cTn>
                              </p:par>
                            </p:childTnLst>
                          </p:cTn>
                        </p:par>
                        <p:par>
                          <p:cTn id="9" fill="hold">
                            <p:stCondLst>
                              <p:cond delay="4900"/>
                            </p:stCondLst>
                            <p:childTnLst>
                              <p:par>
                                <p:cTn id="10" presetID="23" presetClass="entr" presetSubtype="16" fill="hold" nodeType="afterEffect">
                                  <p:stCondLst>
                                    <p:cond delay="0"/>
                                  </p:stCondLst>
                                  <p:childTnLst>
                                    <p:set>
                                      <p:cBhvr>
                                        <p:cTn id="11" dur="1" fill="hold">
                                          <p:stCondLst>
                                            <p:cond delay="0"/>
                                          </p:stCondLst>
                                        </p:cTn>
                                        <p:tgtEl>
                                          <p:spTgt spid="538"/>
                                        </p:tgtEl>
                                        <p:attrNameLst>
                                          <p:attrName>style.visibility</p:attrName>
                                        </p:attrNameLst>
                                      </p:cBhvr>
                                      <p:to>
                                        <p:strVal val="visible"/>
                                      </p:to>
                                    </p:set>
                                    <p:anim calcmode="lin" valueType="num">
                                      <p:cBhvr additive="base">
                                        <p:cTn id="12" dur="5000"/>
                                        <p:tgtEl>
                                          <p:spTgt spid="538"/>
                                        </p:tgtEl>
                                        <p:attrNameLst>
                                          <p:attrName>ppt_w</p:attrName>
                                        </p:attrNameLst>
                                      </p:cBhvr>
                                      <p:tavLst>
                                        <p:tav tm="0">
                                          <p:val>
                                            <p:strVal val="0"/>
                                          </p:val>
                                        </p:tav>
                                        <p:tav tm="100000">
                                          <p:val>
                                            <p:strVal val="#ppt_w"/>
                                          </p:val>
                                        </p:tav>
                                      </p:tavLst>
                                    </p:anim>
                                    <p:anim calcmode="lin" valueType="num">
                                      <p:cBhvr additive="base">
                                        <p:cTn id="13" dur="5000"/>
                                        <p:tgtEl>
                                          <p:spTgt spid="538"/>
                                        </p:tgtEl>
                                        <p:attrNameLst>
                                          <p:attrName>ppt_h</p:attrName>
                                        </p:attrNameLst>
                                      </p:cBhvr>
                                      <p:tavLst>
                                        <p:tav tm="0">
                                          <p:val>
                                            <p:strVal val="0"/>
                                          </p:val>
                                        </p:tav>
                                        <p:tav tm="100000">
                                          <p:val>
                                            <p:strVal val="#ppt_h"/>
                                          </p:val>
                                        </p:tav>
                                      </p:tavLst>
                                    </p:anim>
                                  </p:childTnLst>
                                </p:cTn>
                              </p:par>
                            </p:childTnLst>
                          </p:cTn>
                        </p:par>
                        <p:par>
                          <p:cTn id="14" fill="hold">
                            <p:stCondLst>
                              <p:cond delay="9900"/>
                            </p:stCondLst>
                            <p:childTnLst>
                              <p:par>
                                <p:cTn id="15" presetID="23" presetClass="entr" presetSubtype="16" fill="hold" nodeType="afterEffect">
                                  <p:stCondLst>
                                    <p:cond delay="0"/>
                                  </p:stCondLst>
                                  <p:childTnLst>
                                    <p:set>
                                      <p:cBhvr>
                                        <p:cTn id="16" dur="1" fill="hold">
                                          <p:stCondLst>
                                            <p:cond delay="0"/>
                                          </p:stCondLst>
                                        </p:cTn>
                                        <p:tgtEl>
                                          <p:spTgt spid="539"/>
                                        </p:tgtEl>
                                        <p:attrNameLst>
                                          <p:attrName>style.visibility</p:attrName>
                                        </p:attrNameLst>
                                      </p:cBhvr>
                                      <p:to>
                                        <p:strVal val="visible"/>
                                      </p:to>
                                    </p:set>
                                    <p:anim calcmode="lin" valueType="num">
                                      <p:cBhvr additive="base">
                                        <p:cTn id="17" dur="5000"/>
                                        <p:tgtEl>
                                          <p:spTgt spid="539"/>
                                        </p:tgtEl>
                                        <p:attrNameLst>
                                          <p:attrName>ppt_w</p:attrName>
                                        </p:attrNameLst>
                                      </p:cBhvr>
                                      <p:tavLst>
                                        <p:tav tm="0">
                                          <p:val>
                                            <p:strVal val="0"/>
                                          </p:val>
                                        </p:tav>
                                        <p:tav tm="100000">
                                          <p:val>
                                            <p:strVal val="#ppt_w"/>
                                          </p:val>
                                        </p:tav>
                                      </p:tavLst>
                                    </p:anim>
                                    <p:anim calcmode="lin" valueType="num">
                                      <p:cBhvr additive="base">
                                        <p:cTn id="18" dur="5000"/>
                                        <p:tgtEl>
                                          <p:spTgt spid="53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43"/>
        <p:cNvGrpSpPr/>
        <p:nvPr/>
      </p:nvGrpSpPr>
      <p:grpSpPr>
        <a:xfrm>
          <a:off x="0" y="0"/>
          <a:ext cx="0" cy="0"/>
          <a:chOff x="0" y="0"/>
          <a:chExt cx="0" cy="0"/>
        </a:xfrm>
      </p:grpSpPr>
      <p:sp>
        <p:nvSpPr>
          <p:cNvPr id="544" name="Google Shape;544;p69"/>
          <p:cNvSpPr txBox="1">
            <a:spLocks noGrp="1"/>
          </p:cNvSpPr>
          <p:nvPr>
            <p:ph type="title"/>
          </p:nvPr>
        </p:nvSpPr>
        <p:spPr>
          <a:xfrm>
            <a:off x="1552403" y="464942"/>
            <a:ext cx="10269300" cy="763500"/>
          </a:xfrm>
          <a:prstGeom prst="rect">
            <a:avLst/>
          </a:prstGeom>
          <a:noFill/>
          <a:ln>
            <a:noFill/>
          </a:ln>
        </p:spPr>
        <p:txBody>
          <a:bodyPr spcFirstLastPara="1" wrap="square" lIns="126300" tIns="126300" rIns="126300" bIns="126300" anchor="ctr" anchorCtr="0">
            <a:noAutofit/>
          </a:bodyPr>
          <a:lstStyle/>
          <a:p>
            <a:pPr lvl="0"/>
            <a:r>
              <a:rPr lang="en-US" sz="2700" dirty="0" err="1"/>
              <a:t>Créer</a:t>
            </a:r>
            <a:r>
              <a:rPr lang="en-US" sz="2700" dirty="0"/>
              <a:t> du </a:t>
            </a:r>
            <a:r>
              <a:rPr lang="en-US" sz="2700" dirty="0" err="1"/>
              <a:t>contenu</a:t>
            </a:r>
            <a:r>
              <a:rPr lang="en-US" sz="2700" dirty="0"/>
              <a:t> accessible : 3 </a:t>
            </a:r>
            <a:r>
              <a:rPr lang="en-US" sz="2700" dirty="0" err="1"/>
              <a:t>stratégies</a:t>
            </a:r>
            <a:r>
              <a:rPr lang="en-US" sz="2700" dirty="0"/>
              <a:t> pour </a:t>
            </a:r>
            <a:r>
              <a:rPr lang="en-US" sz="2700" dirty="0" err="1"/>
              <a:t>l’inclusion</a:t>
            </a:r>
            <a:endParaRPr sz="2700" dirty="0"/>
          </a:p>
        </p:txBody>
      </p:sp>
      <p:sp>
        <p:nvSpPr>
          <p:cNvPr id="545" name="Google Shape;545;p69"/>
          <p:cNvSpPr txBox="1">
            <a:spLocks noGrp="1"/>
          </p:cNvSpPr>
          <p:nvPr>
            <p:ph type="body" idx="1"/>
          </p:nvPr>
        </p:nvSpPr>
        <p:spPr>
          <a:xfrm>
            <a:off x="959759" y="1536634"/>
            <a:ext cx="10570979" cy="697500"/>
          </a:xfrm>
          <a:prstGeom prst="rect">
            <a:avLst/>
          </a:prstGeom>
          <a:noFill/>
          <a:ln>
            <a:noFill/>
          </a:ln>
        </p:spPr>
        <p:txBody>
          <a:bodyPr spcFirstLastPara="1" wrap="square" lIns="126300" tIns="126300" rIns="126300" bIns="126300" anchor="t" anchorCtr="0">
            <a:noAutofit/>
          </a:bodyPr>
          <a:lstStyle/>
          <a:p>
            <a:pPr marL="0" lvl="0" indent="0" algn="l" rtl="0">
              <a:spcBef>
                <a:spcPts val="2400"/>
              </a:spcBef>
              <a:spcAft>
                <a:spcPts val="0"/>
              </a:spcAft>
              <a:buNone/>
            </a:pPr>
            <a:r>
              <a:rPr lang="en" sz="1600" b="1" dirty="0">
                <a:solidFill>
                  <a:srgbClr val="445D73"/>
                </a:solidFill>
              </a:rPr>
              <a:t>1</a:t>
            </a:r>
            <a:r>
              <a:rPr lang="en" sz="1600" b="1">
                <a:solidFill>
                  <a:srgbClr val="445D73"/>
                </a:solidFill>
              </a:rPr>
              <a:t>. Accessible content formats</a:t>
            </a:r>
            <a:endParaRPr sz="1600" b="1" dirty="0">
              <a:solidFill>
                <a:srgbClr val="445D73"/>
              </a:solidFill>
            </a:endParaRPr>
          </a:p>
          <a:p>
            <a:pPr marL="0" lvl="0" indent="0">
              <a:spcBef>
                <a:spcPts val="2400"/>
              </a:spcBef>
              <a:buNone/>
            </a:pPr>
            <a:r>
              <a:rPr lang="en-US" sz="1600" dirty="0" err="1"/>
              <a:t>Lors</a:t>
            </a:r>
            <a:r>
              <a:rPr lang="en-US" sz="1600" dirty="0"/>
              <a:t> de la </a:t>
            </a:r>
            <a:r>
              <a:rPr lang="en-US" sz="1600" dirty="0" err="1"/>
              <a:t>création</a:t>
            </a:r>
            <a:r>
              <a:rPr lang="en-US" sz="1600" dirty="0"/>
              <a:t> de </a:t>
            </a:r>
            <a:r>
              <a:rPr lang="en-US" sz="1600" dirty="0" err="1"/>
              <a:t>contenu</a:t>
            </a:r>
            <a:r>
              <a:rPr lang="en-US" sz="1600" dirty="0"/>
              <a:t> pour un </a:t>
            </a:r>
            <a:r>
              <a:rPr lang="en-US" sz="1600" dirty="0" err="1"/>
              <a:t>cours</a:t>
            </a:r>
            <a:r>
              <a:rPr lang="en-US" sz="1600" dirty="0"/>
              <a:t> </a:t>
            </a:r>
            <a:r>
              <a:rPr lang="en-US" sz="1600" dirty="0" err="1"/>
              <a:t>en</a:t>
            </a:r>
            <a:r>
              <a:rPr lang="en-US" sz="1600" dirty="0"/>
              <a:t> </a:t>
            </a:r>
            <a:r>
              <a:rPr lang="en-US" sz="1600" dirty="0" err="1"/>
              <a:t>ligne</a:t>
            </a:r>
            <a:r>
              <a:rPr lang="en-US" sz="1600" dirty="0"/>
              <a:t> pour les </a:t>
            </a:r>
            <a:r>
              <a:rPr lang="en-US" sz="1600" dirty="0" err="1"/>
              <a:t>personnes</a:t>
            </a:r>
            <a:r>
              <a:rPr lang="en-US" sz="1600" dirty="0"/>
              <a:t> </a:t>
            </a:r>
            <a:r>
              <a:rPr lang="en-US" sz="1600" dirty="0" err="1"/>
              <a:t>handicapées</a:t>
            </a:r>
            <a:r>
              <a:rPr lang="en-US" sz="1600" dirty="0"/>
              <a:t>, il </a:t>
            </a:r>
            <a:r>
              <a:rPr lang="en-US" sz="1600" dirty="0" err="1"/>
              <a:t>est</a:t>
            </a:r>
            <a:r>
              <a:rPr lang="en-US" sz="1600" dirty="0"/>
              <a:t> important de le </a:t>
            </a:r>
            <a:r>
              <a:rPr lang="en-US" sz="1600" dirty="0" err="1"/>
              <a:t>fournir</a:t>
            </a:r>
            <a:r>
              <a:rPr lang="en-US" sz="1600" dirty="0"/>
              <a:t> dans </a:t>
            </a:r>
            <a:r>
              <a:rPr lang="en-US" sz="1600" dirty="0" err="1"/>
              <a:t>une</a:t>
            </a:r>
            <a:r>
              <a:rPr lang="en-US" sz="1600" dirty="0"/>
              <a:t> </a:t>
            </a:r>
            <a:r>
              <a:rPr lang="en-US" sz="1600" dirty="0" err="1"/>
              <a:t>variété</a:t>
            </a:r>
            <a:r>
              <a:rPr lang="en-US" sz="1600" dirty="0"/>
              <a:t> de formats. </a:t>
            </a:r>
            <a:r>
              <a:rPr lang="en-US" sz="1600" dirty="0" err="1"/>
              <a:t>Cela</a:t>
            </a:r>
            <a:r>
              <a:rPr lang="en-US" sz="1600" dirty="0"/>
              <a:t> </a:t>
            </a:r>
            <a:r>
              <a:rPr lang="en-US" sz="1600" dirty="0" err="1"/>
              <a:t>garantira</a:t>
            </a:r>
            <a:r>
              <a:rPr lang="en-US" sz="1600" dirty="0"/>
              <a:t> que </a:t>
            </a:r>
            <a:r>
              <a:rPr lang="en-US" sz="1600" dirty="0" err="1"/>
              <a:t>toutes</a:t>
            </a:r>
            <a:r>
              <a:rPr lang="en-US" sz="1600" dirty="0"/>
              <a:t> les </a:t>
            </a:r>
            <a:r>
              <a:rPr lang="en-US" sz="1600" dirty="0" err="1"/>
              <a:t>personnes</a:t>
            </a:r>
            <a:r>
              <a:rPr lang="en-US" sz="1600" dirty="0"/>
              <a:t> </a:t>
            </a:r>
            <a:r>
              <a:rPr lang="en-US" sz="1600" dirty="0" err="1"/>
              <a:t>peuvent</a:t>
            </a:r>
            <a:r>
              <a:rPr lang="en-US" sz="1600" dirty="0"/>
              <a:t> </a:t>
            </a:r>
            <a:r>
              <a:rPr lang="en-US" sz="1600" dirty="0" err="1"/>
              <a:t>accéder</a:t>
            </a:r>
            <a:r>
              <a:rPr lang="en-US" sz="1600" dirty="0"/>
              <a:t> au </a:t>
            </a:r>
            <a:r>
              <a:rPr lang="en-US" sz="1600" dirty="0" err="1"/>
              <a:t>contenu</a:t>
            </a:r>
            <a:r>
              <a:rPr lang="en-US" sz="1600" dirty="0"/>
              <a:t>, </a:t>
            </a:r>
            <a:r>
              <a:rPr lang="en-US" sz="1600" dirty="0" err="1"/>
              <a:t>quelles</a:t>
            </a:r>
            <a:r>
              <a:rPr lang="en-US" sz="1600" dirty="0"/>
              <a:t> que </a:t>
            </a:r>
            <a:r>
              <a:rPr lang="en-US" sz="1600" dirty="0" err="1"/>
              <a:t>soient</a:t>
            </a:r>
            <a:r>
              <a:rPr lang="en-US" sz="1600" dirty="0"/>
              <a:t> </a:t>
            </a:r>
            <a:r>
              <a:rPr lang="en-US" sz="1600" dirty="0" err="1"/>
              <a:t>leurs</a:t>
            </a:r>
            <a:r>
              <a:rPr lang="en-US" sz="1600" dirty="0"/>
              <a:t> </a:t>
            </a:r>
            <a:r>
              <a:rPr lang="en-US" sz="1600" dirty="0" err="1"/>
              <a:t>capacités</a:t>
            </a:r>
            <a:r>
              <a:rPr lang="en" sz="1600" dirty="0">
                <a:solidFill>
                  <a:srgbClr val="445D73"/>
                </a:solidFill>
              </a:rPr>
              <a:t>. </a:t>
            </a:r>
            <a:endParaRPr sz="1600" dirty="0">
              <a:solidFill>
                <a:srgbClr val="445D73"/>
              </a:solidFill>
            </a:endParaRPr>
          </a:p>
          <a:p>
            <a:pPr marL="609600" lvl="0" indent="-406400">
              <a:lnSpc>
                <a:spcPct val="100000"/>
              </a:lnSpc>
              <a:spcBef>
                <a:spcPts val="2400"/>
              </a:spcBef>
              <a:buSzPts val="1600"/>
              <a:buChar char="●"/>
            </a:pPr>
            <a:r>
              <a:rPr lang="en-US" sz="1600" dirty="0"/>
              <a:t>Texte : Le </a:t>
            </a:r>
            <a:r>
              <a:rPr lang="en-US" sz="1600" dirty="0" err="1"/>
              <a:t>texte</a:t>
            </a:r>
            <a:r>
              <a:rPr lang="en-US" sz="1600" dirty="0"/>
              <a:t> </a:t>
            </a:r>
            <a:r>
              <a:rPr lang="en-US" sz="1600" dirty="0" err="1"/>
              <a:t>est</a:t>
            </a:r>
            <a:r>
              <a:rPr lang="en-US" sz="1600" dirty="0"/>
              <a:t> le format de </a:t>
            </a:r>
            <a:r>
              <a:rPr lang="en-US" sz="1600" dirty="0" err="1"/>
              <a:t>contenu</a:t>
            </a:r>
            <a:r>
              <a:rPr lang="en-US" sz="1600" dirty="0"/>
              <a:t> le plus accessible, car il </a:t>
            </a:r>
            <a:r>
              <a:rPr lang="en-US" sz="1600" dirty="0" err="1"/>
              <a:t>peut</a:t>
            </a:r>
            <a:r>
              <a:rPr lang="en-US" sz="1600" dirty="0"/>
              <a:t> </a:t>
            </a:r>
            <a:r>
              <a:rPr lang="en-US" sz="1600" dirty="0" err="1"/>
              <a:t>être</a:t>
            </a:r>
            <a:r>
              <a:rPr lang="en-US" sz="1600" dirty="0"/>
              <a:t> </a:t>
            </a:r>
            <a:r>
              <a:rPr lang="en-US" sz="1600" dirty="0" err="1"/>
              <a:t>lu</a:t>
            </a:r>
            <a:r>
              <a:rPr lang="en-US" sz="1600" dirty="0"/>
              <a:t> par des </a:t>
            </a:r>
            <a:r>
              <a:rPr lang="en-US" sz="1600" dirty="0" err="1"/>
              <a:t>personnes</a:t>
            </a:r>
            <a:r>
              <a:rPr lang="en-US" sz="1600" dirty="0"/>
              <a:t> </a:t>
            </a:r>
            <a:r>
              <a:rPr lang="en-US" sz="1600" dirty="0" err="1"/>
              <a:t>malvoyantes</a:t>
            </a:r>
            <a:r>
              <a:rPr lang="en-US" sz="1600" dirty="0"/>
              <a:t> à </a:t>
            </a:r>
            <a:r>
              <a:rPr lang="en-US" sz="1600" dirty="0" err="1"/>
              <a:t>l’aide</a:t>
            </a:r>
            <a:r>
              <a:rPr lang="en-US" sz="1600" dirty="0"/>
              <a:t> de </a:t>
            </a:r>
            <a:r>
              <a:rPr lang="en-US" sz="1600" dirty="0" err="1"/>
              <a:t>lecteurs</a:t>
            </a:r>
            <a:r>
              <a:rPr lang="en-US" sz="1600" dirty="0"/>
              <a:t> </a:t>
            </a:r>
            <a:r>
              <a:rPr lang="en-US" sz="1600" dirty="0" err="1"/>
              <a:t>d’écran</a:t>
            </a:r>
            <a:r>
              <a:rPr lang="en-US" sz="1600" dirty="0"/>
              <a:t>. Le </a:t>
            </a:r>
            <a:r>
              <a:rPr lang="en-US" sz="1600" dirty="0" err="1"/>
              <a:t>texte</a:t>
            </a:r>
            <a:r>
              <a:rPr lang="en-US" sz="1600" dirty="0"/>
              <a:t> doit </a:t>
            </a:r>
            <a:r>
              <a:rPr lang="en-US" sz="1600" dirty="0" err="1"/>
              <a:t>être</a:t>
            </a:r>
            <a:r>
              <a:rPr lang="en-US" sz="1600" dirty="0"/>
              <a:t> </a:t>
            </a:r>
            <a:r>
              <a:rPr lang="en-US" sz="1600" dirty="0" err="1"/>
              <a:t>clair</a:t>
            </a:r>
            <a:r>
              <a:rPr lang="en-US" sz="1600" dirty="0"/>
              <a:t>, </a:t>
            </a:r>
            <a:r>
              <a:rPr lang="en-US" sz="1600" dirty="0" err="1"/>
              <a:t>concis</a:t>
            </a:r>
            <a:r>
              <a:rPr lang="en-US" sz="1600" dirty="0"/>
              <a:t> et bien </a:t>
            </a:r>
            <a:r>
              <a:rPr lang="en-US" sz="1600" dirty="0" err="1"/>
              <a:t>formaté</a:t>
            </a:r>
            <a:r>
              <a:rPr lang="en-US" sz="1600" dirty="0"/>
              <a:t>. Il </a:t>
            </a:r>
            <a:r>
              <a:rPr lang="en-US" sz="1600" dirty="0" err="1"/>
              <a:t>est</a:t>
            </a:r>
            <a:r>
              <a:rPr lang="en-US" sz="1600" dirty="0"/>
              <a:t> </a:t>
            </a:r>
            <a:r>
              <a:rPr lang="en-US" sz="1600" dirty="0" err="1"/>
              <a:t>également</a:t>
            </a:r>
            <a:r>
              <a:rPr lang="en-US" sz="1600" dirty="0"/>
              <a:t> important </a:t>
            </a:r>
            <a:r>
              <a:rPr lang="en-US" sz="1600" dirty="0" err="1"/>
              <a:t>d’utiliser</a:t>
            </a:r>
            <a:r>
              <a:rPr lang="en-US" sz="1600" dirty="0"/>
              <a:t> des </a:t>
            </a:r>
            <a:r>
              <a:rPr lang="en-US" sz="1600" dirty="0" err="1"/>
              <a:t>titres</a:t>
            </a:r>
            <a:r>
              <a:rPr lang="en-US" sz="1600" dirty="0"/>
              <a:t> et des sous-</a:t>
            </a:r>
            <a:r>
              <a:rPr lang="en-US" sz="1600" dirty="0" err="1"/>
              <a:t>titres</a:t>
            </a:r>
            <a:r>
              <a:rPr lang="en-US" sz="1600" dirty="0"/>
              <a:t> pour </a:t>
            </a:r>
            <a:r>
              <a:rPr lang="en-US" sz="1600" dirty="0" err="1"/>
              <a:t>organiser</a:t>
            </a:r>
            <a:r>
              <a:rPr lang="en-US" sz="1600" dirty="0"/>
              <a:t> le </a:t>
            </a:r>
            <a:r>
              <a:rPr lang="en-US" sz="1600" dirty="0" err="1"/>
              <a:t>contenu</a:t>
            </a:r>
            <a:r>
              <a:rPr lang="en-US" sz="1600" dirty="0"/>
              <a:t> et </a:t>
            </a:r>
            <a:r>
              <a:rPr lang="en-US" sz="1600" dirty="0" err="1"/>
              <a:t>faciliter</a:t>
            </a:r>
            <a:r>
              <a:rPr lang="en-US" sz="1600" dirty="0"/>
              <a:t> la navigation.
Audio : Le </a:t>
            </a:r>
            <a:r>
              <a:rPr lang="en-US" sz="1600" dirty="0" err="1"/>
              <a:t>contenu</a:t>
            </a:r>
            <a:r>
              <a:rPr lang="en-US" sz="1600" dirty="0"/>
              <a:t> audio </a:t>
            </a:r>
            <a:r>
              <a:rPr lang="en-US" sz="1600" dirty="0" err="1"/>
              <a:t>peut</a:t>
            </a:r>
            <a:r>
              <a:rPr lang="en-US" sz="1600" dirty="0"/>
              <a:t> </a:t>
            </a:r>
            <a:r>
              <a:rPr lang="en-US" sz="1600" dirty="0" err="1"/>
              <a:t>être</a:t>
            </a:r>
            <a:r>
              <a:rPr lang="en-US" sz="1600" dirty="0"/>
              <a:t> </a:t>
            </a:r>
            <a:r>
              <a:rPr lang="en-US" sz="1600" dirty="0" err="1"/>
              <a:t>une</a:t>
            </a:r>
            <a:r>
              <a:rPr lang="en-US" sz="1600" dirty="0"/>
              <a:t> bonne option pour les </a:t>
            </a:r>
            <a:r>
              <a:rPr lang="en-US" sz="1600" dirty="0" err="1"/>
              <a:t>personnes</a:t>
            </a:r>
            <a:r>
              <a:rPr lang="en-US" sz="1600" dirty="0"/>
              <a:t> qui </a:t>
            </a:r>
            <a:r>
              <a:rPr lang="en-US" sz="1600" dirty="0" err="1"/>
              <a:t>préfèrent</a:t>
            </a:r>
            <a:r>
              <a:rPr lang="en-US" sz="1600" dirty="0"/>
              <a:t> </a:t>
            </a:r>
            <a:r>
              <a:rPr lang="en-US" sz="1600" dirty="0" err="1"/>
              <a:t>apprendre</a:t>
            </a:r>
            <a:r>
              <a:rPr lang="en-US" sz="1600" dirty="0"/>
              <a:t> </a:t>
            </a:r>
            <a:r>
              <a:rPr lang="en-US" sz="1600" dirty="0" err="1"/>
              <a:t>en</a:t>
            </a:r>
            <a:r>
              <a:rPr lang="en-US" sz="1600" dirty="0"/>
              <a:t> </a:t>
            </a:r>
            <a:r>
              <a:rPr lang="en-US" sz="1600" dirty="0" err="1"/>
              <a:t>écoutant</a:t>
            </a:r>
            <a:r>
              <a:rPr lang="en-US" sz="1600" dirty="0"/>
              <a:t>. Le </a:t>
            </a:r>
            <a:r>
              <a:rPr lang="en-US" sz="1600" dirty="0" err="1"/>
              <a:t>contenu</a:t>
            </a:r>
            <a:r>
              <a:rPr lang="en-US" sz="1600" dirty="0"/>
              <a:t> audio doit </a:t>
            </a:r>
            <a:r>
              <a:rPr lang="en-US" sz="1600" dirty="0" err="1"/>
              <a:t>être</a:t>
            </a:r>
            <a:r>
              <a:rPr lang="en-US" sz="1600" dirty="0"/>
              <a:t> </a:t>
            </a:r>
            <a:r>
              <a:rPr lang="en-US" sz="1600" dirty="0" err="1"/>
              <a:t>transcrit</a:t>
            </a:r>
            <a:r>
              <a:rPr lang="en-US" sz="1600" dirty="0"/>
              <a:t> de manière à </a:t>
            </a:r>
            <a:r>
              <a:rPr lang="en-US" sz="1600" dirty="0" err="1"/>
              <a:t>ce</a:t>
            </a:r>
            <a:r>
              <a:rPr lang="en-US" sz="1600" dirty="0"/>
              <a:t> que les </a:t>
            </a:r>
            <a:r>
              <a:rPr lang="en-US" sz="1600" dirty="0" err="1"/>
              <a:t>personnes</a:t>
            </a:r>
            <a:r>
              <a:rPr lang="en-US" sz="1600" dirty="0"/>
              <a:t> </a:t>
            </a:r>
            <a:r>
              <a:rPr lang="en-US" sz="1600" dirty="0" err="1"/>
              <a:t>sourdes</a:t>
            </a:r>
            <a:r>
              <a:rPr lang="en-US" sz="1600" dirty="0"/>
              <a:t> </a:t>
            </a:r>
            <a:r>
              <a:rPr lang="en-US" sz="1600" dirty="0" err="1"/>
              <a:t>ou</a:t>
            </a:r>
            <a:r>
              <a:rPr lang="en-US" sz="1600" dirty="0"/>
              <a:t> </a:t>
            </a:r>
            <a:r>
              <a:rPr lang="en-US" sz="1600" dirty="0" err="1"/>
              <a:t>malentendantes</a:t>
            </a:r>
            <a:r>
              <a:rPr lang="en-US" sz="1600" dirty="0"/>
              <a:t> </a:t>
            </a:r>
            <a:r>
              <a:rPr lang="en-US" sz="1600" dirty="0" err="1"/>
              <a:t>puissent</a:t>
            </a:r>
            <a:r>
              <a:rPr lang="en-US" sz="1600" dirty="0"/>
              <a:t> y </a:t>
            </a:r>
            <a:r>
              <a:rPr lang="en-US" sz="1600" dirty="0" err="1"/>
              <a:t>accéder</a:t>
            </a:r>
            <a:r>
              <a:rPr lang="en-US" sz="1600" dirty="0"/>
              <a:t>.
</a:t>
            </a:r>
            <a:r>
              <a:rPr lang="en-US" sz="1600" dirty="0" err="1"/>
              <a:t>Vidéo</a:t>
            </a:r>
            <a:r>
              <a:rPr lang="en-US" sz="1600" dirty="0"/>
              <a:t> : Le </a:t>
            </a:r>
            <a:r>
              <a:rPr lang="en-US" sz="1600" dirty="0" err="1"/>
              <a:t>contenu</a:t>
            </a:r>
            <a:r>
              <a:rPr lang="en-US" sz="1600" dirty="0"/>
              <a:t> </a:t>
            </a:r>
            <a:r>
              <a:rPr lang="en-US" sz="1600" dirty="0" err="1"/>
              <a:t>vidéo</a:t>
            </a:r>
            <a:r>
              <a:rPr lang="en-US" sz="1600" dirty="0"/>
              <a:t> </a:t>
            </a:r>
            <a:r>
              <a:rPr lang="en-US" sz="1600" dirty="0" err="1"/>
              <a:t>peut</a:t>
            </a:r>
            <a:r>
              <a:rPr lang="en-US" sz="1600" dirty="0"/>
              <a:t> </a:t>
            </a:r>
            <a:r>
              <a:rPr lang="en-US" sz="1600" dirty="0" err="1"/>
              <a:t>être</a:t>
            </a:r>
            <a:r>
              <a:rPr lang="en-US" sz="1600" dirty="0"/>
              <a:t> un excellent </a:t>
            </a:r>
            <a:r>
              <a:rPr lang="en-US" sz="1600" dirty="0" err="1"/>
              <a:t>moyen</a:t>
            </a:r>
            <a:r>
              <a:rPr lang="en-US" sz="1600" dirty="0"/>
              <a:t> </a:t>
            </a:r>
            <a:r>
              <a:rPr lang="en-US" sz="1600" dirty="0" err="1"/>
              <a:t>d’engager</a:t>
            </a:r>
            <a:r>
              <a:rPr lang="en-US" sz="1600" dirty="0"/>
              <a:t> les gens et de </a:t>
            </a:r>
            <a:r>
              <a:rPr lang="en-US" sz="1600" dirty="0" err="1"/>
              <a:t>rendre</a:t>
            </a:r>
            <a:r>
              <a:rPr lang="en-US" sz="1600" dirty="0"/>
              <a:t> des concepts complexes plus </a:t>
            </a:r>
            <a:r>
              <a:rPr lang="en-US" sz="1600" dirty="0" err="1"/>
              <a:t>compréhensibles</a:t>
            </a:r>
            <a:r>
              <a:rPr lang="en-US" sz="1600" dirty="0"/>
              <a:t>. Le </a:t>
            </a:r>
            <a:r>
              <a:rPr lang="en-US" sz="1600" dirty="0" err="1"/>
              <a:t>contenu</a:t>
            </a:r>
            <a:r>
              <a:rPr lang="en-US" sz="1600" dirty="0"/>
              <a:t> </a:t>
            </a:r>
            <a:r>
              <a:rPr lang="en-US" sz="1600" dirty="0" err="1"/>
              <a:t>vidéo</a:t>
            </a:r>
            <a:r>
              <a:rPr lang="en-US" sz="1600" dirty="0"/>
              <a:t> doit </a:t>
            </a:r>
            <a:r>
              <a:rPr lang="en-US" sz="1600" dirty="0" err="1"/>
              <a:t>être</a:t>
            </a:r>
            <a:r>
              <a:rPr lang="en-US" sz="1600" dirty="0"/>
              <a:t> sous-</a:t>
            </a:r>
            <a:r>
              <a:rPr lang="en-US" sz="1600" dirty="0" err="1"/>
              <a:t>titré</a:t>
            </a:r>
            <a:r>
              <a:rPr lang="en-US" sz="1600" dirty="0"/>
              <a:t> et </a:t>
            </a:r>
            <a:r>
              <a:rPr lang="en-US" sz="1600" dirty="0" err="1"/>
              <a:t>transcrit</a:t>
            </a:r>
            <a:r>
              <a:rPr lang="en-US" sz="1600" dirty="0"/>
              <a:t> </a:t>
            </a:r>
            <a:r>
              <a:rPr lang="en-US" sz="1600" dirty="0" err="1"/>
              <a:t>afin</a:t>
            </a:r>
            <a:r>
              <a:rPr lang="en-US" sz="1600" dirty="0"/>
              <a:t> que les </a:t>
            </a:r>
            <a:r>
              <a:rPr lang="en-US" sz="1600" dirty="0" err="1"/>
              <a:t>personnes</a:t>
            </a:r>
            <a:r>
              <a:rPr lang="en-US" sz="1600" dirty="0"/>
              <a:t> </a:t>
            </a:r>
            <a:r>
              <a:rPr lang="en-US" sz="1600" dirty="0" err="1"/>
              <a:t>sourdes</a:t>
            </a:r>
            <a:r>
              <a:rPr lang="en-US" sz="1600" dirty="0"/>
              <a:t> </a:t>
            </a:r>
            <a:r>
              <a:rPr lang="en-US" sz="1600" dirty="0" err="1"/>
              <a:t>ou</a:t>
            </a:r>
            <a:r>
              <a:rPr lang="en-US" sz="1600" dirty="0"/>
              <a:t> </a:t>
            </a:r>
            <a:r>
              <a:rPr lang="en-US" sz="1600" dirty="0" err="1"/>
              <a:t>malentendantes</a:t>
            </a:r>
            <a:r>
              <a:rPr lang="en-US" sz="1600" dirty="0"/>
              <a:t> </a:t>
            </a:r>
            <a:r>
              <a:rPr lang="en-US" sz="1600" dirty="0" err="1"/>
              <a:t>puissent</a:t>
            </a:r>
            <a:r>
              <a:rPr lang="en-US" sz="1600" dirty="0"/>
              <a:t> y </a:t>
            </a:r>
            <a:r>
              <a:rPr lang="en-US" sz="1600" dirty="0" err="1"/>
              <a:t>accéder</a:t>
            </a:r>
            <a:r>
              <a:rPr lang="en-US" sz="1600" dirty="0"/>
              <a:t>.</a:t>
            </a:r>
            <a:endParaRPr dirty="0">
              <a:solidFill>
                <a:srgbClr val="445D73"/>
              </a:solidFill>
            </a:endParaRPr>
          </a:p>
        </p:txBody>
      </p:sp>
      <p:sp>
        <p:nvSpPr>
          <p:cNvPr id="546" name="Google Shape;546;p69"/>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50"/>
        <p:cNvGrpSpPr/>
        <p:nvPr/>
      </p:nvGrpSpPr>
      <p:grpSpPr>
        <a:xfrm>
          <a:off x="0" y="0"/>
          <a:ext cx="0" cy="0"/>
          <a:chOff x="0" y="0"/>
          <a:chExt cx="0" cy="0"/>
        </a:xfrm>
      </p:grpSpPr>
      <p:sp>
        <p:nvSpPr>
          <p:cNvPr id="551" name="Google Shape;551;p70"/>
          <p:cNvSpPr txBox="1">
            <a:spLocks noGrp="1"/>
          </p:cNvSpPr>
          <p:nvPr>
            <p:ph type="title"/>
          </p:nvPr>
        </p:nvSpPr>
        <p:spPr>
          <a:xfrm>
            <a:off x="1552402" y="464942"/>
            <a:ext cx="10269299" cy="763500"/>
          </a:xfrm>
          <a:prstGeom prst="rect">
            <a:avLst/>
          </a:prstGeom>
          <a:noFill/>
          <a:ln>
            <a:noFill/>
          </a:ln>
        </p:spPr>
        <p:txBody>
          <a:bodyPr spcFirstLastPara="1" wrap="square" lIns="126300" tIns="126300" rIns="126300" bIns="126300" anchor="ctr" anchorCtr="0">
            <a:noAutofit/>
          </a:bodyPr>
          <a:lstStyle/>
          <a:p>
            <a:pPr lvl="0"/>
            <a:r>
              <a:rPr lang="en-US" sz="2700" dirty="0" err="1"/>
              <a:t>Créer</a:t>
            </a:r>
            <a:r>
              <a:rPr lang="en-US" sz="2700" dirty="0"/>
              <a:t> du </a:t>
            </a:r>
            <a:r>
              <a:rPr lang="en-US" sz="2700" dirty="0" err="1"/>
              <a:t>contenu</a:t>
            </a:r>
            <a:r>
              <a:rPr lang="en-US" sz="2700" dirty="0"/>
              <a:t> accessible : 3 </a:t>
            </a:r>
            <a:r>
              <a:rPr lang="en-US" sz="2700" dirty="0" err="1"/>
              <a:t>stratégies</a:t>
            </a:r>
            <a:r>
              <a:rPr lang="en-US" sz="2700" dirty="0"/>
              <a:t> pour </a:t>
            </a:r>
            <a:r>
              <a:rPr lang="en-US" sz="2700" dirty="0" err="1"/>
              <a:t>l’inclusion</a:t>
            </a:r>
            <a:endParaRPr sz="2700" dirty="0"/>
          </a:p>
        </p:txBody>
      </p:sp>
      <p:sp>
        <p:nvSpPr>
          <p:cNvPr id="552" name="Google Shape;552;p70"/>
          <p:cNvSpPr txBox="1">
            <a:spLocks noGrp="1"/>
          </p:cNvSpPr>
          <p:nvPr>
            <p:ph type="body" idx="1"/>
          </p:nvPr>
        </p:nvSpPr>
        <p:spPr>
          <a:xfrm>
            <a:off x="367123" y="1228442"/>
            <a:ext cx="10269300" cy="697500"/>
          </a:xfrm>
          <a:prstGeom prst="rect">
            <a:avLst/>
          </a:prstGeom>
          <a:noFill/>
          <a:ln>
            <a:noFill/>
          </a:ln>
        </p:spPr>
        <p:txBody>
          <a:bodyPr spcFirstLastPara="1" wrap="square" lIns="126300" tIns="126300" rIns="126300" bIns="126300" anchor="t" anchorCtr="0">
            <a:noAutofit/>
          </a:bodyPr>
          <a:lstStyle/>
          <a:p>
            <a:pPr marL="0" lvl="0" indent="0">
              <a:lnSpc>
                <a:spcPct val="100000"/>
              </a:lnSpc>
              <a:spcBef>
                <a:spcPts val="800"/>
              </a:spcBef>
              <a:buNone/>
            </a:pPr>
            <a:r>
              <a:rPr lang="en" sz="1600" b="1" dirty="0">
                <a:solidFill>
                  <a:srgbClr val="445D73"/>
                </a:solidFill>
              </a:rPr>
              <a:t>2</a:t>
            </a:r>
            <a:r>
              <a:rPr lang="en-US" sz="1600" b="1" dirty="0"/>
              <a:t>. </a:t>
            </a:r>
            <a:r>
              <a:rPr lang="en-US" sz="1600" b="1" dirty="0" err="1"/>
              <a:t>Rendre</a:t>
            </a:r>
            <a:r>
              <a:rPr lang="en-US" sz="1600" b="1" dirty="0"/>
              <a:t> le </a:t>
            </a:r>
            <a:r>
              <a:rPr lang="en-US" sz="1600" b="1" dirty="0" err="1"/>
              <a:t>contenu</a:t>
            </a:r>
            <a:r>
              <a:rPr lang="en-US" sz="1600" b="1" dirty="0"/>
              <a:t> </a:t>
            </a:r>
            <a:r>
              <a:rPr lang="en-US" sz="1600" b="1" dirty="0" err="1"/>
              <a:t>clair</a:t>
            </a:r>
            <a:r>
              <a:rPr lang="en-US" sz="1600" b="1" dirty="0"/>
              <a:t> et simple</a:t>
            </a:r>
            <a:endParaRPr sz="1600" b="1" dirty="0">
              <a:solidFill>
                <a:srgbClr val="445D73"/>
              </a:solidFill>
            </a:endParaRPr>
          </a:p>
          <a:p>
            <a:pPr marL="609600" lvl="0" indent="-406400">
              <a:lnSpc>
                <a:spcPct val="100000"/>
              </a:lnSpc>
              <a:spcBef>
                <a:spcPts val="800"/>
              </a:spcBef>
              <a:buSzPts val="1600"/>
              <a:buAutoNum type="alphaLcParenR"/>
            </a:pPr>
            <a:r>
              <a:rPr lang="en-US" sz="1600" dirty="0" err="1"/>
              <a:t>Utilisez</a:t>
            </a:r>
            <a:r>
              <a:rPr lang="en-US" sz="1600" dirty="0"/>
              <a:t> un </a:t>
            </a:r>
            <a:r>
              <a:rPr lang="en-US" sz="1600" dirty="0" err="1"/>
              <a:t>langage</a:t>
            </a:r>
            <a:r>
              <a:rPr lang="en-US" sz="1600" dirty="0"/>
              <a:t> </a:t>
            </a:r>
            <a:r>
              <a:rPr lang="en-US" sz="1600" dirty="0" err="1"/>
              <a:t>clair</a:t>
            </a:r>
            <a:r>
              <a:rPr lang="en-US" sz="1600" dirty="0"/>
              <a:t> et </a:t>
            </a:r>
            <a:r>
              <a:rPr lang="en-US" sz="1600" dirty="0" err="1"/>
              <a:t>concis</a:t>
            </a:r>
            <a:endParaRPr lang="en-US" sz="1600" dirty="0"/>
          </a:p>
          <a:p>
            <a:pPr marL="203200" lvl="0" indent="0">
              <a:lnSpc>
                <a:spcPct val="100000"/>
              </a:lnSpc>
              <a:spcBef>
                <a:spcPts val="800"/>
              </a:spcBef>
              <a:buSzPts val="1600"/>
              <a:buNone/>
            </a:pPr>
            <a:r>
              <a:rPr lang="en-US" sz="1600" dirty="0" err="1"/>
              <a:t>Lors</a:t>
            </a:r>
            <a:r>
              <a:rPr lang="en-US" sz="1600" dirty="0"/>
              <a:t> de la </a:t>
            </a:r>
            <a:r>
              <a:rPr lang="en-US" sz="1600" dirty="0" err="1"/>
              <a:t>rédaction</a:t>
            </a:r>
            <a:r>
              <a:rPr lang="en-US" sz="1600" dirty="0"/>
              <a:t> du </a:t>
            </a:r>
            <a:r>
              <a:rPr lang="en-US" sz="1600" dirty="0" err="1"/>
              <a:t>contenu</a:t>
            </a:r>
            <a:r>
              <a:rPr lang="en-US" sz="1600" dirty="0"/>
              <a:t> d’un </a:t>
            </a:r>
            <a:r>
              <a:rPr lang="en-US" sz="1600" dirty="0" err="1"/>
              <a:t>cours</a:t>
            </a:r>
            <a:r>
              <a:rPr lang="en-US" sz="1600" dirty="0"/>
              <a:t> </a:t>
            </a:r>
            <a:r>
              <a:rPr lang="en-US" sz="1600" dirty="0" err="1"/>
              <a:t>en</a:t>
            </a:r>
            <a:r>
              <a:rPr lang="en-US" sz="1600" dirty="0"/>
              <a:t> </a:t>
            </a:r>
            <a:r>
              <a:rPr lang="en-US" sz="1600" dirty="0" err="1"/>
              <a:t>ligne</a:t>
            </a:r>
            <a:r>
              <a:rPr lang="en-US" sz="1600" dirty="0"/>
              <a:t>, il </a:t>
            </a:r>
            <a:r>
              <a:rPr lang="en-US" sz="1600" dirty="0" err="1"/>
              <a:t>est</a:t>
            </a:r>
            <a:r>
              <a:rPr lang="en-US" sz="1600" dirty="0"/>
              <a:t> important </a:t>
            </a:r>
            <a:r>
              <a:rPr lang="en-US" sz="1600" dirty="0" err="1"/>
              <a:t>d’utiliser</a:t>
            </a:r>
            <a:r>
              <a:rPr lang="en-US" sz="1600" dirty="0"/>
              <a:t> un </a:t>
            </a:r>
            <a:r>
              <a:rPr lang="en-US" sz="1600" dirty="0" err="1"/>
              <a:t>langage</a:t>
            </a:r>
            <a:r>
              <a:rPr lang="en-US" sz="1600" dirty="0"/>
              <a:t> </a:t>
            </a:r>
            <a:r>
              <a:rPr lang="en-US" sz="1600" dirty="0" err="1"/>
              <a:t>clair</a:t>
            </a:r>
            <a:r>
              <a:rPr lang="en-US" sz="1600" dirty="0"/>
              <a:t> et </a:t>
            </a:r>
            <a:r>
              <a:rPr lang="en-US" sz="1600" dirty="0" err="1"/>
              <a:t>concis</a:t>
            </a:r>
            <a:r>
              <a:rPr lang="en-US" sz="1600" dirty="0"/>
              <a:t>. </a:t>
            </a:r>
            <a:r>
              <a:rPr lang="en-US" sz="1600" dirty="0" err="1"/>
              <a:t>Cela</a:t>
            </a:r>
            <a:r>
              <a:rPr lang="en-US" sz="1600" dirty="0"/>
              <a:t> </a:t>
            </a:r>
            <a:r>
              <a:rPr lang="en-US" sz="1600" dirty="0" err="1"/>
              <a:t>rendra</a:t>
            </a:r>
            <a:r>
              <a:rPr lang="en-US" sz="1600" dirty="0"/>
              <a:t> le </a:t>
            </a:r>
            <a:r>
              <a:rPr lang="en-US" sz="1600" dirty="0" err="1"/>
              <a:t>contenu</a:t>
            </a:r>
            <a:r>
              <a:rPr lang="en-US" sz="1600" dirty="0"/>
              <a:t> plus facile à </a:t>
            </a:r>
            <a:r>
              <a:rPr lang="en-US" sz="1600" dirty="0" err="1"/>
              <a:t>comprendre</a:t>
            </a:r>
            <a:r>
              <a:rPr lang="en-US" sz="1600" dirty="0"/>
              <a:t> pour </a:t>
            </a:r>
            <a:r>
              <a:rPr lang="en-US" sz="1600" dirty="0" err="1"/>
              <a:t>toutes</a:t>
            </a:r>
            <a:r>
              <a:rPr lang="en-US" sz="1600" dirty="0"/>
              <a:t> les </a:t>
            </a:r>
            <a:r>
              <a:rPr lang="en-US" sz="1600" dirty="0" err="1"/>
              <a:t>personnes</a:t>
            </a:r>
            <a:r>
              <a:rPr lang="en-US" sz="1600" dirty="0"/>
              <a:t>, y </a:t>
            </a:r>
            <a:r>
              <a:rPr lang="en-US" sz="1600" dirty="0" err="1"/>
              <a:t>compris</a:t>
            </a:r>
            <a:r>
              <a:rPr lang="en-US" sz="1600" dirty="0"/>
              <a:t> les </a:t>
            </a:r>
            <a:r>
              <a:rPr lang="en-US" sz="1600" dirty="0" err="1"/>
              <a:t>personnes</a:t>
            </a:r>
            <a:r>
              <a:rPr lang="en-US" sz="1600" dirty="0"/>
              <a:t> </a:t>
            </a:r>
            <a:r>
              <a:rPr lang="en-US" sz="1600" dirty="0" err="1"/>
              <a:t>ayant</a:t>
            </a:r>
            <a:r>
              <a:rPr lang="en-US" sz="1600" dirty="0"/>
              <a:t> des troubles </a:t>
            </a:r>
            <a:r>
              <a:rPr lang="en-US" sz="1600" dirty="0" err="1"/>
              <a:t>d’apprentissage</a:t>
            </a:r>
            <a:r>
              <a:rPr lang="en-US" sz="1600" dirty="0"/>
              <a:t>. </a:t>
            </a:r>
            <a:r>
              <a:rPr lang="en-US" sz="1600" dirty="0" err="1"/>
              <a:t>Évitez</a:t>
            </a:r>
            <a:r>
              <a:rPr lang="en-US" sz="1600" dirty="0"/>
              <a:t> </a:t>
            </a:r>
            <a:r>
              <a:rPr lang="en-US" sz="1600" dirty="0" err="1"/>
              <a:t>d’utiliser</a:t>
            </a:r>
            <a:r>
              <a:rPr lang="en-US" sz="1600" dirty="0"/>
              <a:t> du jargon </a:t>
            </a:r>
            <a:r>
              <a:rPr lang="en-US" sz="1600" dirty="0" err="1"/>
              <a:t>ou</a:t>
            </a:r>
            <a:r>
              <a:rPr lang="en-US" sz="1600" dirty="0"/>
              <a:t> des </a:t>
            </a:r>
            <a:r>
              <a:rPr lang="en-US" sz="1600" dirty="0" err="1"/>
              <a:t>termes</a:t>
            </a:r>
            <a:r>
              <a:rPr lang="en-US" sz="1600" dirty="0"/>
              <a:t> techniques, et </a:t>
            </a:r>
            <a:r>
              <a:rPr lang="en-US" sz="1600" dirty="0" err="1"/>
              <a:t>décomposez</a:t>
            </a:r>
            <a:r>
              <a:rPr lang="en-US" sz="1600" dirty="0"/>
              <a:t> les </a:t>
            </a:r>
            <a:r>
              <a:rPr lang="en-US" sz="1600" dirty="0" err="1"/>
              <a:t>informations</a:t>
            </a:r>
            <a:r>
              <a:rPr lang="en-US" sz="1600" dirty="0"/>
              <a:t> complexes </a:t>
            </a:r>
            <a:r>
              <a:rPr lang="en-US" sz="1600" dirty="0" err="1"/>
              <a:t>en</a:t>
            </a:r>
            <a:r>
              <a:rPr lang="en-US" sz="1600" dirty="0"/>
              <a:t> morceaux plus petits et plus </a:t>
            </a:r>
            <a:r>
              <a:rPr lang="en-US" sz="1600" dirty="0" err="1"/>
              <a:t>faciles</a:t>
            </a:r>
            <a:r>
              <a:rPr lang="en-US" sz="1600" dirty="0"/>
              <a:t> à </a:t>
            </a:r>
            <a:r>
              <a:rPr lang="en-US" sz="1600" dirty="0" err="1"/>
              <a:t>gérer</a:t>
            </a:r>
            <a:r>
              <a:rPr lang="en-US" sz="1600" dirty="0"/>
              <a:t>.
b) </a:t>
            </a:r>
            <a:r>
              <a:rPr lang="en-US" sz="1600" dirty="0" err="1"/>
              <a:t>Organisez</a:t>
            </a:r>
            <a:r>
              <a:rPr lang="en-US" sz="1600" dirty="0"/>
              <a:t> le </a:t>
            </a:r>
            <a:r>
              <a:rPr lang="en-US" sz="1600" dirty="0" err="1"/>
              <a:t>contenu</a:t>
            </a:r>
            <a:r>
              <a:rPr lang="en-US" sz="1600" dirty="0"/>
              <a:t> de manière </a:t>
            </a:r>
            <a:r>
              <a:rPr lang="en-US" sz="1600" dirty="0" err="1"/>
              <a:t>logique</a:t>
            </a:r>
            <a:r>
              <a:rPr lang="en-US" sz="1600" dirty="0"/>
              <a:t>
En </a:t>
            </a:r>
            <a:r>
              <a:rPr lang="en-US" sz="1600" dirty="0" err="1"/>
              <a:t>organisant</a:t>
            </a:r>
            <a:r>
              <a:rPr lang="en-US" sz="1600" dirty="0"/>
              <a:t> le </a:t>
            </a:r>
            <a:r>
              <a:rPr lang="en-US" sz="1600" dirty="0" err="1"/>
              <a:t>contenu</a:t>
            </a:r>
            <a:r>
              <a:rPr lang="en-US" sz="1600" dirty="0"/>
              <a:t> de manière </a:t>
            </a:r>
            <a:r>
              <a:rPr lang="en-US" sz="1600" dirty="0" err="1"/>
              <a:t>logique</a:t>
            </a:r>
            <a:r>
              <a:rPr lang="en-US" sz="1600" dirty="0"/>
              <a:t>, il sera plus facile pour les gens de </a:t>
            </a:r>
            <a:r>
              <a:rPr lang="en-US" sz="1600" dirty="0" err="1"/>
              <a:t>suivre</a:t>
            </a:r>
            <a:r>
              <a:rPr lang="en-US" sz="1600" dirty="0"/>
              <a:t> et de </a:t>
            </a:r>
            <a:r>
              <a:rPr lang="en-US" sz="1600" dirty="0" err="1"/>
              <a:t>comprendre</a:t>
            </a:r>
            <a:r>
              <a:rPr lang="en-US" sz="1600" dirty="0"/>
              <a:t>. </a:t>
            </a:r>
            <a:r>
              <a:rPr lang="en-US" sz="1600" dirty="0" err="1"/>
              <a:t>Utilisez</a:t>
            </a:r>
            <a:r>
              <a:rPr lang="en-US" sz="1600" dirty="0"/>
              <a:t> des </a:t>
            </a:r>
            <a:r>
              <a:rPr lang="en-US" sz="1600" dirty="0" err="1"/>
              <a:t>titres</a:t>
            </a:r>
            <a:r>
              <a:rPr lang="en-US" sz="1600" dirty="0"/>
              <a:t> et des sous-</a:t>
            </a:r>
            <a:r>
              <a:rPr lang="en-US" sz="1600" dirty="0" err="1"/>
              <a:t>titres</a:t>
            </a:r>
            <a:r>
              <a:rPr lang="en-US" sz="1600" dirty="0"/>
              <a:t> pour </a:t>
            </a:r>
            <a:r>
              <a:rPr lang="en-US" sz="1600" dirty="0" err="1"/>
              <a:t>diviser</a:t>
            </a:r>
            <a:r>
              <a:rPr lang="en-US" sz="1600" dirty="0"/>
              <a:t> le </a:t>
            </a:r>
            <a:r>
              <a:rPr lang="en-US" sz="1600" dirty="0" err="1"/>
              <a:t>contenu</a:t>
            </a:r>
            <a:r>
              <a:rPr lang="en-US" sz="1600" dirty="0"/>
              <a:t> et </a:t>
            </a:r>
            <a:r>
              <a:rPr lang="en-US" sz="1600" dirty="0" err="1"/>
              <a:t>faciliter</a:t>
            </a:r>
            <a:r>
              <a:rPr lang="en-US" sz="1600" dirty="0"/>
              <a:t> la navigation. </a:t>
            </a:r>
            <a:r>
              <a:rPr lang="en-US" sz="1600" dirty="0" err="1"/>
              <a:t>Vous</a:t>
            </a:r>
            <a:r>
              <a:rPr lang="en-US" sz="1600" dirty="0"/>
              <a:t> </a:t>
            </a:r>
            <a:r>
              <a:rPr lang="en-US" sz="1600" dirty="0" err="1"/>
              <a:t>pouvez</a:t>
            </a:r>
            <a:r>
              <a:rPr lang="en-US" sz="1600" dirty="0"/>
              <a:t> </a:t>
            </a:r>
            <a:r>
              <a:rPr lang="en-US" sz="1600" dirty="0" err="1"/>
              <a:t>également</a:t>
            </a:r>
            <a:r>
              <a:rPr lang="en-US" sz="1600" dirty="0"/>
              <a:t> </a:t>
            </a:r>
            <a:r>
              <a:rPr lang="en-US" sz="1600" dirty="0" err="1"/>
              <a:t>utiliser</a:t>
            </a:r>
            <a:r>
              <a:rPr lang="en-US" sz="1600" dirty="0"/>
              <a:t> des </a:t>
            </a:r>
            <a:r>
              <a:rPr lang="en-US" sz="1600" dirty="0" err="1"/>
              <a:t>puces</a:t>
            </a:r>
            <a:r>
              <a:rPr lang="en-US" sz="1600" dirty="0"/>
              <a:t> et des </a:t>
            </a:r>
            <a:r>
              <a:rPr lang="en-US" sz="1600" dirty="0" err="1"/>
              <a:t>listes</a:t>
            </a:r>
            <a:r>
              <a:rPr lang="en-US" sz="1600" dirty="0"/>
              <a:t> </a:t>
            </a:r>
            <a:r>
              <a:rPr lang="en-US" sz="1600" dirty="0" err="1"/>
              <a:t>numérotées</a:t>
            </a:r>
            <a:r>
              <a:rPr lang="en-US" sz="1600" dirty="0"/>
              <a:t> pour </a:t>
            </a:r>
            <a:r>
              <a:rPr lang="en-US" sz="1600" dirty="0" err="1"/>
              <a:t>organiser</a:t>
            </a:r>
            <a:r>
              <a:rPr lang="en-US" sz="1600" dirty="0"/>
              <a:t> les </a:t>
            </a:r>
            <a:r>
              <a:rPr lang="en-US" sz="1600" dirty="0" err="1"/>
              <a:t>informations</a:t>
            </a:r>
            <a:r>
              <a:rPr lang="en-US" sz="1600" dirty="0"/>
              <a:t>.
c) </a:t>
            </a:r>
            <a:r>
              <a:rPr lang="en-US" sz="1600" dirty="0" err="1"/>
              <a:t>Utiliser</a:t>
            </a:r>
            <a:r>
              <a:rPr lang="en-US" sz="1600" dirty="0"/>
              <a:t> des </a:t>
            </a:r>
            <a:r>
              <a:rPr lang="en-US" sz="1600" dirty="0" err="1"/>
              <a:t>titres</a:t>
            </a:r>
            <a:r>
              <a:rPr lang="en-US" sz="1600" dirty="0"/>
              <a:t> et des sous-</a:t>
            </a:r>
            <a:r>
              <a:rPr lang="en-US" sz="1600" dirty="0" err="1"/>
              <a:t>titres</a:t>
            </a:r>
            <a:r>
              <a:rPr lang="en-US" sz="1600" dirty="0"/>
              <a:t>
Les </a:t>
            </a:r>
            <a:r>
              <a:rPr lang="en-US" sz="1600" dirty="0" err="1"/>
              <a:t>titres</a:t>
            </a:r>
            <a:r>
              <a:rPr lang="en-US" sz="1600" dirty="0"/>
              <a:t> et sous-</a:t>
            </a:r>
            <a:r>
              <a:rPr lang="en-US" sz="1600" dirty="0" err="1"/>
              <a:t>titres</a:t>
            </a:r>
            <a:r>
              <a:rPr lang="en-US" sz="1600" dirty="0"/>
              <a:t> (</a:t>
            </a:r>
            <a:r>
              <a:rPr lang="en-US" sz="1600" dirty="0" err="1"/>
              <a:t>titres</a:t>
            </a:r>
            <a:r>
              <a:rPr lang="en-US" sz="1600" dirty="0"/>
              <a:t> et sous-</a:t>
            </a:r>
            <a:r>
              <a:rPr lang="en-US" sz="1600" dirty="0" err="1"/>
              <a:t>titres</a:t>
            </a:r>
            <a:r>
              <a:rPr lang="en-US" sz="1600" dirty="0"/>
              <a:t>) </a:t>
            </a:r>
            <a:r>
              <a:rPr lang="en-US" sz="1600" dirty="0" err="1"/>
              <a:t>sont</a:t>
            </a:r>
            <a:r>
              <a:rPr lang="en-US" sz="1600" dirty="0"/>
              <a:t> un excellent </a:t>
            </a:r>
            <a:r>
              <a:rPr lang="en-US" sz="1600" dirty="0" err="1"/>
              <a:t>moyen</a:t>
            </a:r>
            <a:r>
              <a:rPr lang="en-US" sz="1600" dirty="0"/>
              <a:t> </a:t>
            </a:r>
            <a:r>
              <a:rPr lang="en-US" sz="1600" dirty="0" err="1"/>
              <a:t>d’organiser</a:t>
            </a:r>
            <a:r>
              <a:rPr lang="en-US" sz="1600" dirty="0"/>
              <a:t> le </a:t>
            </a:r>
            <a:r>
              <a:rPr lang="en-US" sz="1600" dirty="0" err="1"/>
              <a:t>contenu</a:t>
            </a:r>
            <a:r>
              <a:rPr lang="en-US" sz="1600" dirty="0"/>
              <a:t> et de </a:t>
            </a:r>
            <a:r>
              <a:rPr lang="en-US" sz="1600" dirty="0" err="1"/>
              <a:t>faciliter</a:t>
            </a:r>
            <a:r>
              <a:rPr lang="en-US" sz="1600" dirty="0"/>
              <a:t> la navigation. </a:t>
            </a:r>
            <a:r>
              <a:rPr lang="en-US" sz="1600" dirty="0" err="1"/>
              <a:t>Ils</a:t>
            </a:r>
            <a:r>
              <a:rPr lang="en-US" sz="1600" dirty="0"/>
              <a:t> </a:t>
            </a:r>
            <a:r>
              <a:rPr lang="en-US" sz="1600" dirty="0" err="1"/>
              <a:t>peuvent</a:t>
            </a:r>
            <a:r>
              <a:rPr lang="en-US" sz="1600" dirty="0"/>
              <a:t> </a:t>
            </a:r>
            <a:r>
              <a:rPr lang="en-US" sz="1600" dirty="0" err="1"/>
              <a:t>également</a:t>
            </a:r>
            <a:r>
              <a:rPr lang="en-US" sz="1600" dirty="0"/>
              <a:t> aider les gens à scanner le </a:t>
            </a:r>
            <a:r>
              <a:rPr lang="en-US" sz="1600" dirty="0" err="1"/>
              <a:t>contenu</a:t>
            </a:r>
            <a:r>
              <a:rPr lang="en-US" sz="1600" dirty="0"/>
              <a:t> et à identifier les points </a:t>
            </a:r>
            <a:r>
              <a:rPr lang="en-US" sz="1600" dirty="0" err="1"/>
              <a:t>principaux</a:t>
            </a:r>
            <a:r>
              <a:rPr lang="en-US" sz="1600" dirty="0"/>
              <a:t>. </a:t>
            </a:r>
            <a:r>
              <a:rPr lang="en-US" sz="1600" dirty="0" err="1"/>
              <a:t>Lorsque</a:t>
            </a:r>
            <a:r>
              <a:rPr lang="en-US" sz="1600" dirty="0"/>
              <a:t> </a:t>
            </a:r>
            <a:r>
              <a:rPr lang="en-US" sz="1600" dirty="0" err="1"/>
              <a:t>vous</a:t>
            </a:r>
            <a:r>
              <a:rPr lang="en-US" sz="1600" dirty="0"/>
              <a:t> </a:t>
            </a:r>
            <a:r>
              <a:rPr lang="en-US" sz="1600" dirty="0" err="1"/>
              <a:t>utilisez</a:t>
            </a:r>
            <a:r>
              <a:rPr lang="en-US" sz="1600" dirty="0"/>
              <a:t> des </a:t>
            </a:r>
            <a:r>
              <a:rPr lang="en-US" sz="1600" dirty="0" err="1"/>
              <a:t>titres</a:t>
            </a:r>
            <a:r>
              <a:rPr lang="en-US" sz="1600" dirty="0"/>
              <a:t> et des sous-</a:t>
            </a:r>
            <a:r>
              <a:rPr lang="en-US" sz="1600" dirty="0" err="1"/>
              <a:t>titres</a:t>
            </a:r>
            <a:r>
              <a:rPr lang="en-US" sz="1600" dirty="0"/>
              <a:t>, </a:t>
            </a:r>
            <a:r>
              <a:rPr lang="en-US" sz="1600" dirty="0" err="1"/>
              <a:t>assurez-vous</a:t>
            </a:r>
            <a:r>
              <a:rPr lang="en-US" sz="1600" dirty="0"/>
              <a:t> </a:t>
            </a:r>
            <a:r>
              <a:rPr lang="en-US" sz="1600" dirty="0" err="1"/>
              <a:t>qu’ils</a:t>
            </a:r>
            <a:r>
              <a:rPr lang="en-US" sz="1600" dirty="0"/>
              <a:t> </a:t>
            </a:r>
            <a:r>
              <a:rPr lang="en-US" sz="1600" dirty="0" err="1"/>
              <a:t>sont</a:t>
            </a:r>
            <a:r>
              <a:rPr lang="en-US" sz="1600" dirty="0"/>
              <a:t> </a:t>
            </a:r>
            <a:r>
              <a:rPr lang="en-US" sz="1600" dirty="0" err="1"/>
              <a:t>clairs</a:t>
            </a:r>
            <a:r>
              <a:rPr lang="en-US" sz="1600" dirty="0"/>
              <a:t> et </a:t>
            </a:r>
            <a:r>
              <a:rPr lang="en-US" sz="1600" dirty="0" err="1"/>
              <a:t>descriptifs</a:t>
            </a:r>
            <a:r>
              <a:rPr lang="en-US" sz="1600" dirty="0"/>
              <a:t>.
d) </a:t>
            </a:r>
            <a:r>
              <a:rPr lang="en-US" sz="1600" dirty="0" err="1"/>
              <a:t>Utilisez</a:t>
            </a:r>
            <a:r>
              <a:rPr lang="en-US" sz="1600" dirty="0"/>
              <a:t> des </a:t>
            </a:r>
            <a:r>
              <a:rPr lang="en-US" sz="1600" dirty="0" err="1"/>
              <a:t>puces</a:t>
            </a:r>
            <a:r>
              <a:rPr lang="en-US" sz="1600" dirty="0"/>
              <a:t> et des </a:t>
            </a:r>
            <a:r>
              <a:rPr lang="en-US" sz="1600" dirty="0" err="1"/>
              <a:t>listes</a:t>
            </a:r>
            <a:r>
              <a:rPr lang="en-US" sz="1600" dirty="0"/>
              <a:t> </a:t>
            </a:r>
            <a:r>
              <a:rPr lang="en-US" sz="1600" dirty="0" err="1"/>
              <a:t>numérotées</a:t>
            </a:r>
            <a:r>
              <a:rPr lang="en-US" sz="1600" dirty="0"/>
              <a:t>
Des </a:t>
            </a:r>
            <a:r>
              <a:rPr lang="en-US" sz="1600" dirty="0" err="1"/>
              <a:t>puces</a:t>
            </a:r>
            <a:r>
              <a:rPr lang="en-US" sz="1600" dirty="0"/>
              <a:t> et des </a:t>
            </a:r>
            <a:r>
              <a:rPr lang="en-US" sz="1600" dirty="0" err="1"/>
              <a:t>listes</a:t>
            </a:r>
            <a:r>
              <a:rPr lang="en-US" sz="1600" dirty="0"/>
              <a:t> </a:t>
            </a:r>
            <a:r>
              <a:rPr lang="en-US" sz="1600" dirty="0" err="1"/>
              <a:t>numérotées</a:t>
            </a:r>
            <a:r>
              <a:rPr lang="en-US" sz="1600" dirty="0"/>
              <a:t> </a:t>
            </a:r>
            <a:r>
              <a:rPr lang="en-US" sz="1600" dirty="0" err="1"/>
              <a:t>peuvent</a:t>
            </a:r>
            <a:r>
              <a:rPr lang="en-US" sz="1600" dirty="0"/>
              <a:t> </a:t>
            </a:r>
            <a:r>
              <a:rPr lang="en-US" sz="1600" dirty="0" err="1"/>
              <a:t>être</a:t>
            </a:r>
            <a:r>
              <a:rPr lang="en-US" sz="1600" dirty="0"/>
              <a:t> </a:t>
            </a:r>
            <a:r>
              <a:rPr lang="en-US" sz="1600" dirty="0" err="1"/>
              <a:t>utilisées</a:t>
            </a:r>
            <a:r>
              <a:rPr lang="en-US" sz="1600" dirty="0"/>
              <a:t> pour </a:t>
            </a:r>
            <a:r>
              <a:rPr lang="en-US" sz="1600" dirty="0" err="1"/>
              <a:t>organiser</a:t>
            </a:r>
            <a:r>
              <a:rPr lang="en-US" sz="1600" dirty="0"/>
              <a:t> les </a:t>
            </a:r>
            <a:r>
              <a:rPr lang="en-US" sz="1600" dirty="0" err="1"/>
              <a:t>informations</a:t>
            </a:r>
            <a:r>
              <a:rPr lang="en-US" sz="1600" dirty="0"/>
              <a:t> de manière concise et facile à lire. </a:t>
            </a:r>
            <a:r>
              <a:rPr lang="en-US" sz="1600" dirty="0" err="1"/>
              <a:t>Ils</a:t>
            </a:r>
            <a:r>
              <a:rPr lang="en-US" sz="1600" dirty="0"/>
              <a:t> </a:t>
            </a:r>
            <a:r>
              <a:rPr lang="en-US" sz="1600" dirty="0" err="1"/>
              <a:t>peuvent</a:t>
            </a:r>
            <a:r>
              <a:rPr lang="en-US" sz="1600" dirty="0"/>
              <a:t> </a:t>
            </a:r>
            <a:r>
              <a:rPr lang="en-US" sz="1600" dirty="0" err="1"/>
              <a:t>également</a:t>
            </a:r>
            <a:r>
              <a:rPr lang="en-US" sz="1600" dirty="0"/>
              <a:t> </a:t>
            </a:r>
            <a:r>
              <a:rPr lang="en-US" sz="1600" dirty="0" err="1"/>
              <a:t>être</a:t>
            </a:r>
            <a:r>
              <a:rPr lang="en-US" sz="1600" dirty="0"/>
              <a:t> </a:t>
            </a:r>
            <a:r>
              <a:rPr lang="en-US" sz="1600" dirty="0" err="1"/>
              <a:t>utilisés</a:t>
            </a:r>
            <a:r>
              <a:rPr lang="en-US" sz="1600" dirty="0"/>
              <a:t> pour </a:t>
            </a:r>
            <a:r>
              <a:rPr lang="en-US" sz="1600" dirty="0" err="1"/>
              <a:t>décomposer</a:t>
            </a:r>
            <a:r>
              <a:rPr lang="en-US" sz="1600" dirty="0"/>
              <a:t> des concepts complexes </a:t>
            </a:r>
            <a:r>
              <a:rPr lang="en-US" sz="1600" dirty="0" err="1"/>
              <a:t>en</a:t>
            </a:r>
            <a:r>
              <a:rPr lang="en-US" sz="1600" dirty="0"/>
              <a:t> morceaux plus petits et plus </a:t>
            </a:r>
            <a:r>
              <a:rPr lang="en-US" sz="1600" dirty="0" err="1"/>
              <a:t>faciles</a:t>
            </a:r>
            <a:r>
              <a:rPr lang="en-US" sz="1600" dirty="0"/>
              <a:t> à </a:t>
            </a:r>
            <a:r>
              <a:rPr lang="en-US" sz="1600" dirty="0" err="1"/>
              <a:t>gérer</a:t>
            </a:r>
            <a:r>
              <a:rPr lang="en-US" sz="1600" dirty="0"/>
              <a:t>.</a:t>
            </a:r>
            <a:endParaRPr sz="1600" dirty="0">
              <a:solidFill>
                <a:srgbClr val="445D73"/>
              </a:solidFill>
            </a:endParaRPr>
          </a:p>
          <a:p>
            <a:pPr marL="0" lvl="0" indent="0" algn="l" rtl="0">
              <a:lnSpc>
                <a:spcPct val="100000"/>
              </a:lnSpc>
              <a:spcBef>
                <a:spcPts val="800"/>
              </a:spcBef>
              <a:spcAft>
                <a:spcPts val="0"/>
              </a:spcAft>
              <a:buNone/>
            </a:pPr>
            <a:endParaRPr sz="1600" dirty="0">
              <a:solidFill>
                <a:srgbClr val="445D73"/>
              </a:solidFill>
            </a:endParaRPr>
          </a:p>
          <a:p>
            <a:pPr marL="0" lvl="0" indent="0" algn="l" rtl="0">
              <a:lnSpc>
                <a:spcPct val="100000"/>
              </a:lnSpc>
              <a:spcBef>
                <a:spcPts val="800"/>
              </a:spcBef>
              <a:spcAft>
                <a:spcPts val="0"/>
              </a:spcAft>
              <a:buNone/>
            </a:pPr>
            <a:endParaRPr sz="1600" dirty="0">
              <a:solidFill>
                <a:srgbClr val="445D73"/>
              </a:solidFill>
            </a:endParaRPr>
          </a:p>
          <a:p>
            <a:pPr marL="0" lvl="0" indent="0" algn="l" rtl="0">
              <a:lnSpc>
                <a:spcPct val="100000"/>
              </a:lnSpc>
              <a:spcBef>
                <a:spcPts val="800"/>
              </a:spcBef>
              <a:spcAft>
                <a:spcPts val="800"/>
              </a:spcAft>
              <a:buNone/>
            </a:pPr>
            <a:endParaRPr sz="1600" dirty="0">
              <a:solidFill>
                <a:srgbClr val="445D73"/>
              </a:solidFill>
            </a:endParaRPr>
          </a:p>
        </p:txBody>
      </p:sp>
      <p:sp>
        <p:nvSpPr>
          <p:cNvPr id="553" name="Google Shape;553;p70"/>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57"/>
        <p:cNvGrpSpPr/>
        <p:nvPr/>
      </p:nvGrpSpPr>
      <p:grpSpPr>
        <a:xfrm>
          <a:off x="0" y="0"/>
          <a:ext cx="0" cy="0"/>
          <a:chOff x="0" y="0"/>
          <a:chExt cx="0" cy="0"/>
        </a:xfrm>
      </p:grpSpPr>
      <p:sp>
        <p:nvSpPr>
          <p:cNvPr id="558" name="Google Shape;558;p71"/>
          <p:cNvSpPr txBox="1">
            <a:spLocks noGrp="1"/>
          </p:cNvSpPr>
          <p:nvPr>
            <p:ph type="title"/>
          </p:nvPr>
        </p:nvSpPr>
        <p:spPr>
          <a:xfrm>
            <a:off x="1552402" y="464942"/>
            <a:ext cx="10269299" cy="763500"/>
          </a:xfrm>
          <a:prstGeom prst="rect">
            <a:avLst/>
          </a:prstGeom>
          <a:noFill/>
          <a:ln>
            <a:noFill/>
          </a:ln>
        </p:spPr>
        <p:txBody>
          <a:bodyPr spcFirstLastPara="1" wrap="square" lIns="126300" tIns="126300" rIns="126300" bIns="126300" anchor="ctr" anchorCtr="0">
            <a:noAutofit/>
          </a:bodyPr>
          <a:lstStyle/>
          <a:p>
            <a:pPr lvl="0"/>
            <a:r>
              <a:rPr lang="en-US" sz="2700" dirty="0" err="1"/>
              <a:t>Créer</a:t>
            </a:r>
            <a:r>
              <a:rPr lang="en-US" sz="2700" dirty="0"/>
              <a:t> du </a:t>
            </a:r>
            <a:r>
              <a:rPr lang="en-US" sz="2700" dirty="0" err="1"/>
              <a:t>contenu</a:t>
            </a:r>
            <a:r>
              <a:rPr lang="en-US" sz="2700" dirty="0"/>
              <a:t> accessible : 3 </a:t>
            </a:r>
            <a:r>
              <a:rPr lang="en-US" sz="2700" dirty="0" err="1"/>
              <a:t>stratégies</a:t>
            </a:r>
            <a:r>
              <a:rPr lang="en-US" sz="2700" dirty="0"/>
              <a:t> pour </a:t>
            </a:r>
            <a:r>
              <a:rPr lang="en-US" sz="2700" dirty="0" err="1"/>
              <a:t>l’inclusion</a:t>
            </a:r>
            <a:endParaRPr sz="2700" dirty="0"/>
          </a:p>
        </p:txBody>
      </p:sp>
      <p:sp>
        <p:nvSpPr>
          <p:cNvPr id="559" name="Google Shape;559;p71"/>
          <p:cNvSpPr txBox="1">
            <a:spLocks noGrp="1"/>
          </p:cNvSpPr>
          <p:nvPr>
            <p:ph type="body" idx="1"/>
          </p:nvPr>
        </p:nvSpPr>
        <p:spPr>
          <a:xfrm>
            <a:off x="959835" y="1372359"/>
            <a:ext cx="10269300" cy="697500"/>
          </a:xfrm>
          <a:prstGeom prst="rect">
            <a:avLst/>
          </a:prstGeom>
          <a:noFill/>
          <a:ln>
            <a:noFill/>
          </a:ln>
        </p:spPr>
        <p:txBody>
          <a:bodyPr spcFirstLastPara="1" wrap="square" lIns="126300" tIns="126300" rIns="126300" bIns="126300" anchor="t" anchorCtr="0">
            <a:noAutofit/>
          </a:bodyPr>
          <a:lstStyle/>
          <a:p>
            <a:pPr marL="0" lvl="0" indent="0">
              <a:lnSpc>
                <a:spcPct val="100000"/>
              </a:lnSpc>
              <a:spcBef>
                <a:spcPts val="800"/>
              </a:spcBef>
              <a:buNone/>
            </a:pPr>
            <a:r>
              <a:rPr lang="en" sz="1600" b="1" dirty="0">
                <a:solidFill>
                  <a:srgbClr val="445D73"/>
                </a:solidFill>
              </a:rPr>
              <a:t>2. </a:t>
            </a:r>
            <a:r>
              <a:rPr lang="en-US" sz="1600" b="1" dirty="0" err="1"/>
              <a:t>Rendre</a:t>
            </a:r>
            <a:r>
              <a:rPr lang="en-US" sz="1600" b="1" dirty="0"/>
              <a:t> le </a:t>
            </a:r>
            <a:r>
              <a:rPr lang="en-US" sz="1600" b="1" dirty="0" err="1"/>
              <a:t>contenu</a:t>
            </a:r>
            <a:r>
              <a:rPr lang="en-US" sz="1600" b="1" dirty="0"/>
              <a:t> </a:t>
            </a:r>
            <a:r>
              <a:rPr lang="en-US" sz="1600" b="1" dirty="0" err="1"/>
              <a:t>clair</a:t>
            </a:r>
            <a:r>
              <a:rPr lang="en-US" sz="1600" b="1" dirty="0"/>
              <a:t> et simple</a:t>
            </a:r>
            <a:endParaRPr sz="1600" b="1" dirty="0">
              <a:solidFill>
                <a:srgbClr val="445D73"/>
              </a:solidFill>
            </a:endParaRPr>
          </a:p>
          <a:p>
            <a:pPr marL="609600" lvl="0" indent="-406400">
              <a:lnSpc>
                <a:spcPct val="100000"/>
              </a:lnSpc>
              <a:spcBef>
                <a:spcPts val="800"/>
              </a:spcBef>
              <a:buSzPts val="1600"/>
              <a:buAutoNum type="alphaLcParenR" startAt="5"/>
            </a:pPr>
            <a:r>
              <a:rPr lang="en-US" sz="1600" dirty="0" err="1"/>
              <a:t>Implémenter</a:t>
            </a:r>
            <a:r>
              <a:rPr lang="en-US" sz="1600" dirty="0"/>
              <a:t> des </a:t>
            </a:r>
            <a:r>
              <a:rPr lang="en-US" sz="1600" dirty="0" err="1"/>
              <a:t>sauts</a:t>
            </a:r>
            <a:r>
              <a:rPr lang="en-US" sz="1600" dirty="0"/>
              <a:t> dans le </a:t>
            </a:r>
            <a:r>
              <a:rPr lang="en-US" sz="1600" dirty="0" err="1"/>
              <a:t>texteAméliorez</a:t>
            </a:r>
            <a:r>
              <a:rPr lang="en-US" sz="1600" dirty="0"/>
              <a:t> la </a:t>
            </a:r>
            <a:r>
              <a:rPr lang="en-US" sz="1600" dirty="0" err="1"/>
              <a:t>lisibilité</a:t>
            </a:r>
            <a:r>
              <a:rPr lang="en-US" sz="1600" dirty="0"/>
              <a:t> </a:t>
            </a:r>
            <a:r>
              <a:rPr lang="en-US" sz="1600" dirty="0" err="1"/>
              <a:t>en</a:t>
            </a:r>
            <a:r>
              <a:rPr lang="en-US" sz="1600" dirty="0"/>
              <a:t> </a:t>
            </a:r>
            <a:r>
              <a:rPr lang="en-US" sz="1600" dirty="0" err="1"/>
              <a:t>incorporant</a:t>
            </a:r>
            <a:r>
              <a:rPr lang="en-US" sz="1600" dirty="0"/>
              <a:t> des </a:t>
            </a:r>
            <a:r>
              <a:rPr lang="en-US" sz="1600" dirty="0" err="1"/>
              <a:t>paragraphes</a:t>
            </a:r>
            <a:r>
              <a:rPr lang="en-US" sz="1600" dirty="0"/>
              <a:t> courts, des </a:t>
            </a:r>
            <a:r>
              <a:rPr lang="en-US" sz="1600" dirty="0" err="1"/>
              <a:t>puces</a:t>
            </a:r>
            <a:r>
              <a:rPr lang="en-US" sz="1600" dirty="0"/>
              <a:t> et des </a:t>
            </a:r>
            <a:r>
              <a:rPr lang="en-US" sz="1600" dirty="0" err="1"/>
              <a:t>en-têtes</a:t>
            </a:r>
            <a:r>
              <a:rPr lang="en-US" sz="1600" dirty="0"/>
              <a:t>. </a:t>
            </a:r>
            <a:r>
              <a:rPr lang="en-US" sz="1600" dirty="0" err="1"/>
              <a:t>Ces</a:t>
            </a:r>
            <a:r>
              <a:rPr lang="en-US" sz="1600" dirty="0"/>
              <a:t> pauses </a:t>
            </a:r>
            <a:r>
              <a:rPr lang="en-US" sz="1600" dirty="0" err="1"/>
              <a:t>procurent</a:t>
            </a:r>
            <a:r>
              <a:rPr lang="en-US" sz="1600" dirty="0"/>
              <a:t> un </a:t>
            </a:r>
            <a:r>
              <a:rPr lang="en-US" sz="1600" dirty="0" err="1"/>
              <a:t>soulagement</a:t>
            </a:r>
            <a:r>
              <a:rPr lang="en-US" sz="1600" dirty="0"/>
              <a:t> </a:t>
            </a:r>
            <a:r>
              <a:rPr lang="en-US" sz="1600" dirty="0" err="1"/>
              <a:t>visuel</a:t>
            </a:r>
            <a:r>
              <a:rPr lang="en-US" sz="1600" dirty="0"/>
              <a:t>, </a:t>
            </a:r>
            <a:r>
              <a:rPr lang="en-US" sz="1600" dirty="0" err="1"/>
              <a:t>ce</a:t>
            </a:r>
            <a:r>
              <a:rPr lang="en-US" sz="1600" dirty="0"/>
              <a:t> qui </a:t>
            </a:r>
            <a:r>
              <a:rPr lang="en-US" sz="1600" dirty="0" err="1"/>
              <a:t>permet</a:t>
            </a:r>
            <a:r>
              <a:rPr lang="en-US" sz="1600" dirty="0"/>
              <a:t> aux </a:t>
            </a:r>
            <a:r>
              <a:rPr lang="en-US" sz="1600" dirty="0" err="1"/>
              <a:t>lecteurs</a:t>
            </a:r>
            <a:r>
              <a:rPr lang="en-US" sz="1600" dirty="0"/>
              <a:t> de </a:t>
            </a:r>
            <a:r>
              <a:rPr lang="en-US" sz="1600" dirty="0" err="1"/>
              <a:t>digérer</a:t>
            </a:r>
            <a:r>
              <a:rPr lang="en-US" sz="1600" dirty="0"/>
              <a:t> plus </a:t>
            </a:r>
            <a:r>
              <a:rPr lang="en-US" sz="1600" dirty="0" err="1"/>
              <a:t>facilement</a:t>
            </a:r>
            <a:r>
              <a:rPr lang="en-US" sz="1600" dirty="0"/>
              <a:t> les </a:t>
            </a:r>
            <a:r>
              <a:rPr lang="en-US" sz="1600" dirty="0" err="1"/>
              <a:t>informations</a:t>
            </a:r>
            <a:r>
              <a:rPr lang="en-US" sz="1600" dirty="0"/>
              <a:t>, </a:t>
            </a:r>
            <a:r>
              <a:rPr lang="en-US" sz="1600" dirty="0" err="1"/>
              <a:t>ce</a:t>
            </a:r>
            <a:r>
              <a:rPr lang="en-US" sz="1600" dirty="0"/>
              <a:t> qui </a:t>
            </a:r>
            <a:r>
              <a:rPr lang="en-US" sz="1600" dirty="0" err="1"/>
              <a:t>est</a:t>
            </a:r>
            <a:r>
              <a:rPr lang="en-US" sz="1600" dirty="0"/>
              <a:t> </a:t>
            </a:r>
            <a:r>
              <a:rPr lang="en-US" sz="1600" dirty="0" err="1"/>
              <a:t>particulièrement</a:t>
            </a:r>
            <a:r>
              <a:rPr lang="en-US" sz="1600" dirty="0"/>
              <a:t> crucial pour </a:t>
            </a:r>
            <a:r>
              <a:rPr lang="en-US" sz="1600" dirty="0" err="1"/>
              <a:t>ceux</a:t>
            </a:r>
            <a:r>
              <a:rPr lang="en-US" sz="1600" dirty="0"/>
              <a:t> qui </a:t>
            </a:r>
            <a:r>
              <a:rPr lang="en-US" sz="1600" dirty="0" err="1"/>
              <a:t>ont</a:t>
            </a:r>
            <a:r>
              <a:rPr lang="en-US" sz="1600" dirty="0"/>
              <a:t> </a:t>
            </a:r>
            <a:r>
              <a:rPr lang="en-US" sz="1600" dirty="0" err="1"/>
              <a:t>une</a:t>
            </a:r>
            <a:r>
              <a:rPr lang="en-US" sz="1600" dirty="0"/>
              <a:t> </a:t>
            </a:r>
            <a:r>
              <a:rPr lang="en-US" sz="1600" dirty="0" err="1"/>
              <a:t>courte</a:t>
            </a:r>
            <a:r>
              <a:rPr lang="en-US" sz="1600" dirty="0"/>
              <a:t> durée </a:t>
            </a:r>
            <a:r>
              <a:rPr lang="en-US" sz="1600" dirty="0" err="1"/>
              <a:t>d’attention</a:t>
            </a:r>
            <a:r>
              <a:rPr lang="en-US" sz="1600" dirty="0"/>
              <a:t>.
</a:t>
            </a:r>
            <a:r>
              <a:rPr lang="en-US" sz="1600" dirty="0" err="1"/>
              <a:t>Mettre</a:t>
            </a:r>
            <a:r>
              <a:rPr lang="en-US" sz="1600" dirty="0"/>
              <a:t> </a:t>
            </a:r>
            <a:r>
              <a:rPr lang="en-US" sz="1600" dirty="0" err="1"/>
              <a:t>en</a:t>
            </a:r>
            <a:r>
              <a:rPr lang="en-US" sz="1600" dirty="0"/>
              <a:t> gras</a:t>
            </a:r>
          </a:p>
          <a:p>
            <a:pPr marL="203200" lvl="0" indent="0">
              <a:lnSpc>
                <a:spcPct val="100000"/>
              </a:lnSpc>
              <a:spcBef>
                <a:spcPts val="800"/>
              </a:spcBef>
              <a:buSzPts val="1600"/>
              <a:buNone/>
            </a:pPr>
            <a:r>
              <a:rPr lang="en-US" sz="1600" dirty="0" err="1"/>
              <a:t>Utilisez</a:t>
            </a:r>
            <a:r>
              <a:rPr lang="en-US" sz="1600" dirty="0"/>
              <a:t> </a:t>
            </a:r>
            <a:r>
              <a:rPr lang="en-US" sz="1600" dirty="0" err="1"/>
              <a:t>une</a:t>
            </a:r>
            <a:r>
              <a:rPr lang="en-US" sz="1600" dirty="0"/>
              <a:t> mise </a:t>
            </a:r>
            <a:r>
              <a:rPr lang="en-US" sz="1600" dirty="0" err="1"/>
              <a:t>en</a:t>
            </a:r>
            <a:r>
              <a:rPr lang="en-US" sz="1600" dirty="0"/>
              <a:t> </a:t>
            </a:r>
            <a:r>
              <a:rPr lang="en-US" sz="1600" dirty="0" err="1"/>
              <a:t>forme</a:t>
            </a:r>
            <a:r>
              <a:rPr lang="en-US" sz="1600" dirty="0"/>
              <a:t> </a:t>
            </a:r>
            <a:r>
              <a:rPr lang="en-US" sz="1600" dirty="0" err="1"/>
              <a:t>en</a:t>
            </a:r>
            <a:r>
              <a:rPr lang="en-US" sz="1600" dirty="0"/>
              <a:t> gras </a:t>
            </a:r>
            <a:r>
              <a:rPr lang="en-US" sz="1600" dirty="0" err="1"/>
              <a:t>exclusivement</a:t>
            </a:r>
            <a:r>
              <a:rPr lang="en-US" sz="1600" dirty="0"/>
              <a:t> pour </a:t>
            </a:r>
            <a:r>
              <a:rPr lang="en-US" sz="1600" dirty="0" err="1"/>
              <a:t>mettre</a:t>
            </a:r>
            <a:r>
              <a:rPr lang="en-US" sz="1600" dirty="0"/>
              <a:t> </a:t>
            </a:r>
            <a:r>
              <a:rPr lang="en-US" sz="1600" dirty="0" err="1"/>
              <a:t>l’accent</a:t>
            </a:r>
            <a:r>
              <a:rPr lang="en-US" sz="1600" dirty="0"/>
              <a:t>. Ce style </a:t>
            </a:r>
            <a:r>
              <a:rPr lang="en-US" sz="1600" dirty="0" err="1"/>
              <a:t>clair</a:t>
            </a:r>
            <a:r>
              <a:rPr lang="en-US" sz="1600" dirty="0"/>
              <a:t> et </a:t>
            </a:r>
            <a:r>
              <a:rPr lang="en-US" sz="1600" dirty="0" err="1"/>
              <a:t>visuellement</a:t>
            </a:r>
            <a:r>
              <a:rPr lang="en-US" sz="1600" dirty="0"/>
              <a:t> distinct guide les </a:t>
            </a:r>
            <a:r>
              <a:rPr lang="en-US" sz="1600" dirty="0" err="1"/>
              <a:t>lecteurs</a:t>
            </a:r>
            <a:r>
              <a:rPr lang="en-US" sz="1600" dirty="0"/>
              <a:t> </a:t>
            </a:r>
            <a:r>
              <a:rPr lang="en-US" sz="1600" dirty="0" err="1"/>
              <a:t>vers</a:t>
            </a:r>
            <a:r>
              <a:rPr lang="en-US" sz="1600" dirty="0"/>
              <a:t> les points </a:t>
            </a:r>
            <a:r>
              <a:rPr lang="en-US" sz="1600" dirty="0" err="1"/>
              <a:t>essentiels</a:t>
            </a:r>
            <a:r>
              <a:rPr lang="en-US" sz="1600" dirty="0"/>
              <a:t>, </a:t>
            </a:r>
            <a:r>
              <a:rPr lang="en-US" sz="1600" dirty="0" err="1"/>
              <a:t>évitant</a:t>
            </a:r>
            <a:r>
              <a:rPr lang="en-US" sz="1600" dirty="0"/>
              <a:t> </a:t>
            </a:r>
            <a:r>
              <a:rPr lang="en-US" sz="1600" dirty="0" err="1"/>
              <a:t>ainsi</a:t>
            </a:r>
            <a:r>
              <a:rPr lang="en-US" sz="1600" dirty="0"/>
              <a:t> un </a:t>
            </a:r>
            <a:r>
              <a:rPr lang="en-US" sz="1600" dirty="0" err="1"/>
              <a:t>texte</a:t>
            </a:r>
            <a:r>
              <a:rPr lang="en-US" sz="1600" dirty="0"/>
              <a:t> </a:t>
            </a:r>
            <a:r>
              <a:rPr lang="en-US" sz="1600" dirty="0" err="1"/>
              <a:t>écrasant</a:t>
            </a:r>
            <a:r>
              <a:rPr lang="en-US" sz="1600" dirty="0"/>
              <a:t> et </a:t>
            </a:r>
            <a:r>
              <a:rPr lang="en-US" sz="1600" dirty="0" err="1"/>
              <a:t>garantissant</a:t>
            </a:r>
            <a:r>
              <a:rPr lang="en-US" sz="1600" dirty="0"/>
              <a:t> </a:t>
            </a:r>
            <a:r>
              <a:rPr lang="en-US" sz="1600" dirty="0" err="1"/>
              <a:t>une</a:t>
            </a:r>
            <a:r>
              <a:rPr lang="en-US" sz="1600" dirty="0"/>
              <a:t> concentration sur les </a:t>
            </a:r>
            <a:r>
              <a:rPr lang="en-US" sz="1600" dirty="0" err="1"/>
              <a:t>détails</a:t>
            </a:r>
            <a:r>
              <a:rPr lang="en-US" sz="1600" dirty="0"/>
              <a:t> critiques.
h) </a:t>
            </a:r>
            <a:r>
              <a:rPr lang="en-US" sz="1600" dirty="0" err="1"/>
              <a:t>Tirez</a:t>
            </a:r>
            <a:r>
              <a:rPr lang="en-US" sz="1600" dirty="0"/>
              <a:t> parti de </a:t>
            </a:r>
            <a:r>
              <a:rPr lang="en-US" sz="1600" dirty="0" err="1"/>
              <a:t>l’effet</a:t>
            </a:r>
            <a:r>
              <a:rPr lang="en-US" sz="1600" dirty="0"/>
              <a:t> de position </a:t>
            </a:r>
            <a:r>
              <a:rPr lang="en-US" sz="1600" dirty="0" err="1"/>
              <a:t>série</a:t>
            </a:r>
            <a:r>
              <a:rPr lang="en-US" sz="1600" dirty="0"/>
              <a:t>
</a:t>
            </a:r>
            <a:r>
              <a:rPr lang="en-US" sz="1600" dirty="0" err="1"/>
              <a:t>Placez</a:t>
            </a:r>
            <a:r>
              <a:rPr lang="en-US" sz="1600" dirty="0"/>
              <a:t> </a:t>
            </a:r>
            <a:r>
              <a:rPr lang="en-US" sz="1600" dirty="0" err="1"/>
              <a:t>stratégiquement</a:t>
            </a:r>
            <a:r>
              <a:rPr lang="en-US" sz="1600" dirty="0"/>
              <a:t> les </a:t>
            </a:r>
            <a:r>
              <a:rPr lang="en-US" sz="1600" dirty="0" err="1"/>
              <a:t>informations</a:t>
            </a:r>
            <a:r>
              <a:rPr lang="en-US" sz="1600" dirty="0"/>
              <a:t> </a:t>
            </a:r>
            <a:r>
              <a:rPr lang="en-US" sz="1600" dirty="0" err="1"/>
              <a:t>essentielles</a:t>
            </a:r>
            <a:r>
              <a:rPr lang="en-US" sz="1600" dirty="0"/>
              <a:t> au début et à la fin de </a:t>
            </a:r>
            <a:r>
              <a:rPr lang="en-US" sz="1600" dirty="0" err="1"/>
              <a:t>votre</a:t>
            </a:r>
            <a:r>
              <a:rPr lang="en-US" sz="1600" dirty="0"/>
              <a:t> </a:t>
            </a:r>
            <a:r>
              <a:rPr lang="en-US" sz="1600" dirty="0" err="1"/>
              <a:t>contenu</a:t>
            </a:r>
            <a:r>
              <a:rPr lang="en-US" sz="1600" dirty="0"/>
              <a:t>. Les gens </a:t>
            </a:r>
            <a:r>
              <a:rPr lang="en-US" sz="1600" dirty="0" err="1"/>
              <a:t>ont</a:t>
            </a:r>
            <a:r>
              <a:rPr lang="en-US" sz="1600" dirty="0"/>
              <a:t> tendance à </a:t>
            </a:r>
            <a:r>
              <a:rPr lang="en-US" sz="1600" dirty="0" err="1"/>
              <a:t>mieux</a:t>
            </a:r>
            <a:r>
              <a:rPr lang="en-US" sz="1600" dirty="0"/>
              <a:t> se souvenir de </a:t>
            </a:r>
            <a:r>
              <a:rPr lang="en-US" sz="1600" dirty="0" err="1"/>
              <a:t>ces</a:t>
            </a:r>
            <a:r>
              <a:rPr lang="en-US" sz="1600" dirty="0"/>
              <a:t> points </a:t>
            </a:r>
            <a:r>
              <a:rPr lang="en-US" sz="1600" dirty="0" err="1"/>
              <a:t>clés</a:t>
            </a:r>
            <a:r>
              <a:rPr lang="en-US" sz="1600" dirty="0"/>
              <a:t>, </a:t>
            </a:r>
            <a:r>
              <a:rPr lang="en-US" sz="1600" dirty="0" err="1"/>
              <a:t>ce</a:t>
            </a:r>
            <a:r>
              <a:rPr lang="en-US" sz="1600" dirty="0"/>
              <a:t> qui </a:t>
            </a:r>
            <a:r>
              <a:rPr lang="en-US" sz="1600" dirty="0" err="1"/>
              <a:t>améliore</a:t>
            </a:r>
            <a:r>
              <a:rPr lang="en-US" sz="1600" dirty="0"/>
              <a:t> la </a:t>
            </a:r>
            <a:r>
              <a:rPr lang="en-US" sz="1600" dirty="0" err="1"/>
              <a:t>rétention</a:t>
            </a:r>
            <a:r>
              <a:rPr lang="en-US" sz="1600" dirty="0"/>
              <a:t> et la </a:t>
            </a:r>
            <a:r>
              <a:rPr lang="en-US" sz="1600" dirty="0" err="1"/>
              <a:t>compréhension</a:t>
            </a:r>
            <a:r>
              <a:rPr lang="en-US" sz="1600" dirty="0"/>
              <a:t>.
</a:t>
            </a:r>
            <a:r>
              <a:rPr lang="en-US" sz="1600" dirty="0" err="1"/>
              <a:t>i</a:t>
            </a:r>
            <a:r>
              <a:rPr lang="en-US" sz="1600" dirty="0"/>
              <a:t>) </a:t>
            </a:r>
            <a:r>
              <a:rPr lang="en-US" sz="1600" dirty="0" err="1"/>
              <a:t>Évitez</a:t>
            </a:r>
            <a:r>
              <a:rPr lang="en-US" sz="1600" dirty="0"/>
              <a:t> les </a:t>
            </a:r>
            <a:r>
              <a:rPr lang="en-US" sz="1600" dirty="0" err="1"/>
              <a:t>arrière</a:t>
            </a:r>
            <a:r>
              <a:rPr lang="en-US" sz="1600" dirty="0"/>
              <a:t>-plans à </a:t>
            </a:r>
            <a:r>
              <a:rPr lang="en-US" sz="1600" dirty="0" err="1"/>
              <a:t>contraste</a:t>
            </a:r>
            <a:r>
              <a:rPr lang="en-US" sz="1600" dirty="0"/>
              <a:t> </a:t>
            </a:r>
            <a:r>
              <a:rPr lang="en-US" sz="1600" dirty="0" err="1"/>
              <a:t>élevé</a:t>
            </a:r>
            <a:r>
              <a:rPr lang="en-US" sz="1600" dirty="0"/>
              <a:t>
</a:t>
            </a:r>
            <a:r>
              <a:rPr lang="en-US" sz="1600" dirty="0" err="1"/>
              <a:t>Maintenez</a:t>
            </a:r>
            <a:r>
              <a:rPr lang="en-US" sz="1600" dirty="0"/>
              <a:t> </a:t>
            </a:r>
            <a:r>
              <a:rPr lang="en-US" sz="1600" dirty="0" err="1"/>
              <a:t>une</a:t>
            </a:r>
            <a:r>
              <a:rPr lang="en-US" sz="1600" dirty="0"/>
              <a:t> conception </a:t>
            </a:r>
            <a:r>
              <a:rPr lang="en-US" sz="1600" dirty="0" err="1"/>
              <a:t>visuelle</a:t>
            </a:r>
            <a:r>
              <a:rPr lang="en-US" sz="1600" dirty="0"/>
              <a:t> </a:t>
            </a:r>
            <a:r>
              <a:rPr lang="en-US" sz="1600" dirty="0" err="1"/>
              <a:t>équilibrée</a:t>
            </a:r>
            <a:r>
              <a:rPr lang="en-US" sz="1600" dirty="0"/>
              <a:t>. Bien que la </a:t>
            </a:r>
            <a:r>
              <a:rPr lang="en-US" sz="1600" dirty="0" err="1"/>
              <a:t>créativité</a:t>
            </a:r>
            <a:r>
              <a:rPr lang="en-US" sz="1600" dirty="0"/>
              <a:t> </a:t>
            </a:r>
            <a:r>
              <a:rPr lang="en-US" sz="1600" dirty="0" err="1"/>
              <a:t>soit</a:t>
            </a:r>
            <a:r>
              <a:rPr lang="en-US" sz="1600" dirty="0"/>
              <a:t> </a:t>
            </a:r>
            <a:r>
              <a:rPr lang="en-US" sz="1600" dirty="0" err="1"/>
              <a:t>essentielle</a:t>
            </a:r>
            <a:r>
              <a:rPr lang="en-US" sz="1600" dirty="0"/>
              <a:t>, des couleurs et des motifs </a:t>
            </a:r>
            <a:r>
              <a:rPr lang="en-US" sz="1600" dirty="0" err="1"/>
              <a:t>excessifs</a:t>
            </a:r>
            <a:r>
              <a:rPr lang="en-US" sz="1600" dirty="0"/>
              <a:t> </a:t>
            </a:r>
            <a:r>
              <a:rPr lang="en-US" sz="1600" dirty="0" err="1"/>
              <a:t>peuvent</a:t>
            </a:r>
            <a:r>
              <a:rPr lang="en-US" sz="1600" dirty="0"/>
              <a:t> </a:t>
            </a:r>
            <a:r>
              <a:rPr lang="en-US" sz="1600" dirty="0" err="1"/>
              <a:t>submerger</a:t>
            </a:r>
            <a:r>
              <a:rPr lang="en-US" sz="1600" dirty="0"/>
              <a:t> les </a:t>
            </a:r>
            <a:r>
              <a:rPr lang="en-US" sz="1600" dirty="0" err="1"/>
              <a:t>personnes</a:t>
            </a:r>
            <a:r>
              <a:rPr lang="en-US" sz="1600" dirty="0"/>
              <a:t> </a:t>
            </a:r>
            <a:r>
              <a:rPr lang="en-US" sz="1600" dirty="0" err="1"/>
              <a:t>dyslexiques</a:t>
            </a:r>
            <a:r>
              <a:rPr lang="en-US" sz="1600" dirty="0"/>
              <a:t>. </a:t>
            </a:r>
            <a:r>
              <a:rPr lang="en-US" sz="1600" dirty="0" err="1"/>
              <a:t>Trouvez</a:t>
            </a:r>
            <a:r>
              <a:rPr lang="en-US" sz="1600" dirty="0"/>
              <a:t> </a:t>
            </a:r>
            <a:r>
              <a:rPr lang="en-US" sz="1600" dirty="0" err="1"/>
              <a:t>une</a:t>
            </a:r>
            <a:r>
              <a:rPr lang="en-US" sz="1600" dirty="0"/>
              <a:t> </a:t>
            </a:r>
            <a:r>
              <a:rPr lang="en-US" sz="1600" dirty="0" err="1"/>
              <a:t>esthétique</a:t>
            </a:r>
            <a:r>
              <a:rPr lang="en-US" sz="1600" dirty="0"/>
              <a:t> </a:t>
            </a:r>
            <a:r>
              <a:rPr lang="en-US" sz="1600" dirty="0" err="1"/>
              <a:t>agréable</a:t>
            </a:r>
            <a:r>
              <a:rPr lang="en-US" sz="1600" dirty="0"/>
              <a:t> sans </a:t>
            </a:r>
            <a:r>
              <a:rPr lang="en-US" sz="1600" dirty="0" err="1"/>
              <a:t>sacrifier</a:t>
            </a:r>
            <a:r>
              <a:rPr lang="en-US" sz="1600" dirty="0"/>
              <a:t> la </a:t>
            </a:r>
            <a:r>
              <a:rPr lang="en-US" sz="1600" dirty="0" err="1"/>
              <a:t>lisibilité</a:t>
            </a:r>
            <a:r>
              <a:rPr lang="en-US" sz="1600" dirty="0"/>
              <a:t>.
j) </a:t>
            </a:r>
            <a:r>
              <a:rPr lang="en-US" sz="1600" dirty="0" err="1"/>
              <a:t>Inclure</a:t>
            </a:r>
            <a:r>
              <a:rPr lang="en-US" sz="1600" dirty="0"/>
              <a:t> le temps de lecture </a:t>
            </a:r>
            <a:r>
              <a:rPr lang="en-US" sz="1600" dirty="0" err="1"/>
              <a:t>ou</a:t>
            </a:r>
            <a:r>
              <a:rPr lang="en-US" sz="1600" dirty="0"/>
              <a:t> </a:t>
            </a:r>
            <a:r>
              <a:rPr lang="en-US" sz="1600" dirty="0" err="1"/>
              <a:t>d’écoute</a:t>
            </a:r>
            <a:r>
              <a:rPr lang="en-US" sz="1600" dirty="0"/>
              <a:t> </a:t>
            </a:r>
            <a:r>
              <a:rPr lang="en-US" sz="1600" dirty="0" err="1"/>
              <a:t>estimé</a:t>
            </a:r>
            <a:r>
              <a:rPr lang="en-US" sz="1600" dirty="0"/>
              <a:t>
</a:t>
            </a:r>
            <a:r>
              <a:rPr lang="en-US" sz="1600" dirty="0" err="1"/>
              <a:t>Informez</a:t>
            </a:r>
            <a:r>
              <a:rPr lang="en-US" sz="1600" dirty="0"/>
              <a:t> les </a:t>
            </a:r>
            <a:r>
              <a:rPr lang="en-US" sz="1600" dirty="0" err="1"/>
              <a:t>lecteurs</a:t>
            </a:r>
            <a:r>
              <a:rPr lang="en-US" sz="1600" dirty="0"/>
              <a:t> du temps </a:t>
            </a:r>
            <a:r>
              <a:rPr lang="en-US" sz="1600" dirty="0" err="1"/>
              <a:t>approximatif</a:t>
            </a:r>
            <a:r>
              <a:rPr lang="en-US" sz="1600" dirty="0"/>
              <a:t> </a:t>
            </a:r>
            <a:r>
              <a:rPr lang="en-US" sz="1600" dirty="0" err="1"/>
              <a:t>nécessaire</a:t>
            </a:r>
            <a:r>
              <a:rPr lang="en-US" sz="1600" dirty="0"/>
              <a:t> pour </a:t>
            </a:r>
            <a:r>
              <a:rPr lang="en-US" sz="1600" dirty="0" err="1"/>
              <a:t>parcourir</a:t>
            </a:r>
            <a:r>
              <a:rPr lang="en-US" sz="1600" dirty="0"/>
              <a:t> </a:t>
            </a:r>
            <a:r>
              <a:rPr lang="en-US" sz="1600" dirty="0" err="1"/>
              <a:t>votre</a:t>
            </a:r>
            <a:r>
              <a:rPr lang="en-US" sz="1600" dirty="0"/>
              <a:t> </a:t>
            </a:r>
            <a:r>
              <a:rPr lang="en-US" sz="1600" dirty="0" err="1"/>
              <a:t>contenu</a:t>
            </a:r>
            <a:r>
              <a:rPr lang="en-US" sz="1600" dirty="0"/>
              <a:t>. </a:t>
            </a:r>
            <a:r>
              <a:rPr lang="en-US" sz="1600" dirty="0" err="1"/>
              <a:t>Cela</a:t>
            </a:r>
            <a:r>
              <a:rPr lang="en-US" sz="1600" dirty="0"/>
              <a:t> aide les </a:t>
            </a:r>
            <a:r>
              <a:rPr lang="en-US" sz="1600" dirty="0" err="1"/>
              <a:t>individus</a:t>
            </a:r>
            <a:r>
              <a:rPr lang="en-US" sz="1600" dirty="0"/>
              <a:t> à </a:t>
            </a:r>
            <a:r>
              <a:rPr lang="en-US" sz="1600" dirty="0" err="1"/>
              <a:t>évaluer</a:t>
            </a:r>
            <a:r>
              <a:rPr lang="en-US" sz="1600" dirty="0"/>
              <a:t> </a:t>
            </a:r>
            <a:r>
              <a:rPr lang="en-US" sz="1600" dirty="0" err="1"/>
              <a:t>leur</a:t>
            </a:r>
            <a:r>
              <a:rPr lang="en-US" sz="1600" dirty="0"/>
              <a:t> engagement et à </a:t>
            </a:r>
            <a:r>
              <a:rPr lang="en-US" sz="1600" dirty="0" err="1"/>
              <a:t>planifier</a:t>
            </a:r>
            <a:r>
              <a:rPr lang="en-US" sz="1600" dirty="0"/>
              <a:t> </a:t>
            </a:r>
            <a:r>
              <a:rPr lang="en-US" sz="1600" dirty="0" err="1"/>
              <a:t>leur</a:t>
            </a:r>
            <a:r>
              <a:rPr lang="en-US" sz="1600" dirty="0"/>
              <a:t> engagement </a:t>
            </a:r>
            <a:r>
              <a:rPr lang="en-US" sz="1600" dirty="0" err="1"/>
              <a:t>en</a:t>
            </a:r>
            <a:r>
              <a:rPr lang="en-US" sz="1600" dirty="0"/>
              <a:t> </a:t>
            </a:r>
            <a:r>
              <a:rPr lang="en-US" sz="1600" dirty="0" err="1"/>
              <a:t>conséquence</a:t>
            </a:r>
            <a:r>
              <a:rPr lang="en-US" sz="1600" dirty="0"/>
              <a:t>.</a:t>
            </a:r>
            <a:endParaRPr sz="1700" dirty="0">
              <a:solidFill>
                <a:srgbClr val="445D73"/>
              </a:solidFill>
            </a:endParaRPr>
          </a:p>
          <a:p>
            <a:pPr marL="0" lvl="0" indent="0" algn="l" rtl="0">
              <a:lnSpc>
                <a:spcPct val="100000"/>
              </a:lnSpc>
              <a:spcBef>
                <a:spcPts val="800"/>
              </a:spcBef>
              <a:spcAft>
                <a:spcPts val="0"/>
              </a:spcAft>
              <a:buNone/>
            </a:pPr>
            <a:endParaRPr sz="1700" dirty="0">
              <a:solidFill>
                <a:srgbClr val="445D73"/>
              </a:solidFill>
            </a:endParaRPr>
          </a:p>
          <a:p>
            <a:pPr marL="0" lvl="0" indent="0" algn="l" rtl="0">
              <a:lnSpc>
                <a:spcPct val="100000"/>
              </a:lnSpc>
              <a:spcBef>
                <a:spcPts val="800"/>
              </a:spcBef>
              <a:spcAft>
                <a:spcPts val="0"/>
              </a:spcAft>
              <a:buNone/>
            </a:pPr>
            <a:endParaRPr sz="2000" dirty="0">
              <a:solidFill>
                <a:srgbClr val="445D73"/>
              </a:solidFill>
            </a:endParaRPr>
          </a:p>
          <a:p>
            <a:pPr marL="0" lvl="0" indent="0" algn="l" rtl="0">
              <a:lnSpc>
                <a:spcPct val="100000"/>
              </a:lnSpc>
              <a:spcBef>
                <a:spcPts val="800"/>
              </a:spcBef>
              <a:spcAft>
                <a:spcPts val="800"/>
              </a:spcAft>
              <a:buNone/>
            </a:pPr>
            <a:endParaRPr dirty="0">
              <a:solidFill>
                <a:srgbClr val="445D73"/>
              </a:solidFill>
            </a:endParaRPr>
          </a:p>
        </p:txBody>
      </p:sp>
      <p:sp>
        <p:nvSpPr>
          <p:cNvPr id="560" name="Google Shape;560;p71"/>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64"/>
        <p:cNvGrpSpPr/>
        <p:nvPr/>
      </p:nvGrpSpPr>
      <p:grpSpPr>
        <a:xfrm>
          <a:off x="0" y="0"/>
          <a:ext cx="0" cy="0"/>
          <a:chOff x="0" y="0"/>
          <a:chExt cx="0" cy="0"/>
        </a:xfrm>
      </p:grpSpPr>
      <p:sp>
        <p:nvSpPr>
          <p:cNvPr id="565" name="Google Shape;565;p72"/>
          <p:cNvSpPr txBox="1">
            <a:spLocks noGrp="1"/>
          </p:cNvSpPr>
          <p:nvPr>
            <p:ph type="title"/>
          </p:nvPr>
        </p:nvSpPr>
        <p:spPr>
          <a:xfrm>
            <a:off x="1552402" y="464942"/>
            <a:ext cx="10210811" cy="763500"/>
          </a:xfrm>
          <a:prstGeom prst="rect">
            <a:avLst/>
          </a:prstGeom>
          <a:noFill/>
          <a:ln>
            <a:noFill/>
          </a:ln>
        </p:spPr>
        <p:txBody>
          <a:bodyPr spcFirstLastPara="1" wrap="square" lIns="126300" tIns="126300" rIns="126300" bIns="126300" anchor="ctr" anchorCtr="0">
            <a:noAutofit/>
          </a:bodyPr>
          <a:lstStyle/>
          <a:p>
            <a:pPr lvl="0" algn="l"/>
            <a:r>
              <a:rPr lang="en-US" sz="2700" dirty="0" err="1"/>
              <a:t>Créer</a:t>
            </a:r>
            <a:r>
              <a:rPr lang="en-US" sz="2700" dirty="0"/>
              <a:t> du </a:t>
            </a:r>
            <a:r>
              <a:rPr lang="en-US" sz="2700" dirty="0" err="1"/>
              <a:t>contenu</a:t>
            </a:r>
            <a:r>
              <a:rPr lang="en-US" sz="2700" dirty="0"/>
              <a:t> accessible : 3 </a:t>
            </a:r>
            <a:r>
              <a:rPr lang="en-US" sz="2700" dirty="0" err="1"/>
              <a:t>stratégies</a:t>
            </a:r>
            <a:r>
              <a:rPr lang="en-US" sz="2700" dirty="0"/>
              <a:t> pour </a:t>
            </a:r>
            <a:r>
              <a:rPr lang="en-US" sz="2700" dirty="0" err="1"/>
              <a:t>l’inclusion</a:t>
            </a:r>
            <a:endParaRPr sz="2700" dirty="0"/>
          </a:p>
        </p:txBody>
      </p:sp>
      <p:sp>
        <p:nvSpPr>
          <p:cNvPr id="566" name="Google Shape;566;p72"/>
          <p:cNvSpPr txBox="1">
            <a:spLocks noGrp="1"/>
          </p:cNvSpPr>
          <p:nvPr>
            <p:ph type="body" idx="1"/>
          </p:nvPr>
        </p:nvSpPr>
        <p:spPr>
          <a:xfrm>
            <a:off x="630225" y="1203150"/>
            <a:ext cx="68169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n-US" sz="1600" b="1" dirty="0"/>
              <a:t>3. </a:t>
            </a:r>
            <a:r>
              <a:rPr lang="en-US" sz="1600" b="1" dirty="0" err="1"/>
              <a:t>Améliorez</a:t>
            </a:r>
            <a:r>
              <a:rPr lang="en-US" sz="1600" b="1" dirty="0"/>
              <a:t> </a:t>
            </a:r>
            <a:r>
              <a:rPr lang="en-US" sz="1600" b="1" dirty="0" err="1"/>
              <a:t>l’engagement</a:t>
            </a:r>
            <a:r>
              <a:rPr lang="en-US" sz="1600" b="1" dirty="0"/>
              <a:t> avec </a:t>
            </a:r>
            <a:r>
              <a:rPr lang="en-US" sz="1600" b="1" dirty="0" err="1"/>
              <a:t>multimedi</a:t>
            </a:r>
            <a:r>
              <a:rPr lang="en" sz="1600" b="1" dirty="0">
                <a:solidFill>
                  <a:srgbClr val="445D73"/>
                </a:solidFill>
              </a:rPr>
              <a:t>a</a:t>
            </a:r>
            <a:endParaRPr sz="1600" b="1" dirty="0">
              <a:solidFill>
                <a:srgbClr val="445D73"/>
              </a:solidFill>
            </a:endParaRPr>
          </a:p>
          <a:p>
            <a:pPr marL="609600" lvl="0" indent="-406400">
              <a:spcBef>
                <a:spcPts val="2400"/>
              </a:spcBef>
              <a:buSzPts val="1600"/>
              <a:buFont typeface="Arial" panose="020B0604020202020204" pitchFamily="34" charset="0"/>
              <a:buChar char="•"/>
            </a:pPr>
            <a:r>
              <a:rPr lang="en-US" sz="1600" dirty="0" err="1"/>
              <a:t>Incorporer</a:t>
            </a:r>
            <a:r>
              <a:rPr lang="en-US" sz="1600" dirty="0"/>
              <a:t> des </a:t>
            </a:r>
            <a:r>
              <a:rPr lang="en-US" sz="1600" dirty="0" err="1"/>
              <a:t>éléments</a:t>
            </a:r>
            <a:r>
              <a:rPr lang="en-US" sz="1600" dirty="0"/>
              <a:t> </a:t>
            </a:r>
            <a:r>
              <a:rPr lang="en-US" sz="1600" dirty="0" err="1"/>
              <a:t>multimédias</a:t>
            </a:r>
            <a:r>
              <a:rPr lang="en-US" sz="1600" dirty="0"/>
              <a:t> :
</a:t>
            </a:r>
            <a:r>
              <a:rPr lang="en-US" sz="1600" dirty="0" err="1"/>
              <a:t>Utilisez</a:t>
            </a:r>
            <a:r>
              <a:rPr lang="en-US" sz="1600" dirty="0"/>
              <a:t> des </a:t>
            </a:r>
            <a:r>
              <a:rPr lang="en-US" sz="1600" dirty="0" err="1"/>
              <a:t>vidéos</a:t>
            </a:r>
            <a:r>
              <a:rPr lang="en-US" sz="1600" dirty="0"/>
              <a:t>, des podcasts et des clips audio </a:t>
            </a:r>
            <a:r>
              <a:rPr lang="en-US" sz="1600" dirty="0" err="1"/>
              <a:t>en</a:t>
            </a:r>
            <a:r>
              <a:rPr lang="en-US" sz="1600" dirty="0"/>
              <a:t> plus du </a:t>
            </a:r>
            <a:r>
              <a:rPr lang="en-US" sz="1600" dirty="0" err="1"/>
              <a:t>contenu</a:t>
            </a:r>
            <a:r>
              <a:rPr lang="en-US" sz="1600" dirty="0"/>
              <a:t> </a:t>
            </a:r>
            <a:r>
              <a:rPr lang="en-US" sz="1600" dirty="0" err="1"/>
              <a:t>écrit</a:t>
            </a:r>
            <a:r>
              <a:rPr lang="en-US" sz="1600" dirty="0"/>
              <a:t> pour </a:t>
            </a:r>
            <a:r>
              <a:rPr lang="en-US" sz="1600" dirty="0" err="1"/>
              <a:t>améliorer</a:t>
            </a:r>
            <a:r>
              <a:rPr lang="en-US" sz="1600" dirty="0"/>
              <a:t> </a:t>
            </a:r>
            <a:r>
              <a:rPr lang="en-US" sz="1600" dirty="0" err="1"/>
              <a:t>l’accessibilité</a:t>
            </a:r>
            <a:r>
              <a:rPr lang="en-US" sz="1600" dirty="0"/>
              <a:t> et </a:t>
            </a:r>
            <a:r>
              <a:rPr lang="en-US" sz="1600" dirty="0" err="1"/>
              <a:t>l’engagement</a:t>
            </a:r>
            <a:r>
              <a:rPr lang="en-US" sz="1600" dirty="0"/>
              <a:t>. Les </a:t>
            </a:r>
            <a:r>
              <a:rPr lang="en-US" sz="1600" dirty="0" err="1"/>
              <a:t>éléments</a:t>
            </a:r>
            <a:r>
              <a:rPr lang="en-US" sz="1600" dirty="0"/>
              <a:t> </a:t>
            </a:r>
            <a:r>
              <a:rPr lang="en-US" sz="1600" dirty="0" err="1"/>
              <a:t>multimédias</a:t>
            </a:r>
            <a:r>
              <a:rPr lang="en-US" sz="1600" dirty="0"/>
              <a:t> </a:t>
            </a:r>
            <a:r>
              <a:rPr lang="en-US" sz="1600" dirty="0" err="1"/>
              <a:t>peuvent</a:t>
            </a:r>
            <a:r>
              <a:rPr lang="en-US" sz="1600" dirty="0"/>
              <a:t> </a:t>
            </a:r>
            <a:r>
              <a:rPr lang="en-US" sz="1600" dirty="0" err="1"/>
              <a:t>être</a:t>
            </a:r>
            <a:r>
              <a:rPr lang="en-US" sz="1600" dirty="0"/>
              <a:t> un excellent </a:t>
            </a:r>
            <a:r>
              <a:rPr lang="en-US" sz="1600" dirty="0" err="1"/>
              <a:t>moyen</a:t>
            </a:r>
            <a:r>
              <a:rPr lang="en-US" sz="1600" dirty="0"/>
              <a:t> </a:t>
            </a:r>
            <a:r>
              <a:rPr lang="en-US" sz="1600" dirty="0" err="1"/>
              <a:t>d’impliquer</a:t>
            </a:r>
            <a:r>
              <a:rPr lang="en-US" sz="1600" dirty="0"/>
              <a:t> les gens et de </a:t>
            </a:r>
            <a:r>
              <a:rPr lang="en-US" sz="1600" dirty="0" err="1"/>
              <a:t>rendre</a:t>
            </a:r>
            <a:r>
              <a:rPr lang="en-US" sz="1600" dirty="0"/>
              <a:t> des concepts complexes plus </a:t>
            </a:r>
            <a:r>
              <a:rPr lang="en-US" sz="1600" dirty="0" err="1"/>
              <a:t>compréhensibles</a:t>
            </a:r>
            <a:r>
              <a:rPr lang="en-US" sz="1600" dirty="0"/>
              <a:t>. </a:t>
            </a:r>
            <a:r>
              <a:rPr lang="en-US" sz="1600" dirty="0" err="1"/>
              <a:t>Cependant</a:t>
            </a:r>
            <a:r>
              <a:rPr lang="en-US" sz="1600" dirty="0"/>
              <a:t>, il </a:t>
            </a:r>
            <a:r>
              <a:rPr lang="en-US" sz="1600" dirty="0" err="1"/>
              <a:t>est</a:t>
            </a:r>
            <a:r>
              <a:rPr lang="en-US" sz="1600" dirty="0"/>
              <a:t> important de </a:t>
            </a:r>
            <a:r>
              <a:rPr lang="en-US" sz="1600" dirty="0" err="1"/>
              <a:t>s’assurer</a:t>
            </a:r>
            <a:r>
              <a:rPr lang="en-US" sz="1600" dirty="0"/>
              <a:t> que </a:t>
            </a:r>
            <a:r>
              <a:rPr lang="en-US" sz="1600" dirty="0" err="1"/>
              <a:t>tous</a:t>
            </a:r>
            <a:r>
              <a:rPr lang="en-US" sz="1600" dirty="0"/>
              <a:t> les </a:t>
            </a:r>
            <a:r>
              <a:rPr lang="en-US" sz="1600" dirty="0" err="1"/>
              <a:t>éléments</a:t>
            </a:r>
            <a:r>
              <a:rPr lang="en-US" sz="1600" dirty="0"/>
              <a:t> </a:t>
            </a:r>
            <a:r>
              <a:rPr lang="en-US" sz="1600" dirty="0" err="1"/>
              <a:t>multimédias</a:t>
            </a:r>
            <a:r>
              <a:rPr lang="en-US" sz="1600" dirty="0"/>
              <a:t> </a:t>
            </a:r>
            <a:r>
              <a:rPr lang="en-US" sz="1600" dirty="0" err="1"/>
              <a:t>sont</a:t>
            </a:r>
            <a:r>
              <a:rPr lang="en-US" sz="1600" dirty="0"/>
              <a:t> </a:t>
            </a:r>
            <a:r>
              <a:rPr lang="en-US" sz="1600" dirty="0" err="1"/>
              <a:t>accessibles</a:t>
            </a:r>
            <a:r>
              <a:rPr lang="en-US" sz="1600" dirty="0"/>
              <a:t> à </a:t>
            </a:r>
            <a:r>
              <a:rPr lang="en-US" sz="1600" dirty="0" err="1"/>
              <a:t>tous</a:t>
            </a:r>
            <a:r>
              <a:rPr lang="en-US" sz="1600" dirty="0"/>
              <a:t>. Il </a:t>
            </a:r>
            <a:r>
              <a:rPr lang="en-US" sz="1600" dirty="0" err="1"/>
              <a:t>peut</a:t>
            </a:r>
            <a:r>
              <a:rPr lang="en-US" sz="1600" dirty="0"/>
              <a:t> </a:t>
            </a:r>
            <a:r>
              <a:rPr lang="en-US" sz="1600" dirty="0" err="1"/>
              <a:t>s’agir</a:t>
            </a:r>
            <a:r>
              <a:rPr lang="en-US" sz="1600" dirty="0"/>
              <a:t> de </a:t>
            </a:r>
            <a:r>
              <a:rPr lang="en-US" sz="1600" dirty="0" err="1"/>
              <a:t>fournir</a:t>
            </a:r>
            <a:r>
              <a:rPr lang="en-US" sz="1600" dirty="0"/>
              <a:t> un </a:t>
            </a:r>
            <a:r>
              <a:rPr lang="en-US" sz="1600" dirty="0" err="1"/>
              <a:t>texte</a:t>
            </a:r>
            <a:r>
              <a:rPr lang="en-US" sz="1600" dirty="0"/>
              <a:t> </a:t>
            </a:r>
            <a:r>
              <a:rPr lang="en-US" sz="1600" dirty="0" err="1"/>
              <a:t>alternatif</a:t>
            </a:r>
            <a:r>
              <a:rPr lang="en-US" sz="1600" dirty="0"/>
              <a:t> pour les images, des </a:t>
            </a:r>
            <a:r>
              <a:rPr lang="en-US" sz="1600" dirty="0" err="1"/>
              <a:t>légendes</a:t>
            </a:r>
            <a:r>
              <a:rPr lang="en-US" sz="1600" dirty="0"/>
              <a:t> et des transcriptions pour les </a:t>
            </a:r>
            <a:r>
              <a:rPr lang="en-US" sz="1600" dirty="0" err="1"/>
              <a:t>vidéos</a:t>
            </a:r>
            <a:r>
              <a:rPr lang="en-US" sz="1600" dirty="0"/>
              <a:t>, et des descriptions audio pour les images et les </a:t>
            </a:r>
            <a:r>
              <a:rPr lang="en-US" sz="1600" dirty="0" err="1"/>
              <a:t>vidéos</a:t>
            </a:r>
            <a:r>
              <a:rPr lang="en-US" sz="1600" dirty="0"/>
              <a:t> complexes.
</a:t>
            </a:r>
            <a:r>
              <a:rPr lang="en-US" sz="1600" dirty="0" err="1"/>
              <a:t>Utiliser</a:t>
            </a:r>
            <a:r>
              <a:rPr lang="en-US" sz="1600" dirty="0"/>
              <a:t> les </a:t>
            </a:r>
            <a:r>
              <a:rPr lang="en-US" sz="1600" dirty="0" err="1"/>
              <a:t>intégrations</a:t>
            </a:r>
            <a:r>
              <a:rPr lang="en-US" sz="1600" dirty="0"/>
              <a:t> de </a:t>
            </a:r>
            <a:r>
              <a:rPr lang="en-US" sz="1600" dirty="0" err="1"/>
              <a:t>synthèse</a:t>
            </a:r>
            <a:r>
              <a:rPr lang="en-US" sz="1600" dirty="0"/>
              <a:t> </a:t>
            </a:r>
            <a:r>
              <a:rPr lang="en-US" sz="1600" dirty="0" err="1"/>
              <a:t>vocale</a:t>
            </a:r>
            <a:r>
              <a:rPr lang="en-US" sz="1600" dirty="0"/>
              <a:t>
</a:t>
            </a:r>
            <a:r>
              <a:rPr lang="en-US" sz="1600" dirty="0" err="1"/>
              <a:t>Mettez</a:t>
            </a:r>
            <a:r>
              <a:rPr lang="en-US" sz="1600" dirty="0"/>
              <a:t> </a:t>
            </a:r>
            <a:r>
              <a:rPr lang="en-US" sz="1600" dirty="0" err="1"/>
              <a:t>en</a:t>
            </a:r>
            <a:r>
              <a:rPr lang="en-US" sz="1600" dirty="0"/>
              <a:t> </a:t>
            </a:r>
            <a:r>
              <a:rPr lang="en-US" sz="1600" dirty="0" err="1"/>
              <a:t>œuvre</a:t>
            </a:r>
            <a:r>
              <a:rPr lang="en-US" sz="1600" dirty="0"/>
              <a:t> la </a:t>
            </a:r>
            <a:r>
              <a:rPr lang="en-US" sz="1600" dirty="0" err="1"/>
              <a:t>technologie</a:t>
            </a:r>
            <a:r>
              <a:rPr lang="en-US" sz="1600" dirty="0"/>
              <a:t> de </a:t>
            </a:r>
            <a:r>
              <a:rPr lang="en-US" sz="1600" dirty="0" err="1"/>
              <a:t>synthèse</a:t>
            </a:r>
            <a:r>
              <a:rPr lang="en-US" sz="1600" dirty="0"/>
              <a:t> </a:t>
            </a:r>
            <a:r>
              <a:rPr lang="en-US" sz="1600" dirty="0" err="1"/>
              <a:t>vocale</a:t>
            </a:r>
            <a:r>
              <a:rPr lang="en-US" sz="1600" dirty="0"/>
              <a:t> (TTS) sur </a:t>
            </a:r>
            <a:r>
              <a:rPr lang="en-US" sz="1600" dirty="0" err="1"/>
              <a:t>votre</a:t>
            </a:r>
            <a:r>
              <a:rPr lang="en-US" sz="1600" dirty="0"/>
              <a:t> site Web, </a:t>
            </a:r>
            <a:r>
              <a:rPr lang="en-US" sz="1600" dirty="0" err="1"/>
              <a:t>permettant</a:t>
            </a:r>
            <a:r>
              <a:rPr lang="en-US" sz="1600" dirty="0"/>
              <a:t> aux </a:t>
            </a:r>
            <a:r>
              <a:rPr lang="en-US" sz="1600" dirty="0" err="1"/>
              <a:t>visiteurs</a:t>
            </a:r>
            <a:r>
              <a:rPr lang="en-US" sz="1600" dirty="0"/>
              <a:t> </a:t>
            </a:r>
            <a:r>
              <a:rPr lang="en-US" sz="1600" dirty="0" err="1"/>
              <a:t>malvoyants</a:t>
            </a:r>
            <a:r>
              <a:rPr lang="en-US" sz="1600" dirty="0"/>
              <a:t> de faire lire le </a:t>
            </a:r>
            <a:r>
              <a:rPr lang="en-US" sz="1600" dirty="0" err="1"/>
              <a:t>contenu</a:t>
            </a:r>
            <a:r>
              <a:rPr lang="en-US" sz="1600" dirty="0"/>
              <a:t> à haute </a:t>
            </a:r>
            <a:r>
              <a:rPr lang="en-US" sz="1600" dirty="0" err="1"/>
              <a:t>voix</a:t>
            </a:r>
            <a:r>
              <a:rPr lang="en-US" sz="1600" dirty="0"/>
              <a:t>, </a:t>
            </a:r>
            <a:r>
              <a:rPr lang="en-US" sz="1600" dirty="0" err="1"/>
              <a:t>améliorant</a:t>
            </a:r>
            <a:r>
              <a:rPr lang="en-US" sz="1600" dirty="0"/>
              <a:t> </a:t>
            </a:r>
            <a:r>
              <a:rPr lang="en-US" sz="1600" dirty="0" err="1"/>
              <a:t>ainsi</a:t>
            </a:r>
            <a:r>
              <a:rPr lang="en-US" sz="1600" dirty="0"/>
              <a:t> </a:t>
            </a:r>
            <a:r>
              <a:rPr lang="en-US" sz="1600" dirty="0" err="1"/>
              <a:t>l’accessibilité</a:t>
            </a:r>
            <a:r>
              <a:rPr lang="en" sz="1600" dirty="0">
                <a:solidFill>
                  <a:srgbClr val="445D73"/>
                </a:solidFill>
              </a:rPr>
              <a:t>.</a:t>
            </a:r>
            <a:endParaRPr sz="1600" dirty="0">
              <a:solidFill>
                <a:srgbClr val="445D73"/>
              </a:solidFill>
            </a:endParaRPr>
          </a:p>
          <a:p>
            <a:pPr marL="0" lvl="0" indent="0" algn="l" rtl="0">
              <a:lnSpc>
                <a:spcPct val="115000"/>
              </a:lnSpc>
              <a:spcBef>
                <a:spcPts val="2400"/>
              </a:spcBef>
              <a:spcAft>
                <a:spcPts val="0"/>
              </a:spcAft>
              <a:buNone/>
            </a:pPr>
            <a:endParaRPr sz="1600" dirty="0">
              <a:solidFill>
                <a:srgbClr val="445D73"/>
              </a:solidFill>
            </a:endParaRPr>
          </a:p>
        </p:txBody>
      </p:sp>
      <p:sp>
        <p:nvSpPr>
          <p:cNvPr id="567" name="Google Shape;567;p72"/>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46</a:t>
            </a:fld>
            <a:endParaRPr/>
          </a:p>
        </p:txBody>
      </p:sp>
      <p:pic>
        <p:nvPicPr>
          <p:cNvPr id="568" name="Google Shape;568;p72"/>
          <p:cNvPicPr preferRelativeResize="0"/>
          <p:nvPr/>
        </p:nvPicPr>
        <p:blipFill rotWithShape="1">
          <a:blip r:embed="rId3">
            <a:alphaModFix/>
          </a:blip>
          <a:srcRect l="16333" t="-5720" r="16340" b="5719"/>
          <a:stretch/>
        </p:blipFill>
        <p:spPr>
          <a:xfrm>
            <a:off x="7753175" y="1551900"/>
            <a:ext cx="3805425" cy="43053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68"/>
                                        </p:tgtEl>
                                        <p:attrNameLst>
                                          <p:attrName>style.visibility</p:attrName>
                                        </p:attrNameLst>
                                      </p:cBhvr>
                                      <p:to>
                                        <p:strVal val="visible"/>
                                      </p:to>
                                    </p:set>
                                    <p:anim calcmode="lin" valueType="num">
                                      <p:cBhvr additive="base">
                                        <p:cTn id="7" dur="2600"/>
                                        <p:tgtEl>
                                          <p:spTgt spid="568"/>
                                        </p:tgtEl>
                                        <p:attrNameLst>
                                          <p:attrName>ppt_w</p:attrName>
                                        </p:attrNameLst>
                                      </p:cBhvr>
                                      <p:tavLst>
                                        <p:tav tm="0">
                                          <p:val>
                                            <p:strVal val="0"/>
                                          </p:val>
                                        </p:tav>
                                        <p:tav tm="100000">
                                          <p:val>
                                            <p:strVal val="#ppt_w"/>
                                          </p:val>
                                        </p:tav>
                                      </p:tavLst>
                                    </p:anim>
                                    <p:anim calcmode="lin" valueType="num">
                                      <p:cBhvr additive="base">
                                        <p:cTn id="8" dur="2600"/>
                                        <p:tgtEl>
                                          <p:spTgt spid="56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72"/>
        <p:cNvGrpSpPr/>
        <p:nvPr/>
      </p:nvGrpSpPr>
      <p:grpSpPr>
        <a:xfrm>
          <a:off x="0" y="0"/>
          <a:ext cx="0" cy="0"/>
          <a:chOff x="0" y="0"/>
          <a:chExt cx="0" cy="0"/>
        </a:xfrm>
      </p:grpSpPr>
      <p:sp>
        <p:nvSpPr>
          <p:cNvPr id="573" name="Google Shape;573;p73"/>
          <p:cNvSpPr txBox="1">
            <a:spLocks noGrp="1"/>
          </p:cNvSpPr>
          <p:nvPr>
            <p:ph type="title"/>
          </p:nvPr>
        </p:nvSpPr>
        <p:spPr>
          <a:xfrm>
            <a:off x="1552402" y="464942"/>
            <a:ext cx="10427787" cy="763500"/>
          </a:xfrm>
          <a:prstGeom prst="rect">
            <a:avLst/>
          </a:prstGeom>
          <a:noFill/>
          <a:ln>
            <a:noFill/>
          </a:ln>
        </p:spPr>
        <p:txBody>
          <a:bodyPr spcFirstLastPara="1" wrap="square" lIns="126300" tIns="126300" rIns="126300" bIns="126300" anchor="ctr" anchorCtr="0">
            <a:noAutofit/>
          </a:bodyPr>
          <a:lstStyle/>
          <a:p>
            <a:pPr lvl="0"/>
            <a:r>
              <a:rPr lang="en-US" sz="3200" dirty="0"/>
              <a:t>Études de </a:t>
            </a:r>
            <a:r>
              <a:rPr lang="en-US" sz="3200" dirty="0" err="1"/>
              <a:t>cas</a:t>
            </a:r>
            <a:r>
              <a:rPr lang="en-US" sz="3200" dirty="0"/>
              <a:t> sur </a:t>
            </a:r>
            <a:r>
              <a:rPr lang="en-US" sz="3200" dirty="0" err="1"/>
              <a:t>l’apprentissage</a:t>
            </a:r>
            <a:r>
              <a:rPr lang="en-US" sz="3200" dirty="0"/>
              <a:t> </a:t>
            </a:r>
            <a:r>
              <a:rPr lang="en-US" sz="3200" dirty="0" err="1"/>
              <a:t>inclusif</a:t>
            </a:r>
            <a:r>
              <a:rPr lang="en-US" sz="3200" dirty="0"/>
              <a:t> </a:t>
            </a:r>
            <a:r>
              <a:rPr lang="en-US" sz="3200" dirty="0" err="1"/>
              <a:t>en</a:t>
            </a:r>
            <a:r>
              <a:rPr lang="en-US" sz="3200" dirty="0"/>
              <a:t> </a:t>
            </a:r>
            <a:r>
              <a:rPr lang="en-US" sz="3200" dirty="0" err="1"/>
              <a:t>ligne</a:t>
            </a:r>
            <a:endParaRPr sz="3200" dirty="0"/>
          </a:p>
        </p:txBody>
      </p:sp>
      <p:sp>
        <p:nvSpPr>
          <p:cNvPr id="574" name="Google Shape;574;p73"/>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n-US" sz="1800" b="1" dirty="0">
                <a:solidFill>
                  <a:schemeClr val="lt2"/>
                </a:solidFill>
              </a:rPr>
              <a:t>Étude de </a:t>
            </a:r>
            <a:r>
              <a:rPr lang="en-US" sz="1800" b="1" dirty="0" err="1">
                <a:solidFill>
                  <a:schemeClr val="lt2"/>
                </a:solidFill>
              </a:rPr>
              <a:t>cas</a:t>
            </a:r>
            <a:r>
              <a:rPr lang="en-US" sz="1800" b="1" dirty="0">
                <a:solidFill>
                  <a:schemeClr val="lt2"/>
                </a:solidFill>
              </a:rPr>
              <a:t> 1 : « </a:t>
            </a:r>
            <a:r>
              <a:rPr lang="en-US" sz="1800" b="1" dirty="0" err="1">
                <a:solidFill>
                  <a:schemeClr val="lt2"/>
                </a:solidFill>
              </a:rPr>
              <a:t>Environnement</a:t>
            </a:r>
            <a:r>
              <a:rPr lang="en-US" sz="1800" b="1" dirty="0">
                <a:solidFill>
                  <a:schemeClr val="lt2"/>
                </a:solidFill>
              </a:rPr>
              <a:t> </a:t>
            </a:r>
            <a:r>
              <a:rPr lang="en-US" sz="1800" b="1" dirty="0" err="1">
                <a:solidFill>
                  <a:schemeClr val="lt2"/>
                </a:solidFill>
              </a:rPr>
              <a:t>d’apprentissage</a:t>
            </a:r>
            <a:r>
              <a:rPr lang="en-US" sz="1800" b="1" dirty="0">
                <a:solidFill>
                  <a:schemeClr val="lt2"/>
                </a:solidFill>
              </a:rPr>
              <a:t> </a:t>
            </a:r>
            <a:r>
              <a:rPr lang="en-US" sz="1800" b="1" dirty="0" err="1">
                <a:solidFill>
                  <a:schemeClr val="lt2"/>
                </a:solidFill>
              </a:rPr>
              <a:t>en</a:t>
            </a:r>
            <a:r>
              <a:rPr lang="en-US" sz="1800" b="1" dirty="0">
                <a:solidFill>
                  <a:schemeClr val="lt2"/>
                </a:solidFill>
              </a:rPr>
              <a:t> </a:t>
            </a:r>
            <a:r>
              <a:rPr lang="en-US" sz="1800" b="1" dirty="0" err="1">
                <a:solidFill>
                  <a:schemeClr val="lt2"/>
                </a:solidFill>
              </a:rPr>
              <a:t>ligne</a:t>
            </a:r>
            <a:r>
              <a:rPr lang="en-US" sz="1800" b="1" dirty="0">
                <a:solidFill>
                  <a:schemeClr val="lt2"/>
                </a:solidFill>
              </a:rPr>
              <a:t> </a:t>
            </a:r>
            <a:r>
              <a:rPr lang="en-US" sz="1800" b="1" dirty="0" err="1">
                <a:solidFill>
                  <a:schemeClr val="lt2"/>
                </a:solidFill>
              </a:rPr>
              <a:t>inclusif</a:t>
            </a:r>
            <a:r>
              <a:rPr lang="en-US" sz="1800" b="1" dirty="0">
                <a:solidFill>
                  <a:schemeClr val="lt2"/>
                </a:solidFill>
              </a:rPr>
              <a:t> pour les services de </a:t>
            </a:r>
            <a:r>
              <a:rPr lang="en-US" sz="1800" b="1" dirty="0" err="1">
                <a:solidFill>
                  <a:schemeClr val="lt2"/>
                </a:solidFill>
              </a:rPr>
              <a:t>soutien</a:t>
            </a:r>
            <a:r>
              <a:rPr lang="en" sz="2000" b="1" dirty="0">
                <a:solidFill>
                  <a:schemeClr val="lt2"/>
                </a:solidFill>
              </a:rPr>
              <a:t>"</a:t>
            </a:r>
            <a:endParaRPr sz="1600" dirty="0">
              <a:solidFill>
                <a:srgbClr val="1F1F1F"/>
              </a:solidFill>
            </a:endParaRPr>
          </a:p>
          <a:p>
            <a:pPr marL="0" lvl="0" indent="0" algn="l" rtl="0">
              <a:spcBef>
                <a:spcPts val="0"/>
              </a:spcBef>
              <a:spcAft>
                <a:spcPts val="0"/>
              </a:spcAft>
              <a:buNone/>
            </a:pPr>
            <a:endParaRPr sz="2000" b="1" dirty="0">
              <a:solidFill>
                <a:schemeClr val="lt2"/>
              </a:solidFill>
            </a:endParaRPr>
          </a:p>
          <a:p>
            <a:pPr marL="0" lvl="0" indent="0">
              <a:lnSpc>
                <a:spcPct val="100000"/>
              </a:lnSpc>
              <a:spcBef>
                <a:spcPts val="800"/>
              </a:spcBef>
              <a:buNone/>
            </a:pPr>
            <a:r>
              <a:rPr lang="en-US" sz="1600" dirty="0" err="1"/>
              <a:t>Contexte</a:t>
            </a:r>
            <a:r>
              <a:rPr lang="en-US" sz="1600" dirty="0"/>
              <a:t> : Un effort de collaboration entre des organisations </a:t>
            </a:r>
            <a:r>
              <a:rPr lang="en-US" sz="1600" dirty="0" err="1"/>
              <a:t>d’aide</a:t>
            </a:r>
            <a:r>
              <a:rPr lang="en-US" sz="1600" dirty="0"/>
              <a:t> </a:t>
            </a:r>
            <a:r>
              <a:rPr lang="en-US" sz="1600" dirty="0" err="1"/>
              <a:t>sociale</a:t>
            </a:r>
            <a:r>
              <a:rPr lang="en-US" sz="1600" dirty="0"/>
              <a:t> </a:t>
            </a:r>
            <a:r>
              <a:rPr lang="en-US" sz="1600" dirty="0" err="1"/>
              <a:t>visant</a:t>
            </a:r>
            <a:r>
              <a:rPr lang="en-US" sz="1600" dirty="0"/>
              <a:t> à </a:t>
            </a:r>
            <a:r>
              <a:rPr lang="en-US" sz="1600" dirty="0" err="1"/>
              <a:t>établir</a:t>
            </a:r>
            <a:r>
              <a:rPr lang="en-US" sz="1600" dirty="0"/>
              <a:t> un </a:t>
            </a:r>
            <a:r>
              <a:rPr lang="en-US" sz="1600" dirty="0" err="1"/>
              <a:t>environnement</a:t>
            </a:r>
            <a:r>
              <a:rPr lang="en-US" sz="1600" dirty="0"/>
              <a:t> </a:t>
            </a:r>
            <a:r>
              <a:rPr lang="en-US" sz="1600" dirty="0" err="1"/>
              <a:t>d’apprentissage</a:t>
            </a:r>
            <a:r>
              <a:rPr lang="en-US" sz="1600" dirty="0"/>
              <a:t> </a:t>
            </a:r>
            <a:r>
              <a:rPr lang="en-US" sz="1600" dirty="0" err="1"/>
              <a:t>en</a:t>
            </a:r>
            <a:r>
              <a:rPr lang="en-US" sz="1600" dirty="0"/>
              <a:t> </a:t>
            </a:r>
            <a:r>
              <a:rPr lang="en-US" sz="1600" dirty="0" err="1"/>
              <a:t>ligne</a:t>
            </a:r>
            <a:r>
              <a:rPr lang="en-US" sz="1600" dirty="0"/>
              <a:t> </a:t>
            </a:r>
            <a:r>
              <a:rPr lang="en-US" sz="1600" dirty="0" err="1"/>
              <a:t>inclusif</a:t>
            </a:r>
            <a:r>
              <a:rPr lang="en-US" sz="1600" dirty="0"/>
              <a:t> </a:t>
            </a:r>
            <a:r>
              <a:rPr lang="en-US" sz="1600" dirty="0" err="1"/>
              <a:t>axé</a:t>
            </a:r>
            <a:r>
              <a:rPr lang="en-US" sz="1600" dirty="0"/>
              <a:t> sur les services de </a:t>
            </a:r>
            <a:r>
              <a:rPr lang="en-US" sz="1600" dirty="0" err="1"/>
              <a:t>soutien</a:t>
            </a:r>
            <a:r>
              <a:rPr lang="en-US" sz="1600" dirty="0"/>
              <a:t> </a:t>
            </a:r>
            <a:r>
              <a:rPr lang="en-US" sz="1600" dirty="0" err="1"/>
              <a:t>offerts</a:t>
            </a:r>
            <a:r>
              <a:rPr lang="en-US" sz="1600" dirty="0"/>
              <a:t> à </a:t>
            </a:r>
            <a:r>
              <a:rPr lang="en-US" sz="1600" dirty="0" err="1"/>
              <a:t>leurs</a:t>
            </a:r>
            <a:r>
              <a:rPr lang="en-US" sz="1600" dirty="0"/>
              <a:t> </a:t>
            </a:r>
            <a:r>
              <a:rPr lang="en-US" sz="1600" dirty="0" err="1"/>
              <a:t>bénéficiaires</a:t>
            </a:r>
            <a:r>
              <a:rPr lang="en-US" sz="1600" dirty="0"/>
              <a:t> </a:t>
            </a:r>
            <a:r>
              <a:rPr lang="en-US" sz="1600" dirty="0" err="1"/>
              <a:t>handicapés</a:t>
            </a:r>
            <a:r>
              <a:rPr lang="en-US" sz="1600" dirty="0"/>
              <a:t>. Des </a:t>
            </a:r>
            <a:r>
              <a:rPr lang="en-US" sz="1600" dirty="0" err="1"/>
              <a:t>spécialistes</a:t>
            </a:r>
            <a:r>
              <a:rPr lang="en-US" sz="1600" dirty="0"/>
              <a:t> des </a:t>
            </a:r>
            <a:r>
              <a:rPr lang="en-US" sz="1600" dirty="0" err="1"/>
              <a:t>soins</a:t>
            </a:r>
            <a:r>
              <a:rPr lang="en-US" sz="1600" dirty="0"/>
              <a:t> </a:t>
            </a:r>
            <a:r>
              <a:rPr lang="en-US" sz="1600" dirty="0" err="1"/>
              <a:t>sociaux</a:t>
            </a:r>
            <a:r>
              <a:rPr lang="en-US" sz="1600" dirty="0"/>
              <a:t> de </a:t>
            </a:r>
            <a:r>
              <a:rPr lang="en-US" sz="1600" dirty="0" err="1"/>
              <a:t>différents</a:t>
            </a:r>
            <a:r>
              <a:rPr lang="en-US" sz="1600" dirty="0"/>
              <a:t> horizons et </a:t>
            </a:r>
            <a:r>
              <a:rPr lang="en-US" sz="1600" dirty="0" err="1"/>
              <a:t>domaines</a:t>
            </a:r>
            <a:r>
              <a:rPr lang="en-US" sz="1600" dirty="0"/>
              <a:t> </a:t>
            </a:r>
            <a:r>
              <a:rPr lang="en-US" sz="1600" dirty="0" err="1"/>
              <a:t>d’expertise</a:t>
            </a:r>
            <a:r>
              <a:rPr lang="en-US" sz="1600" dirty="0"/>
              <a:t> </a:t>
            </a:r>
            <a:r>
              <a:rPr lang="en-US" sz="1600" dirty="0" err="1"/>
              <a:t>ont</a:t>
            </a:r>
            <a:r>
              <a:rPr lang="en-US" sz="1600" dirty="0"/>
              <a:t> </a:t>
            </a:r>
            <a:r>
              <a:rPr lang="en-US" sz="1600" dirty="0" err="1"/>
              <a:t>été</a:t>
            </a:r>
            <a:r>
              <a:rPr lang="en-US" sz="1600" dirty="0"/>
              <a:t> </a:t>
            </a:r>
            <a:r>
              <a:rPr lang="en-US" sz="1600" dirty="0" err="1"/>
              <a:t>réunis</a:t>
            </a:r>
            <a:r>
              <a:rPr lang="en-US" sz="1600" dirty="0"/>
              <a:t> pour </a:t>
            </a:r>
            <a:r>
              <a:rPr lang="en-US" sz="1600" dirty="0" err="1"/>
              <a:t>élaborer</a:t>
            </a:r>
            <a:r>
              <a:rPr lang="en-US" sz="1600" dirty="0"/>
              <a:t> un programme </a:t>
            </a:r>
            <a:r>
              <a:rPr lang="en-US" sz="1600" dirty="0" err="1"/>
              <a:t>complet</a:t>
            </a:r>
            <a:r>
              <a:rPr lang="en-US" sz="1600" dirty="0"/>
              <a:t> et accessible.
</a:t>
            </a:r>
            <a:r>
              <a:rPr lang="en-US" sz="1600" dirty="0" err="1"/>
              <a:t>Stratégies</a:t>
            </a:r>
            <a:r>
              <a:rPr lang="en-US" sz="1600" dirty="0"/>
              <a:t> mises </a:t>
            </a:r>
            <a:r>
              <a:rPr lang="en-US" sz="1600" dirty="0" err="1"/>
              <a:t>en</a:t>
            </a:r>
            <a:r>
              <a:rPr lang="en-US" sz="1600" dirty="0"/>
              <a:t> </a:t>
            </a:r>
            <a:r>
              <a:rPr lang="en-US" sz="1600" dirty="0" err="1"/>
              <a:t>œuvre</a:t>
            </a:r>
            <a:r>
              <a:rPr lang="en-US" sz="1600" dirty="0"/>
              <a:t> :
</a:t>
            </a:r>
            <a:r>
              <a:rPr lang="en-US" sz="1600" dirty="0" err="1"/>
              <a:t>Élaboration</a:t>
            </a:r>
            <a:r>
              <a:rPr lang="en-US" sz="1600" dirty="0"/>
              <a:t> collaborative de </a:t>
            </a:r>
            <a:r>
              <a:rPr lang="en-US" sz="1600" dirty="0" err="1"/>
              <a:t>programmes</a:t>
            </a:r>
            <a:r>
              <a:rPr lang="en-US" sz="1600" dirty="0"/>
              <a:t> </a:t>
            </a:r>
            <a:r>
              <a:rPr lang="en-US" sz="1600" dirty="0" err="1"/>
              <a:t>d’études</a:t>
            </a:r>
            <a:r>
              <a:rPr lang="en-US" sz="1600" dirty="0"/>
              <a:t> :
</a:t>
            </a:r>
            <a:r>
              <a:rPr lang="en-US" sz="1600" dirty="0" err="1"/>
              <a:t>Approche</a:t>
            </a:r>
            <a:r>
              <a:rPr lang="en-US" sz="1600" dirty="0"/>
              <a:t> : Des </a:t>
            </a:r>
            <a:r>
              <a:rPr lang="en-US" sz="1600" dirty="0" err="1"/>
              <a:t>spécialistes</a:t>
            </a:r>
            <a:r>
              <a:rPr lang="en-US" sz="1600" dirty="0"/>
              <a:t> des services </a:t>
            </a:r>
            <a:r>
              <a:rPr lang="en-US" sz="1600" dirty="0" err="1"/>
              <a:t>sociaux</a:t>
            </a:r>
            <a:r>
              <a:rPr lang="en-US" sz="1600" dirty="0"/>
              <a:t> </a:t>
            </a:r>
            <a:r>
              <a:rPr lang="en-US" sz="1600" dirty="0" err="1"/>
              <a:t>ont</a:t>
            </a:r>
            <a:r>
              <a:rPr lang="en-US" sz="1600" dirty="0"/>
              <a:t> </a:t>
            </a:r>
            <a:r>
              <a:rPr lang="en-US" sz="1600" dirty="0" err="1"/>
              <a:t>collaboré</a:t>
            </a:r>
            <a:r>
              <a:rPr lang="en-US" sz="1600" dirty="0"/>
              <a:t> à la conception du programme </a:t>
            </a:r>
            <a:r>
              <a:rPr lang="en-US" sz="1600" dirty="0" err="1"/>
              <a:t>d’études</a:t>
            </a:r>
            <a:r>
              <a:rPr lang="en-US" sz="1600" dirty="0"/>
              <a:t>, </a:t>
            </a:r>
            <a:r>
              <a:rPr lang="en-US" sz="1600" dirty="0" err="1"/>
              <a:t>garantissant</a:t>
            </a:r>
            <a:r>
              <a:rPr lang="en-US" sz="1600" dirty="0"/>
              <a:t> </a:t>
            </a:r>
            <a:r>
              <a:rPr lang="en-US" sz="1600" dirty="0" err="1"/>
              <a:t>une</a:t>
            </a:r>
            <a:r>
              <a:rPr lang="en-US" sz="1600" dirty="0"/>
              <a:t> </a:t>
            </a:r>
            <a:r>
              <a:rPr lang="en-US" sz="1600" dirty="0" err="1"/>
              <a:t>approche</a:t>
            </a:r>
            <a:r>
              <a:rPr lang="en-US" sz="1600" dirty="0"/>
              <a:t> </a:t>
            </a:r>
            <a:r>
              <a:rPr lang="en-US" sz="1600" dirty="0" err="1"/>
              <a:t>holistique</a:t>
            </a:r>
            <a:r>
              <a:rPr lang="en-US" sz="1600" dirty="0"/>
              <a:t> des services de </a:t>
            </a:r>
            <a:r>
              <a:rPr lang="en-US" sz="1600" dirty="0" err="1"/>
              <a:t>soutien</a:t>
            </a:r>
            <a:r>
              <a:rPr lang="en-US" sz="1600" dirty="0"/>
              <a:t> aux </a:t>
            </a:r>
            <a:r>
              <a:rPr lang="en-US" sz="1600" dirty="0" err="1"/>
              <a:t>personnes</a:t>
            </a:r>
            <a:r>
              <a:rPr lang="en-US" sz="1600" dirty="0"/>
              <a:t> </a:t>
            </a:r>
            <a:r>
              <a:rPr lang="en-US" sz="1600" dirty="0" err="1"/>
              <a:t>handicapées</a:t>
            </a:r>
            <a:r>
              <a:rPr lang="en-US" sz="1600" dirty="0"/>
              <a:t>. Le programme </a:t>
            </a:r>
            <a:r>
              <a:rPr lang="en-US" sz="1600" dirty="0" err="1"/>
              <a:t>comprenait</a:t>
            </a:r>
            <a:r>
              <a:rPr lang="en-US" sz="1600" dirty="0"/>
              <a:t> un mélange de matériel </a:t>
            </a:r>
            <a:r>
              <a:rPr lang="en-US" sz="1600" dirty="0" err="1"/>
              <a:t>textuel</a:t>
            </a:r>
            <a:r>
              <a:rPr lang="en-US" sz="1600" dirty="0"/>
              <a:t>, de </a:t>
            </a:r>
            <a:r>
              <a:rPr lang="en-US" sz="1600" dirty="0" err="1"/>
              <a:t>conférences</a:t>
            </a:r>
            <a:r>
              <a:rPr lang="en-US" sz="1600" dirty="0"/>
              <a:t> audio et de </a:t>
            </a:r>
            <a:r>
              <a:rPr lang="en-US" sz="1600" dirty="0" err="1"/>
              <a:t>démonstrations</a:t>
            </a:r>
            <a:r>
              <a:rPr lang="en-US" sz="1600" dirty="0"/>
              <a:t> </a:t>
            </a:r>
            <a:r>
              <a:rPr lang="en-US" sz="1600" dirty="0" err="1"/>
              <a:t>vidéo</a:t>
            </a:r>
            <a:r>
              <a:rPr lang="en-US" sz="1600" dirty="0"/>
              <a:t>.
</a:t>
            </a:r>
            <a:r>
              <a:rPr lang="en-US" sz="1600" dirty="0" err="1"/>
              <a:t>Résultat</a:t>
            </a:r>
            <a:r>
              <a:rPr lang="en-US" sz="1600" dirty="0"/>
              <a:t> : </a:t>
            </a:r>
            <a:r>
              <a:rPr lang="en-US" sz="1600" dirty="0" err="1"/>
              <a:t>L’approche</a:t>
            </a:r>
            <a:r>
              <a:rPr lang="en-US" sz="1600" dirty="0"/>
              <a:t> collaborative </a:t>
            </a:r>
            <a:r>
              <a:rPr lang="en-US" sz="1600" dirty="0" err="1"/>
              <a:t>d’élaboration</a:t>
            </a:r>
            <a:r>
              <a:rPr lang="en-US" sz="1600" dirty="0"/>
              <a:t> du programme </a:t>
            </a:r>
            <a:r>
              <a:rPr lang="en-US" sz="1600" dirty="0" err="1"/>
              <a:t>d’études</a:t>
            </a:r>
            <a:r>
              <a:rPr lang="en-US" sz="1600" dirty="0"/>
              <a:t> a </a:t>
            </a:r>
            <a:r>
              <a:rPr lang="en-US" sz="1600" dirty="0" err="1"/>
              <a:t>permis</a:t>
            </a:r>
            <a:r>
              <a:rPr lang="en-US" sz="1600" dirty="0"/>
              <a:t> </a:t>
            </a:r>
            <a:r>
              <a:rPr lang="en-US" sz="1600" dirty="0" err="1"/>
              <a:t>d’obtenir</a:t>
            </a:r>
            <a:r>
              <a:rPr lang="en-US" sz="1600" dirty="0"/>
              <a:t> </a:t>
            </a:r>
            <a:r>
              <a:rPr lang="en-US" sz="1600" dirty="0" err="1"/>
              <a:t>une</a:t>
            </a:r>
            <a:r>
              <a:rPr lang="en-US" sz="1600" dirty="0"/>
              <a:t> structure de </a:t>
            </a:r>
            <a:r>
              <a:rPr lang="en-US" sz="1600" dirty="0" err="1"/>
              <a:t>cours</a:t>
            </a:r>
            <a:r>
              <a:rPr lang="en-US" sz="1600" dirty="0"/>
              <a:t> bien </a:t>
            </a:r>
            <a:r>
              <a:rPr lang="en-US" sz="1600" dirty="0" err="1"/>
              <a:t>équilibrée</a:t>
            </a:r>
            <a:r>
              <a:rPr lang="en-US" sz="1600" dirty="0"/>
              <a:t>, </a:t>
            </a:r>
            <a:r>
              <a:rPr lang="en-US" sz="1600" dirty="0" err="1"/>
              <a:t>répondant</a:t>
            </a:r>
            <a:r>
              <a:rPr lang="en-US" sz="1600" dirty="0"/>
              <a:t> aux </a:t>
            </a:r>
            <a:r>
              <a:rPr lang="en-US" sz="1600" dirty="0" err="1"/>
              <a:t>différentes</a:t>
            </a:r>
            <a:r>
              <a:rPr lang="en-US" sz="1600" dirty="0"/>
              <a:t> </a:t>
            </a:r>
            <a:r>
              <a:rPr lang="en-US" sz="1600" dirty="0" err="1"/>
              <a:t>préférences</a:t>
            </a:r>
            <a:r>
              <a:rPr lang="en-US" sz="1600" dirty="0"/>
              <a:t> et </a:t>
            </a:r>
            <a:r>
              <a:rPr lang="en-US" sz="1600" dirty="0" err="1"/>
              <a:t>capacités</a:t>
            </a:r>
            <a:r>
              <a:rPr lang="en-US" sz="1600" dirty="0"/>
              <a:t> </a:t>
            </a:r>
            <a:r>
              <a:rPr lang="en-US" sz="1600" dirty="0" err="1"/>
              <a:t>d’apprentissage</a:t>
            </a:r>
            <a:r>
              <a:rPr lang="en-US" sz="1600" dirty="0"/>
              <a:t>.</a:t>
            </a:r>
            <a:endParaRPr sz="2000" dirty="0">
              <a:solidFill>
                <a:srgbClr val="445D73"/>
              </a:solidFill>
            </a:endParaRPr>
          </a:p>
        </p:txBody>
      </p:sp>
      <p:sp>
        <p:nvSpPr>
          <p:cNvPr id="575" name="Google Shape;575;p73"/>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79"/>
        <p:cNvGrpSpPr/>
        <p:nvPr/>
      </p:nvGrpSpPr>
      <p:grpSpPr>
        <a:xfrm>
          <a:off x="0" y="0"/>
          <a:ext cx="0" cy="0"/>
          <a:chOff x="0" y="0"/>
          <a:chExt cx="0" cy="0"/>
        </a:xfrm>
      </p:grpSpPr>
      <p:sp>
        <p:nvSpPr>
          <p:cNvPr id="580" name="Google Shape;580;p74"/>
          <p:cNvSpPr txBox="1">
            <a:spLocks noGrp="1"/>
          </p:cNvSpPr>
          <p:nvPr>
            <p:ph type="title"/>
          </p:nvPr>
        </p:nvSpPr>
        <p:spPr>
          <a:xfrm>
            <a:off x="1552402" y="464942"/>
            <a:ext cx="10412289" cy="763500"/>
          </a:xfrm>
          <a:prstGeom prst="rect">
            <a:avLst/>
          </a:prstGeom>
          <a:noFill/>
          <a:ln>
            <a:noFill/>
          </a:ln>
        </p:spPr>
        <p:txBody>
          <a:bodyPr spcFirstLastPara="1" wrap="square" lIns="126300" tIns="126300" rIns="126300" bIns="126300" anchor="ctr" anchorCtr="0">
            <a:noAutofit/>
          </a:bodyPr>
          <a:lstStyle/>
          <a:p>
            <a:pPr lvl="0"/>
            <a:r>
              <a:rPr lang="en-US" sz="3200" dirty="0"/>
              <a:t>Études de </a:t>
            </a:r>
            <a:r>
              <a:rPr lang="en-US" sz="3200" dirty="0" err="1"/>
              <a:t>cas</a:t>
            </a:r>
            <a:r>
              <a:rPr lang="en-US" sz="3200" dirty="0"/>
              <a:t> sur </a:t>
            </a:r>
            <a:r>
              <a:rPr lang="en-US" sz="3200" dirty="0" err="1"/>
              <a:t>l’apprentissage</a:t>
            </a:r>
            <a:r>
              <a:rPr lang="en-US" sz="3200" dirty="0"/>
              <a:t> </a:t>
            </a:r>
            <a:r>
              <a:rPr lang="en-US" sz="3200" dirty="0" err="1"/>
              <a:t>inclusif</a:t>
            </a:r>
            <a:r>
              <a:rPr lang="en-US" sz="3200" dirty="0"/>
              <a:t> </a:t>
            </a:r>
            <a:r>
              <a:rPr lang="en-US" sz="3200" dirty="0" err="1"/>
              <a:t>en</a:t>
            </a:r>
            <a:r>
              <a:rPr lang="en-US" sz="3200" dirty="0"/>
              <a:t> </a:t>
            </a:r>
            <a:r>
              <a:rPr lang="en-US" sz="3200" dirty="0" err="1"/>
              <a:t>ligne</a:t>
            </a:r>
            <a:endParaRPr sz="3500" dirty="0"/>
          </a:p>
        </p:txBody>
      </p:sp>
      <p:sp>
        <p:nvSpPr>
          <p:cNvPr id="581" name="Google Shape;581;p74"/>
          <p:cNvSpPr txBox="1">
            <a:spLocks noGrp="1"/>
          </p:cNvSpPr>
          <p:nvPr>
            <p:ph type="body" idx="1"/>
          </p:nvPr>
        </p:nvSpPr>
        <p:spPr>
          <a:xfrm>
            <a:off x="959750" y="1308025"/>
            <a:ext cx="10853400" cy="697500"/>
          </a:xfrm>
          <a:prstGeom prst="rect">
            <a:avLst/>
          </a:prstGeom>
          <a:noFill/>
          <a:ln>
            <a:noFill/>
          </a:ln>
        </p:spPr>
        <p:txBody>
          <a:bodyPr spcFirstLastPara="1" wrap="square" lIns="126300" tIns="126300" rIns="126300" bIns="126300" anchor="t" anchorCtr="0">
            <a:noAutofit/>
          </a:bodyPr>
          <a:lstStyle/>
          <a:p>
            <a:pPr marL="0" lvl="0" indent="0">
              <a:buNone/>
            </a:pPr>
            <a:r>
              <a:rPr lang="en-US" sz="2000" b="1" dirty="0">
                <a:solidFill>
                  <a:schemeClr val="lt2"/>
                </a:solidFill>
              </a:rPr>
              <a:t>Étude de </a:t>
            </a:r>
            <a:r>
              <a:rPr lang="en-US" sz="2000" b="1" dirty="0" err="1">
                <a:solidFill>
                  <a:schemeClr val="lt2"/>
                </a:solidFill>
              </a:rPr>
              <a:t>cas</a:t>
            </a:r>
            <a:r>
              <a:rPr lang="en-US" sz="2000" b="1" dirty="0">
                <a:solidFill>
                  <a:schemeClr val="lt2"/>
                </a:solidFill>
              </a:rPr>
              <a:t> 1 : « </a:t>
            </a:r>
            <a:r>
              <a:rPr lang="en-US" sz="2000" b="1" dirty="0" err="1">
                <a:solidFill>
                  <a:schemeClr val="lt2"/>
                </a:solidFill>
              </a:rPr>
              <a:t>Environnement</a:t>
            </a:r>
            <a:r>
              <a:rPr lang="en-US" sz="2000" b="1" dirty="0">
                <a:solidFill>
                  <a:schemeClr val="lt2"/>
                </a:solidFill>
              </a:rPr>
              <a:t> </a:t>
            </a:r>
            <a:r>
              <a:rPr lang="en-US" sz="2000" b="1" dirty="0" err="1">
                <a:solidFill>
                  <a:schemeClr val="lt2"/>
                </a:solidFill>
              </a:rPr>
              <a:t>d’apprentissage</a:t>
            </a:r>
            <a:r>
              <a:rPr lang="en-US" sz="2000" b="1" dirty="0">
                <a:solidFill>
                  <a:schemeClr val="lt2"/>
                </a:solidFill>
              </a:rPr>
              <a:t> </a:t>
            </a:r>
            <a:r>
              <a:rPr lang="en-US" sz="2000" b="1" dirty="0" err="1">
                <a:solidFill>
                  <a:schemeClr val="lt2"/>
                </a:solidFill>
              </a:rPr>
              <a:t>en</a:t>
            </a:r>
            <a:r>
              <a:rPr lang="en-US" sz="2000" b="1" dirty="0">
                <a:solidFill>
                  <a:schemeClr val="lt2"/>
                </a:solidFill>
              </a:rPr>
              <a:t> </a:t>
            </a:r>
            <a:r>
              <a:rPr lang="en-US" sz="2000" b="1" dirty="0" err="1">
                <a:solidFill>
                  <a:schemeClr val="lt2"/>
                </a:solidFill>
              </a:rPr>
              <a:t>ligne</a:t>
            </a:r>
            <a:r>
              <a:rPr lang="en-US" sz="2000" b="1" dirty="0">
                <a:solidFill>
                  <a:schemeClr val="lt2"/>
                </a:solidFill>
              </a:rPr>
              <a:t> </a:t>
            </a:r>
            <a:r>
              <a:rPr lang="en-US" sz="2000" b="1" dirty="0" err="1">
                <a:solidFill>
                  <a:schemeClr val="lt2"/>
                </a:solidFill>
              </a:rPr>
              <a:t>inclusif</a:t>
            </a:r>
            <a:r>
              <a:rPr lang="en-US" sz="2000" b="1" dirty="0">
                <a:solidFill>
                  <a:schemeClr val="lt2"/>
                </a:solidFill>
              </a:rPr>
              <a:t> pour les services de </a:t>
            </a:r>
            <a:r>
              <a:rPr lang="en-US" sz="2000" b="1" dirty="0" err="1">
                <a:solidFill>
                  <a:schemeClr val="lt2"/>
                </a:solidFill>
              </a:rPr>
              <a:t>soutien</a:t>
            </a:r>
            <a:r>
              <a:rPr lang="en-US" sz="2000" b="1" dirty="0">
                <a:solidFill>
                  <a:schemeClr val="lt2"/>
                </a:solidFill>
              </a:rPr>
              <a:t> </a:t>
            </a:r>
            <a:r>
              <a:rPr lang="en-US" sz="1600" dirty="0" err="1">
                <a:solidFill>
                  <a:schemeClr val="bg1">
                    <a:lumMod val="10000"/>
                  </a:schemeClr>
                </a:solidFill>
              </a:rPr>
              <a:t>Intégration</a:t>
            </a:r>
            <a:r>
              <a:rPr lang="en-US" sz="1600" dirty="0">
                <a:solidFill>
                  <a:schemeClr val="bg1">
                    <a:lumMod val="10000"/>
                  </a:schemeClr>
                </a:solidFill>
              </a:rPr>
              <a:t> </a:t>
            </a:r>
            <a:r>
              <a:rPr lang="en-US" sz="1600" dirty="0" err="1">
                <a:solidFill>
                  <a:schemeClr val="bg1">
                    <a:lumMod val="10000"/>
                  </a:schemeClr>
                </a:solidFill>
              </a:rPr>
              <a:t>multimédia</a:t>
            </a:r>
            <a:r>
              <a:rPr lang="en-US" sz="1600" dirty="0">
                <a:solidFill>
                  <a:schemeClr val="bg1">
                    <a:lumMod val="10000"/>
                  </a:schemeClr>
                </a:solidFill>
              </a:rPr>
              <a:t> accessible :
</a:t>
            </a:r>
            <a:r>
              <a:rPr lang="en-US" sz="1600" dirty="0" err="1">
                <a:solidFill>
                  <a:schemeClr val="bg1">
                    <a:lumMod val="10000"/>
                  </a:schemeClr>
                </a:solidFill>
              </a:rPr>
              <a:t>Approche</a:t>
            </a:r>
            <a:r>
              <a:rPr lang="en-US" sz="1600" dirty="0">
                <a:solidFill>
                  <a:schemeClr val="bg1">
                    <a:lumMod val="10000"/>
                  </a:schemeClr>
                </a:solidFill>
              </a:rPr>
              <a:t> : Les </a:t>
            </a:r>
            <a:r>
              <a:rPr lang="en-US" sz="1600" dirty="0" err="1">
                <a:solidFill>
                  <a:schemeClr val="bg1">
                    <a:lumMod val="10000"/>
                  </a:schemeClr>
                </a:solidFill>
              </a:rPr>
              <a:t>éléments</a:t>
            </a:r>
            <a:r>
              <a:rPr lang="en-US" sz="1600" dirty="0">
                <a:solidFill>
                  <a:schemeClr val="bg1">
                    <a:lumMod val="10000"/>
                  </a:schemeClr>
                </a:solidFill>
              </a:rPr>
              <a:t> </a:t>
            </a:r>
            <a:r>
              <a:rPr lang="en-US" sz="1600" dirty="0" err="1">
                <a:solidFill>
                  <a:schemeClr val="bg1">
                    <a:lumMod val="10000"/>
                  </a:schemeClr>
                </a:solidFill>
              </a:rPr>
              <a:t>multimédias</a:t>
            </a:r>
            <a:r>
              <a:rPr lang="en-US" sz="1600" dirty="0">
                <a:solidFill>
                  <a:schemeClr val="bg1">
                    <a:lumMod val="10000"/>
                  </a:schemeClr>
                </a:solidFill>
              </a:rPr>
              <a:t>, </a:t>
            </a:r>
            <a:r>
              <a:rPr lang="en-US" sz="1600" dirty="0" err="1">
                <a:solidFill>
                  <a:schemeClr val="bg1">
                    <a:lumMod val="10000"/>
                  </a:schemeClr>
                </a:solidFill>
              </a:rPr>
              <a:t>tels</a:t>
            </a:r>
            <a:r>
              <a:rPr lang="en-US" sz="1600" dirty="0">
                <a:solidFill>
                  <a:schemeClr val="bg1">
                    <a:lumMod val="10000"/>
                  </a:schemeClr>
                </a:solidFill>
              </a:rPr>
              <a:t> que les images, les </a:t>
            </a:r>
            <a:r>
              <a:rPr lang="en-US" sz="1600" dirty="0" err="1">
                <a:solidFill>
                  <a:schemeClr val="bg1">
                    <a:lumMod val="10000"/>
                  </a:schemeClr>
                </a:solidFill>
              </a:rPr>
              <a:t>vidéos</a:t>
            </a:r>
            <a:r>
              <a:rPr lang="en-US" sz="1600" dirty="0">
                <a:solidFill>
                  <a:schemeClr val="bg1">
                    <a:lumMod val="10000"/>
                  </a:schemeClr>
                </a:solidFill>
              </a:rPr>
              <a:t> et les clips audio, </a:t>
            </a:r>
            <a:r>
              <a:rPr lang="en-US" sz="1600" dirty="0" err="1">
                <a:solidFill>
                  <a:schemeClr val="bg1">
                    <a:lumMod val="10000"/>
                  </a:schemeClr>
                </a:solidFill>
              </a:rPr>
              <a:t>ont</a:t>
            </a:r>
            <a:r>
              <a:rPr lang="en-US" sz="1600" dirty="0">
                <a:solidFill>
                  <a:schemeClr val="bg1">
                    <a:lumMod val="10000"/>
                  </a:schemeClr>
                </a:solidFill>
              </a:rPr>
              <a:t> </a:t>
            </a:r>
            <a:r>
              <a:rPr lang="en-US" sz="1600" dirty="0" err="1">
                <a:solidFill>
                  <a:schemeClr val="bg1">
                    <a:lumMod val="10000"/>
                  </a:schemeClr>
                </a:solidFill>
              </a:rPr>
              <a:t>été</a:t>
            </a:r>
            <a:r>
              <a:rPr lang="en-US" sz="1600" dirty="0">
                <a:solidFill>
                  <a:schemeClr val="bg1">
                    <a:lumMod val="10000"/>
                  </a:schemeClr>
                </a:solidFill>
              </a:rPr>
              <a:t> </a:t>
            </a:r>
            <a:r>
              <a:rPr lang="en-US" sz="1600" dirty="0" err="1">
                <a:solidFill>
                  <a:schemeClr val="bg1">
                    <a:lumMod val="10000"/>
                  </a:schemeClr>
                </a:solidFill>
              </a:rPr>
              <a:t>intégrés</a:t>
            </a:r>
            <a:r>
              <a:rPr lang="en-US" sz="1600" dirty="0">
                <a:solidFill>
                  <a:schemeClr val="bg1">
                    <a:lumMod val="10000"/>
                  </a:schemeClr>
                </a:solidFill>
              </a:rPr>
              <a:t> à des </a:t>
            </a:r>
            <a:r>
              <a:rPr lang="en-US" sz="1600" dirty="0" err="1">
                <a:solidFill>
                  <a:schemeClr val="bg1">
                    <a:lumMod val="10000"/>
                  </a:schemeClr>
                </a:solidFill>
              </a:rPr>
              <a:t>fonctions</a:t>
            </a:r>
            <a:r>
              <a:rPr lang="en-US" sz="1600" dirty="0">
                <a:solidFill>
                  <a:schemeClr val="bg1">
                    <a:lumMod val="10000"/>
                  </a:schemeClr>
                </a:solidFill>
              </a:rPr>
              <a:t> </a:t>
            </a:r>
            <a:r>
              <a:rPr lang="en-US" sz="1600" dirty="0" err="1">
                <a:solidFill>
                  <a:schemeClr val="bg1">
                    <a:lumMod val="10000"/>
                  </a:schemeClr>
                </a:solidFill>
              </a:rPr>
              <a:t>d’accessibilité</a:t>
            </a:r>
            <a:r>
              <a:rPr lang="en-US" sz="1600" dirty="0">
                <a:solidFill>
                  <a:schemeClr val="bg1">
                    <a:lumMod val="10000"/>
                  </a:schemeClr>
                </a:solidFill>
              </a:rPr>
              <a:t> </a:t>
            </a:r>
            <a:r>
              <a:rPr lang="en-US" sz="1600" dirty="0" err="1">
                <a:solidFill>
                  <a:schemeClr val="bg1">
                    <a:lumMod val="10000"/>
                  </a:schemeClr>
                </a:solidFill>
              </a:rPr>
              <a:t>telles</a:t>
            </a:r>
            <a:r>
              <a:rPr lang="en-US" sz="1600" dirty="0">
                <a:solidFill>
                  <a:schemeClr val="bg1">
                    <a:lumMod val="10000"/>
                  </a:schemeClr>
                </a:solidFill>
              </a:rPr>
              <a:t> que le </a:t>
            </a:r>
            <a:r>
              <a:rPr lang="en-US" sz="1600" dirty="0" err="1">
                <a:solidFill>
                  <a:schemeClr val="bg1">
                    <a:lumMod val="10000"/>
                  </a:schemeClr>
                </a:solidFill>
              </a:rPr>
              <a:t>texte</a:t>
            </a:r>
            <a:r>
              <a:rPr lang="en-US" sz="1600" dirty="0">
                <a:solidFill>
                  <a:schemeClr val="bg1">
                    <a:lumMod val="10000"/>
                  </a:schemeClr>
                </a:solidFill>
              </a:rPr>
              <a:t> </a:t>
            </a:r>
            <a:r>
              <a:rPr lang="en-US" sz="1600" dirty="0" err="1">
                <a:solidFill>
                  <a:schemeClr val="bg1">
                    <a:lumMod val="10000"/>
                  </a:schemeClr>
                </a:solidFill>
              </a:rPr>
              <a:t>alternatif</a:t>
            </a:r>
            <a:r>
              <a:rPr lang="en-US" sz="1600" dirty="0">
                <a:solidFill>
                  <a:schemeClr val="bg1">
                    <a:lumMod val="10000"/>
                  </a:schemeClr>
                </a:solidFill>
              </a:rPr>
              <a:t> et les </a:t>
            </a:r>
            <a:r>
              <a:rPr lang="en-US" sz="1600" dirty="0" err="1">
                <a:solidFill>
                  <a:schemeClr val="bg1">
                    <a:lumMod val="10000"/>
                  </a:schemeClr>
                </a:solidFill>
              </a:rPr>
              <a:t>légendes</a:t>
            </a:r>
            <a:r>
              <a:rPr lang="en-US" sz="1600" dirty="0">
                <a:solidFill>
                  <a:schemeClr val="bg1">
                    <a:lumMod val="10000"/>
                  </a:schemeClr>
                </a:solidFill>
              </a:rPr>
              <a:t>. Des </a:t>
            </a:r>
            <a:r>
              <a:rPr lang="en-US" sz="1600" dirty="0" err="1">
                <a:solidFill>
                  <a:schemeClr val="bg1">
                    <a:lumMod val="10000"/>
                  </a:schemeClr>
                </a:solidFill>
              </a:rPr>
              <a:t>spécialistes</a:t>
            </a:r>
            <a:r>
              <a:rPr lang="en-US" sz="1600" dirty="0">
                <a:solidFill>
                  <a:schemeClr val="bg1">
                    <a:lumMod val="10000"/>
                  </a:schemeClr>
                </a:solidFill>
              </a:rPr>
              <a:t> </a:t>
            </a:r>
            <a:r>
              <a:rPr lang="en-US" sz="1600" dirty="0" err="1">
                <a:solidFill>
                  <a:schemeClr val="bg1">
                    <a:lumMod val="10000"/>
                  </a:schemeClr>
                </a:solidFill>
              </a:rPr>
              <a:t>ont</a:t>
            </a:r>
            <a:r>
              <a:rPr lang="en-US" sz="1600" dirty="0">
                <a:solidFill>
                  <a:schemeClr val="bg1">
                    <a:lumMod val="10000"/>
                  </a:schemeClr>
                </a:solidFill>
              </a:rPr>
              <a:t> </a:t>
            </a:r>
            <a:r>
              <a:rPr lang="en-US" sz="1600" dirty="0" err="1">
                <a:solidFill>
                  <a:schemeClr val="bg1">
                    <a:lumMod val="10000"/>
                  </a:schemeClr>
                </a:solidFill>
              </a:rPr>
              <a:t>été</a:t>
            </a:r>
            <a:r>
              <a:rPr lang="en-US" sz="1600" dirty="0">
                <a:solidFill>
                  <a:schemeClr val="bg1">
                    <a:lumMod val="10000"/>
                  </a:schemeClr>
                </a:solidFill>
              </a:rPr>
              <a:t> </a:t>
            </a:r>
            <a:r>
              <a:rPr lang="en-US" sz="1600" dirty="0" err="1">
                <a:solidFill>
                  <a:schemeClr val="bg1">
                    <a:lumMod val="10000"/>
                  </a:schemeClr>
                </a:solidFill>
              </a:rPr>
              <a:t>formés</a:t>
            </a:r>
            <a:r>
              <a:rPr lang="en-US" sz="1600" dirty="0">
                <a:solidFill>
                  <a:schemeClr val="bg1">
                    <a:lumMod val="10000"/>
                  </a:schemeClr>
                </a:solidFill>
              </a:rPr>
              <a:t> pour </a:t>
            </a:r>
            <a:r>
              <a:rPr lang="en-US" sz="1600" dirty="0" err="1">
                <a:solidFill>
                  <a:schemeClr val="bg1">
                    <a:lumMod val="10000"/>
                  </a:schemeClr>
                </a:solidFill>
              </a:rPr>
              <a:t>créer</a:t>
            </a:r>
            <a:r>
              <a:rPr lang="en-US" sz="1600" dirty="0">
                <a:solidFill>
                  <a:schemeClr val="bg1">
                    <a:lumMod val="10000"/>
                  </a:schemeClr>
                </a:solidFill>
              </a:rPr>
              <a:t> un </a:t>
            </a:r>
            <a:r>
              <a:rPr lang="en-US" sz="1600" dirty="0" err="1">
                <a:solidFill>
                  <a:schemeClr val="bg1">
                    <a:lumMod val="10000"/>
                  </a:schemeClr>
                </a:solidFill>
              </a:rPr>
              <a:t>contenu</a:t>
            </a:r>
            <a:r>
              <a:rPr lang="en-US" sz="1600" dirty="0">
                <a:solidFill>
                  <a:schemeClr val="bg1">
                    <a:lumMod val="10000"/>
                  </a:schemeClr>
                </a:solidFill>
              </a:rPr>
              <a:t> </a:t>
            </a:r>
            <a:r>
              <a:rPr lang="en-US" sz="1600" dirty="0" err="1">
                <a:solidFill>
                  <a:schemeClr val="bg1">
                    <a:lumMod val="10000"/>
                  </a:schemeClr>
                </a:solidFill>
              </a:rPr>
              <a:t>multimédia</a:t>
            </a:r>
            <a:r>
              <a:rPr lang="en-US" sz="1600" dirty="0">
                <a:solidFill>
                  <a:schemeClr val="bg1">
                    <a:lumMod val="10000"/>
                  </a:schemeClr>
                </a:solidFill>
              </a:rPr>
              <a:t> </a:t>
            </a:r>
            <a:r>
              <a:rPr lang="en-US" sz="1600" dirty="0" err="1">
                <a:solidFill>
                  <a:schemeClr val="bg1">
                    <a:lumMod val="10000"/>
                  </a:schemeClr>
                </a:solidFill>
              </a:rPr>
              <a:t>attrayant</a:t>
            </a:r>
            <a:r>
              <a:rPr lang="en-US" sz="1600" dirty="0">
                <a:solidFill>
                  <a:schemeClr val="bg1">
                    <a:lumMod val="10000"/>
                  </a:schemeClr>
                </a:solidFill>
              </a:rPr>
              <a:t> et </a:t>
            </a:r>
            <a:r>
              <a:rPr lang="en-US" sz="1600" dirty="0" err="1">
                <a:solidFill>
                  <a:schemeClr val="bg1">
                    <a:lumMod val="10000"/>
                  </a:schemeClr>
                </a:solidFill>
              </a:rPr>
              <a:t>conforme</a:t>
            </a:r>
            <a:r>
              <a:rPr lang="en-US" sz="1600" dirty="0">
                <a:solidFill>
                  <a:schemeClr val="bg1">
                    <a:lumMod val="10000"/>
                  </a:schemeClr>
                </a:solidFill>
              </a:rPr>
              <a:t> aux </a:t>
            </a:r>
            <a:r>
              <a:rPr lang="en-US" sz="1600" dirty="0" err="1">
                <a:solidFill>
                  <a:schemeClr val="bg1">
                    <a:lumMod val="10000"/>
                  </a:schemeClr>
                </a:solidFill>
              </a:rPr>
              <a:t>normes</a:t>
            </a:r>
            <a:r>
              <a:rPr lang="en-US" sz="1600" dirty="0">
                <a:solidFill>
                  <a:schemeClr val="bg1">
                    <a:lumMod val="10000"/>
                  </a:schemeClr>
                </a:solidFill>
              </a:rPr>
              <a:t> </a:t>
            </a:r>
            <a:r>
              <a:rPr lang="en-US" sz="1600" dirty="0" err="1">
                <a:solidFill>
                  <a:schemeClr val="bg1">
                    <a:lumMod val="10000"/>
                  </a:schemeClr>
                </a:solidFill>
              </a:rPr>
              <a:t>d’accessibilité</a:t>
            </a:r>
            <a:r>
              <a:rPr lang="en-US" sz="1600" dirty="0">
                <a:solidFill>
                  <a:schemeClr val="bg1">
                    <a:lumMod val="10000"/>
                  </a:schemeClr>
                </a:solidFill>
              </a:rPr>
              <a:t>.
</a:t>
            </a:r>
            <a:r>
              <a:rPr lang="en-US" sz="1600" dirty="0" err="1">
                <a:solidFill>
                  <a:schemeClr val="bg1">
                    <a:lumMod val="10000"/>
                  </a:schemeClr>
                </a:solidFill>
              </a:rPr>
              <a:t>Résultat</a:t>
            </a:r>
            <a:r>
              <a:rPr lang="en-US" sz="1600" dirty="0">
                <a:solidFill>
                  <a:schemeClr val="bg1">
                    <a:lumMod val="10000"/>
                  </a:schemeClr>
                </a:solidFill>
              </a:rPr>
              <a:t> : Les participants </a:t>
            </a:r>
            <a:r>
              <a:rPr lang="en-US" sz="1600" dirty="0" err="1">
                <a:solidFill>
                  <a:schemeClr val="bg1">
                    <a:lumMod val="10000"/>
                  </a:schemeClr>
                </a:solidFill>
              </a:rPr>
              <a:t>ayant</a:t>
            </a:r>
            <a:r>
              <a:rPr lang="en-US" sz="1600" dirty="0">
                <a:solidFill>
                  <a:schemeClr val="bg1">
                    <a:lumMod val="10000"/>
                  </a:schemeClr>
                </a:solidFill>
              </a:rPr>
              <a:t> des </a:t>
            </a:r>
            <a:r>
              <a:rPr lang="en-US" sz="1600" dirty="0" err="1">
                <a:solidFill>
                  <a:schemeClr val="bg1">
                    <a:lumMod val="10000"/>
                  </a:schemeClr>
                </a:solidFill>
              </a:rPr>
              <a:t>déficiences</a:t>
            </a:r>
            <a:r>
              <a:rPr lang="en-US" sz="1600" dirty="0">
                <a:solidFill>
                  <a:schemeClr val="bg1">
                    <a:lumMod val="10000"/>
                  </a:schemeClr>
                </a:solidFill>
              </a:rPr>
              <a:t> </a:t>
            </a:r>
            <a:r>
              <a:rPr lang="en-US" sz="1600" dirty="0" err="1">
                <a:solidFill>
                  <a:schemeClr val="bg1">
                    <a:lumMod val="10000"/>
                  </a:schemeClr>
                </a:solidFill>
              </a:rPr>
              <a:t>visuelles</a:t>
            </a:r>
            <a:r>
              <a:rPr lang="en-US" sz="1600" dirty="0">
                <a:solidFill>
                  <a:schemeClr val="bg1">
                    <a:lumMod val="10000"/>
                  </a:schemeClr>
                </a:solidFill>
              </a:rPr>
              <a:t> </a:t>
            </a:r>
            <a:r>
              <a:rPr lang="en-US" sz="1600" dirty="0" err="1">
                <a:solidFill>
                  <a:schemeClr val="bg1">
                    <a:lumMod val="10000"/>
                  </a:schemeClr>
                </a:solidFill>
              </a:rPr>
              <a:t>ou</a:t>
            </a:r>
            <a:r>
              <a:rPr lang="en-US" sz="1600" dirty="0">
                <a:solidFill>
                  <a:schemeClr val="bg1">
                    <a:lumMod val="10000"/>
                  </a:schemeClr>
                </a:solidFill>
              </a:rPr>
              <a:t> </a:t>
            </a:r>
            <a:r>
              <a:rPr lang="en-US" sz="1600" dirty="0" err="1">
                <a:solidFill>
                  <a:schemeClr val="bg1">
                    <a:lumMod val="10000"/>
                  </a:schemeClr>
                </a:solidFill>
              </a:rPr>
              <a:t>auditives</a:t>
            </a:r>
            <a:r>
              <a:rPr lang="en-US" sz="1600" dirty="0">
                <a:solidFill>
                  <a:schemeClr val="bg1">
                    <a:lumMod val="10000"/>
                  </a:schemeClr>
                </a:solidFill>
              </a:rPr>
              <a:t> </a:t>
            </a:r>
            <a:r>
              <a:rPr lang="en-US" sz="1600" dirty="0" err="1">
                <a:solidFill>
                  <a:schemeClr val="bg1">
                    <a:lumMod val="10000"/>
                  </a:schemeClr>
                </a:solidFill>
              </a:rPr>
              <a:t>ont</a:t>
            </a:r>
            <a:r>
              <a:rPr lang="en-US" sz="1600" dirty="0">
                <a:solidFill>
                  <a:schemeClr val="bg1">
                    <a:lumMod val="10000"/>
                  </a:schemeClr>
                </a:solidFill>
              </a:rPr>
              <a:t> </a:t>
            </a:r>
            <a:r>
              <a:rPr lang="en-US" sz="1600" dirty="0" err="1">
                <a:solidFill>
                  <a:schemeClr val="bg1">
                    <a:lumMod val="10000"/>
                  </a:schemeClr>
                </a:solidFill>
              </a:rPr>
              <a:t>pu</a:t>
            </a:r>
            <a:r>
              <a:rPr lang="en-US" sz="1600" dirty="0">
                <a:solidFill>
                  <a:schemeClr val="bg1">
                    <a:lumMod val="10000"/>
                  </a:schemeClr>
                </a:solidFill>
              </a:rPr>
              <a:t> </a:t>
            </a:r>
            <a:r>
              <a:rPr lang="en-US" sz="1600" dirty="0" err="1">
                <a:solidFill>
                  <a:schemeClr val="bg1">
                    <a:lumMod val="10000"/>
                  </a:schemeClr>
                </a:solidFill>
              </a:rPr>
              <a:t>interagir</a:t>
            </a:r>
            <a:r>
              <a:rPr lang="en-US" sz="1600" dirty="0">
                <a:solidFill>
                  <a:schemeClr val="bg1">
                    <a:lumMod val="10000"/>
                  </a:schemeClr>
                </a:solidFill>
              </a:rPr>
              <a:t> de manière </a:t>
            </a:r>
            <a:r>
              <a:rPr lang="en-US" sz="1600" dirty="0" err="1">
                <a:solidFill>
                  <a:schemeClr val="bg1">
                    <a:lumMod val="10000"/>
                  </a:schemeClr>
                </a:solidFill>
              </a:rPr>
              <a:t>transparente</a:t>
            </a:r>
            <a:r>
              <a:rPr lang="en-US" sz="1600" dirty="0">
                <a:solidFill>
                  <a:schemeClr val="bg1">
                    <a:lumMod val="10000"/>
                  </a:schemeClr>
                </a:solidFill>
              </a:rPr>
              <a:t> avec le </a:t>
            </a:r>
            <a:r>
              <a:rPr lang="en-US" sz="1600" dirty="0" err="1">
                <a:solidFill>
                  <a:schemeClr val="bg1">
                    <a:lumMod val="10000"/>
                  </a:schemeClr>
                </a:solidFill>
              </a:rPr>
              <a:t>contenu</a:t>
            </a:r>
            <a:r>
              <a:rPr lang="en-US" sz="1600" dirty="0">
                <a:solidFill>
                  <a:schemeClr val="bg1">
                    <a:lumMod val="10000"/>
                  </a:schemeClr>
                </a:solidFill>
              </a:rPr>
              <a:t> </a:t>
            </a:r>
            <a:r>
              <a:rPr lang="en-US" sz="1600" dirty="0" err="1">
                <a:solidFill>
                  <a:schemeClr val="bg1">
                    <a:lumMod val="10000"/>
                  </a:schemeClr>
                </a:solidFill>
              </a:rPr>
              <a:t>multimédia</a:t>
            </a:r>
            <a:r>
              <a:rPr lang="en-US" sz="1600" dirty="0">
                <a:solidFill>
                  <a:schemeClr val="bg1">
                    <a:lumMod val="10000"/>
                  </a:schemeClr>
                </a:solidFill>
              </a:rPr>
              <a:t>, </a:t>
            </a:r>
            <a:r>
              <a:rPr lang="en-US" sz="1600" dirty="0" err="1">
                <a:solidFill>
                  <a:schemeClr val="bg1">
                    <a:lumMod val="10000"/>
                  </a:schemeClr>
                </a:solidFill>
              </a:rPr>
              <a:t>améliorant</a:t>
            </a:r>
            <a:r>
              <a:rPr lang="en-US" sz="1600" dirty="0">
                <a:solidFill>
                  <a:schemeClr val="bg1">
                    <a:lumMod val="10000"/>
                  </a:schemeClr>
                </a:solidFill>
              </a:rPr>
              <a:t> </a:t>
            </a:r>
            <a:r>
              <a:rPr lang="en-US" sz="1600" dirty="0" err="1">
                <a:solidFill>
                  <a:schemeClr val="bg1">
                    <a:lumMod val="10000"/>
                  </a:schemeClr>
                </a:solidFill>
              </a:rPr>
              <a:t>ainsi</a:t>
            </a:r>
            <a:r>
              <a:rPr lang="en-US" sz="1600" dirty="0">
                <a:solidFill>
                  <a:schemeClr val="bg1">
                    <a:lumMod val="10000"/>
                  </a:schemeClr>
                </a:solidFill>
              </a:rPr>
              <a:t> </a:t>
            </a:r>
            <a:r>
              <a:rPr lang="en-US" sz="1600" dirty="0" err="1">
                <a:solidFill>
                  <a:schemeClr val="bg1">
                    <a:lumMod val="10000"/>
                  </a:schemeClr>
                </a:solidFill>
              </a:rPr>
              <a:t>leur</a:t>
            </a:r>
            <a:r>
              <a:rPr lang="en-US" sz="1600" dirty="0">
                <a:solidFill>
                  <a:schemeClr val="bg1">
                    <a:lumMod val="10000"/>
                  </a:schemeClr>
                </a:solidFill>
              </a:rPr>
              <a:t> </a:t>
            </a:r>
            <a:r>
              <a:rPr lang="en-US" sz="1600" dirty="0" err="1">
                <a:solidFill>
                  <a:schemeClr val="bg1">
                    <a:lumMod val="10000"/>
                  </a:schemeClr>
                </a:solidFill>
              </a:rPr>
              <a:t>expérience</a:t>
            </a:r>
            <a:r>
              <a:rPr lang="en-US" sz="1600" dirty="0">
                <a:solidFill>
                  <a:schemeClr val="bg1">
                    <a:lumMod val="10000"/>
                  </a:schemeClr>
                </a:solidFill>
              </a:rPr>
              <a:t> </a:t>
            </a:r>
            <a:r>
              <a:rPr lang="en-US" sz="1600" dirty="0" err="1">
                <a:solidFill>
                  <a:schemeClr val="bg1">
                    <a:lumMod val="10000"/>
                  </a:schemeClr>
                </a:solidFill>
              </a:rPr>
              <a:t>d’apprentissage</a:t>
            </a:r>
            <a:r>
              <a:rPr lang="en-US" sz="1600" dirty="0">
                <a:solidFill>
                  <a:schemeClr val="bg1">
                    <a:lumMod val="10000"/>
                  </a:schemeClr>
                </a:solidFill>
              </a:rPr>
              <a:t> dans les </a:t>
            </a:r>
            <a:r>
              <a:rPr lang="en-US" sz="1600" dirty="0" err="1">
                <a:solidFill>
                  <a:schemeClr val="bg1">
                    <a:lumMod val="10000"/>
                  </a:schemeClr>
                </a:solidFill>
              </a:rPr>
              <a:t>cours</a:t>
            </a:r>
            <a:r>
              <a:rPr lang="en-US" sz="1600" dirty="0">
                <a:solidFill>
                  <a:schemeClr val="bg1">
                    <a:lumMod val="10000"/>
                  </a:schemeClr>
                </a:solidFill>
              </a:rPr>
              <a:t> </a:t>
            </a:r>
            <a:r>
              <a:rPr lang="en-US" sz="1600" dirty="0" err="1">
                <a:solidFill>
                  <a:schemeClr val="bg1">
                    <a:lumMod val="10000"/>
                  </a:schemeClr>
                </a:solidFill>
              </a:rPr>
              <a:t>en</a:t>
            </a:r>
            <a:r>
              <a:rPr lang="en-US" sz="1600" dirty="0">
                <a:solidFill>
                  <a:schemeClr val="bg1">
                    <a:lumMod val="10000"/>
                  </a:schemeClr>
                </a:solidFill>
              </a:rPr>
              <a:t> </a:t>
            </a:r>
            <a:r>
              <a:rPr lang="en-US" sz="1600" dirty="0" err="1">
                <a:solidFill>
                  <a:schemeClr val="bg1">
                    <a:lumMod val="10000"/>
                  </a:schemeClr>
                </a:solidFill>
              </a:rPr>
              <a:t>ligne</a:t>
            </a:r>
            <a:r>
              <a:rPr lang="en-US" sz="1600" dirty="0">
                <a:solidFill>
                  <a:schemeClr val="bg1">
                    <a:lumMod val="10000"/>
                  </a:schemeClr>
                </a:solidFill>
              </a:rPr>
              <a:t>.
Conception </a:t>
            </a:r>
            <a:r>
              <a:rPr lang="en-US" sz="1600" dirty="0" err="1">
                <a:solidFill>
                  <a:schemeClr val="bg1">
                    <a:lumMod val="10000"/>
                  </a:schemeClr>
                </a:solidFill>
              </a:rPr>
              <a:t>d’interface</a:t>
            </a:r>
            <a:r>
              <a:rPr lang="en-US" sz="1600" dirty="0">
                <a:solidFill>
                  <a:schemeClr val="bg1">
                    <a:lumMod val="10000"/>
                  </a:schemeClr>
                </a:solidFill>
              </a:rPr>
              <a:t> </a:t>
            </a:r>
            <a:r>
              <a:rPr lang="en-US" sz="1600" dirty="0" err="1">
                <a:solidFill>
                  <a:schemeClr val="bg1">
                    <a:lumMod val="10000"/>
                  </a:schemeClr>
                </a:solidFill>
              </a:rPr>
              <a:t>conviviale</a:t>
            </a:r>
            <a:r>
              <a:rPr lang="en-US" sz="1600" dirty="0">
                <a:solidFill>
                  <a:schemeClr val="bg1">
                    <a:lumMod val="10000"/>
                  </a:schemeClr>
                </a:solidFill>
              </a:rPr>
              <a:t> :
</a:t>
            </a:r>
            <a:r>
              <a:rPr lang="en-US" sz="1600" dirty="0" err="1">
                <a:solidFill>
                  <a:schemeClr val="bg1">
                    <a:lumMod val="10000"/>
                  </a:schemeClr>
                </a:solidFill>
              </a:rPr>
              <a:t>Approche</a:t>
            </a:r>
            <a:r>
              <a:rPr lang="en-US" sz="1600" dirty="0">
                <a:solidFill>
                  <a:schemeClr val="bg1">
                    <a:lumMod val="10000"/>
                  </a:schemeClr>
                </a:solidFill>
              </a:rPr>
              <a:t> : </a:t>
            </a:r>
            <a:r>
              <a:rPr lang="en-US" sz="1600" dirty="0" err="1">
                <a:solidFill>
                  <a:schemeClr val="bg1">
                    <a:lumMod val="10000"/>
                  </a:schemeClr>
                </a:solidFill>
              </a:rPr>
              <a:t>L’accent</a:t>
            </a:r>
            <a:r>
              <a:rPr lang="en-US" sz="1600" dirty="0">
                <a:solidFill>
                  <a:schemeClr val="bg1">
                    <a:lumMod val="10000"/>
                  </a:schemeClr>
                </a:solidFill>
              </a:rPr>
              <a:t> a </a:t>
            </a:r>
            <a:r>
              <a:rPr lang="en-US" sz="1600" dirty="0" err="1">
                <a:solidFill>
                  <a:schemeClr val="bg1">
                    <a:lumMod val="10000"/>
                  </a:schemeClr>
                </a:solidFill>
              </a:rPr>
              <a:t>été</a:t>
            </a:r>
            <a:r>
              <a:rPr lang="en-US" sz="1600" dirty="0">
                <a:solidFill>
                  <a:schemeClr val="bg1">
                    <a:lumMod val="10000"/>
                  </a:schemeClr>
                </a:solidFill>
              </a:rPr>
              <a:t> mis sur la conception </a:t>
            </a:r>
            <a:r>
              <a:rPr lang="en-US" sz="1600" dirty="0" err="1">
                <a:solidFill>
                  <a:schemeClr val="bg1">
                    <a:lumMod val="10000"/>
                  </a:schemeClr>
                </a:solidFill>
              </a:rPr>
              <a:t>d’une</a:t>
            </a:r>
            <a:r>
              <a:rPr lang="en-US" sz="1600" dirty="0">
                <a:solidFill>
                  <a:schemeClr val="bg1">
                    <a:lumMod val="10000"/>
                  </a:schemeClr>
                </a:solidFill>
              </a:rPr>
              <a:t> interface </a:t>
            </a:r>
            <a:r>
              <a:rPr lang="en-US" sz="1600" dirty="0" err="1">
                <a:solidFill>
                  <a:schemeClr val="bg1">
                    <a:lumMod val="10000"/>
                  </a:schemeClr>
                </a:solidFill>
              </a:rPr>
              <a:t>conviviale</a:t>
            </a:r>
            <a:r>
              <a:rPr lang="en-US" sz="1600" dirty="0">
                <a:solidFill>
                  <a:schemeClr val="bg1">
                    <a:lumMod val="10000"/>
                  </a:schemeClr>
                </a:solidFill>
              </a:rPr>
              <a:t>, </a:t>
            </a:r>
            <a:r>
              <a:rPr lang="en-US" sz="1600" dirty="0" err="1">
                <a:solidFill>
                  <a:schemeClr val="bg1">
                    <a:lumMod val="10000"/>
                  </a:schemeClr>
                </a:solidFill>
              </a:rPr>
              <a:t>intégrant</a:t>
            </a:r>
            <a:r>
              <a:rPr lang="en-US" sz="1600" dirty="0">
                <a:solidFill>
                  <a:schemeClr val="bg1">
                    <a:lumMod val="10000"/>
                  </a:schemeClr>
                </a:solidFill>
              </a:rPr>
              <a:t> </a:t>
            </a:r>
            <a:r>
              <a:rPr lang="en-US" sz="1600" dirty="0" err="1">
                <a:solidFill>
                  <a:schemeClr val="bg1">
                    <a:lumMod val="10000"/>
                  </a:schemeClr>
                </a:solidFill>
              </a:rPr>
              <a:t>une</a:t>
            </a:r>
            <a:r>
              <a:rPr lang="en-US" sz="1600" dirty="0">
                <a:solidFill>
                  <a:schemeClr val="bg1">
                    <a:lumMod val="10000"/>
                  </a:schemeClr>
                </a:solidFill>
              </a:rPr>
              <a:t> navigation facile, des instructions </a:t>
            </a:r>
            <a:r>
              <a:rPr lang="en-US" sz="1600" dirty="0" err="1">
                <a:solidFill>
                  <a:schemeClr val="bg1">
                    <a:lumMod val="10000"/>
                  </a:schemeClr>
                </a:solidFill>
              </a:rPr>
              <a:t>claires</a:t>
            </a:r>
            <a:r>
              <a:rPr lang="en-US" sz="1600" dirty="0">
                <a:solidFill>
                  <a:schemeClr val="bg1">
                    <a:lumMod val="10000"/>
                  </a:schemeClr>
                </a:solidFill>
              </a:rPr>
              <a:t> et des mises </a:t>
            </a:r>
            <a:r>
              <a:rPr lang="en-US" sz="1600" dirty="0" err="1">
                <a:solidFill>
                  <a:schemeClr val="bg1">
                    <a:lumMod val="10000"/>
                  </a:schemeClr>
                </a:solidFill>
              </a:rPr>
              <a:t>en</a:t>
            </a:r>
            <a:r>
              <a:rPr lang="en-US" sz="1600" dirty="0">
                <a:solidFill>
                  <a:schemeClr val="bg1">
                    <a:lumMod val="10000"/>
                  </a:schemeClr>
                </a:solidFill>
              </a:rPr>
              <a:t> page </a:t>
            </a:r>
            <a:r>
              <a:rPr lang="en-US" sz="1600" dirty="0" err="1">
                <a:solidFill>
                  <a:schemeClr val="bg1">
                    <a:lumMod val="10000"/>
                  </a:schemeClr>
                </a:solidFill>
              </a:rPr>
              <a:t>intuitives</a:t>
            </a:r>
            <a:r>
              <a:rPr lang="en-US" sz="1600" dirty="0">
                <a:solidFill>
                  <a:schemeClr val="bg1">
                    <a:lumMod val="10000"/>
                  </a:schemeClr>
                </a:solidFill>
              </a:rPr>
              <a:t>. Les </a:t>
            </a:r>
            <a:r>
              <a:rPr lang="en-US" sz="1600" dirty="0" err="1">
                <a:solidFill>
                  <a:schemeClr val="bg1">
                    <a:lumMod val="10000"/>
                  </a:schemeClr>
                </a:solidFill>
              </a:rPr>
              <a:t>spécialistes</a:t>
            </a:r>
            <a:r>
              <a:rPr lang="en-US" sz="1600" dirty="0">
                <a:solidFill>
                  <a:schemeClr val="bg1">
                    <a:lumMod val="10000"/>
                  </a:schemeClr>
                </a:solidFill>
              </a:rPr>
              <a:t> des services </a:t>
            </a:r>
            <a:r>
              <a:rPr lang="en-US" sz="1600" dirty="0" err="1">
                <a:solidFill>
                  <a:schemeClr val="bg1">
                    <a:lumMod val="10000"/>
                  </a:schemeClr>
                </a:solidFill>
              </a:rPr>
              <a:t>sociaux</a:t>
            </a:r>
            <a:r>
              <a:rPr lang="en-US" sz="1600" dirty="0">
                <a:solidFill>
                  <a:schemeClr val="bg1">
                    <a:lumMod val="10000"/>
                  </a:schemeClr>
                </a:solidFill>
              </a:rPr>
              <a:t> </a:t>
            </a:r>
            <a:r>
              <a:rPr lang="en-US" sz="1600" dirty="0" err="1">
                <a:solidFill>
                  <a:schemeClr val="bg1">
                    <a:lumMod val="10000"/>
                  </a:schemeClr>
                </a:solidFill>
              </a:rPr>
              <a:t>ont</a:t>
            </a:r>
            <a:r>
              <a:rPr lang="en-US" sz="1600" dirty="0">
                <a:solidFill>
                  <a:schemeClr val="bg1">
                    <a:lumMod val="10000"/>
                  </a:schemeClr>
                </a:solidFill>
              </a:rPr>
              <a:t> </a:t>
            </a:r>
            <a:r>
              <a:rPr lang="en-US" sz="1600" dirty="0" err="1">
                <a:solidFill>
                  <a:schemeClr val="bg1">
                    <a:lumMod val="10000"/>
                  </a:schemeClr>
                </a:solidFill>
              </a:rPr>
              <a:t>été</a:t>
            </a:r>
            <a:r>
              <a:rPr lang="en-US" sz="1600" dirty="0">
                <a:solidFill>
                  <a:schemeClr val="bg1">
                    <a:lumMod val="10000"/>
                  </a:schemeClr>
                </a:solidFill>
              </a:rPr>
              <a:t> </a:t>
            </a:r>
            <a:r>
              <a:rPr lang="en-US" sz="1600" dirty="0" err="1">
                <a:solidFill>
                  <a:schemeClr val="bg1">
                    <a:lumMod val="10000"/>
                  </a:schemeClr>
                </a:solidFill>
              </a:rPr>
              <a:t>guidés</a:t>
            </a:r>
            <a:r>
              <a:rPr lang="en-US" sz="1600" dirty="0">
                <a:solidFill>
                  <a:schemeClr val="bg1">
                    <a:lumMod val="10000"/>
                  </a:schemeClr>
                </a:solidFill>
              </a:rPr>
              <a:t> dans la </a:t>
            </a:r>
            <a:r>
              <a:rPr lang="en-US" sz="1600" dirty="0" err="1">
                <a:solidFill>
                  <a:schemeClr val="bg1">
                    <a:lumMod val="10000"/>
                  </a:schemeClr>
                </a:solidFill>
              </a:rPr>
              <a:t>création</a:t>
            </a:r>
            <a:r>
              <a:rPr lang="en-US" sz="1600" dirty="0">
                <a:solidFill>
                  <a:schemeClr val="bg1">
                    <a:lumMod val="10000"/>
                  </a:schemeClr>
                </a:solidFill>
              </a:rPr>
              <a:t> de </a:t>
            </a:r>
            <a:r>
              <a:rPr lang="en-US" sz="1600" dirty="0" err="1">
                <a:solidFill>
                  <a:schemeClr val="bg1">
                    <a:lumMod val="10000"/>
                  </a:schemeClr>
                </a:solidFill>
              </a:rPr>
              <a:t>cours</a:t>
            </a:r>
            <a:r>
              <a:rPr lang="en-US" sz="1600" dirty="0">
                <a:solidFill>
                  <a:schemeClr val="bg1">
                    <a:lumMod val="10000"/>
                  </a:schemeClr>
                </a:solidFill>
              </a:rPr>
              <a:t> </a:t>
            </a:r>
            <a:r>
              <a:rPr lang="en-US" sz="1600" dirty="0" err="1">
                <a:solidFill>
                  <a:schemeClr val="bg1">
                    <a:lumMod val="10000"/>
                  </a:schemeClr>
                </a:solidFill>
              </a:rPr>
              <a:t>en</a:t>
            </a:r>
            <a:r>
              <a:rPr lang="en-US" sz="1600" dirty="0">
                <a:solidFill>
                  <a:schemeClr val="bg1">
                    <a:lumMod val="10000"/>
                  </a:schemeClr>
                </a:solidFill>
              </a:rPr>
              <a:t> </a:t>
            </a:r>
            <a:r>
              <a:rPr lang="en-US" sz="1600" dirty="0" err="1">
                <a:solidFill>
                  <a:schemeClr val="bg1">
                    <a:lumMod val="10000"/>
                  </a:schemeClr>
                </a:solidFill>
              </a:rPr>
              <a:t>ligne</a:t>
            </a:r>
            <a:r>
              <a:rPr lang="en-US" sz="1600" dirty="0">
                <a:solidFill>
                  <a:schemeClr val="bg1">
                    <a:lumMod val="10000"/>
                  </a:schemeClr>
                </a:solidFill>
              </a:rPr>
              <a:t> </a:t>
            </a:r>
            <a:r>
              <a:rPr lang="en-US" sz="1600" dirty="0" err="1">
                <a:solidFill>
                  <a:schemeClr val="bg1">
                    <a:lumMod val="10000"/>
                  </a:schemeClr>
                </a:solidFill>
              </a:rPr>
              <a:t>en</a:t>
            </a:r>
            <a:r>
              <a:rPr lang="en-US" sz="1600" dirty="0">
                <a:solidFill>
                  <a:schemeClr val="bg1">
                    <a:lumMod val="10000"/>
                  </a:schemeClr>
                </a:solidFill>
              </a:rPr>
              <a:t> tenant </a:t>
            </a:r>
            <a:r>
              <a:rPr lang="en-US" sz="1600" dirty="0" err="1">
                <a:solidFill>
                  <a:schemeClr val="bg1">
                    <a:lumMod val="10000"/>
                  </a:schemeClr>
                </a:solidFill>
              </a:rPr>
              <a:t>compte</a:t>
            </a:r>
            <a:r>
              <a:rPr lang="en-US" sz="1600" dirty="0">
                <a:solidFill>
                  <a:schemeClr val="bg1">
                    <a:lumMod val="10000"/>
                  </a:schemeClr>
                </a:solidFill>
              </a:rPr>
              <a:t> de </a:t>
            </a:r>
            <a:r>
              <a:rPr lang="en-US" sz="1600" dirty="0" err="1">
                <a:solidFill>
                  <a:schemeClr val="bg1">
                    <a:lumMod val="10000"/>
                  </a:schemeClr>
                </a:solidFill>
              </a:rPr>
              <a:t>l’expérience</a:t>
            </a:r>
            <a:r>
              <a:rPr lang="en-US" sz="1600" dirty="0">
                <a:solidFill>
                  <a:schemeClr val="bg1">
                    <a:lumMod val="10000"/>
                  </a:schemeClr>
                </a:solidFill>
              </a:rPr>
              <a:t> </a:t>
            </a:r>
            <a:r>
              <a:rPr lang="en-US" sz="1600" dirty="0" err="1">
                <a:solidFill>
                  <a:schemeClr val="bg1">
                    <a:lumMod val="10000"/>
                  </a:schemeClr>
                </a:solidFill>
              </a:rPr>
              <a:t>utilisateur</a:t>
            </a:r>
            <a:r>
              <a:rPr lang="en-US" sz="1600" dirty="0">
                <a:solidFill>
                  <a:schemeClr val="bg1">
                    <a:lumMod val="10000"/>
                  </a:schemeClr>
                </a:solidFill>
              </a:rPr>
              <a:t>.
</a:t>
            </a:r>
            <a:r>
              <a:rPr lang="en-US" sz="1600" dirty="0" err="1">
                <a:solidFill>
                  <a:schemeClr val="bg1">
                    <a:lumMod val="10000"/>
                  </a:schemeClr>
                </a:solidFill>
              </a:rPr>
              <a:t>Résultat</a:t>
            </a:r>
            <a:r>
              <a:rPr lang="en-US" sz="1600" dirty="0">
                <a:solidFill>
                  <a:schemeClr val="bg1">
                    <a:lumMod val="10000"/>
                  </a:schemeClr>
                </a:solidFill>
              </a:rPr>
              <a:t> : </a:t>
            </a:r>
            <a:r>
              <a:rPr lang="en-US" sz="1600" dirty="0" err="1">
                <a:solidFill>
                  <a:schemeClr val="bg1">
                    <a:lumMod val="10000"/>
                  </a:schemeClr>
                </a:solidFill>
              </a:rPr>
              <a:t>L’interface</a:t>
            </a:r>
            <a:r>
              <a:rPr lang="en-US" sz="1600" dirty="0">
                <a:solidFill>
                  <a:schemeClr val="bg1">
                    <a:lumMod val="10000"/>
                  </a:schemeClr>
                </a:solidFill>
              </a:rPr>
              <a:t> </a:t>
            </a:r>
            <a:r>
              <a:rPr lang="en-US" sz="1600" dirty="0" err="1">
                <a:solidFill>
                  <a:schemeClr val="bg1">
                    <a:lumMod val="10000"/>
                  </a:schemeClr>
                </a:solidFill>
              </a:rPr>
              <a:t>conviviale</a:t>
            </a:r>
            <a:r>
              <a:rPr lang="en-US" sz="1600" dirty="0">
                <a:solidFill>
                  <a:schemeClr val="bg1">
                    <a:lumMod val="10000"/>
                  </a:schemeClr>
                </a:solidFill>
              </a:rPr>
              <a:t> a </a:t>
            </a:r>
            <a:r>
              <a:rPr lang="en-US" sz="1600" dirty="0" err="1">
                <a:solidFill>
                  <a:schemeClr val="bg1">
                    <a:lumMod val="10000"/>
                  </a:schemeClr>
                </a:solidFill>
              </a:rPr>
              <a:t>permis</a:t>
            </a:r>
            <a:r>
              <a:rPr lang="en-US" sz="1600" dirty="0">
                <a:solidFill>
                  <a:schemeClr val="bg1">
                    <a:lumMod val="10000"/>
                  </a:schemeClr>
                </a:solidFill>
              </a:rPr>
              <a:t> aux </a:t>
            </a:r>
            <a:r>
              <a:rPr lang="en-US" sz="1600" dirty="0" err="1">
                <a:solidFill>
                  <a:schemeClr val="bg1">
                    <a:lumMod val="10000"/>
                  </a:schemeClr>
                </a:solidFill>
              </a:rPr>
              <a:t>personnes</a:t>
            </a:r>
            <a:r>
              <a:rPr lang="en-US" sz="1600" dirty="0">
                <a:solidFill>
                  <a:schemeClr val="bg1">
                    <a:lumMod val="10000"/>
                  </a:schemeClr>
                </a:solidFill>
              </a:rPr>
              <a:t> </a:t>
            </a:r>
            <a:r>
              <a:rPr lang="en-US" sz="1600" dirty="0" err="1">
                <a:solidFill>
                  <a:schemeClr val="bg1">
                    <a:lumMod val="10000"/>
                  </a:schemeClr>
                </a:solidFill>
              </a:rPr>
              <a:t>ayant</a:t>
            </a:r>
            <a:r>
              <a:rPr lang="en-US" sz="1600" dirty="0">
                <a:solidFill>
                  <a:schemeClr val="bg1">
                    <a:lumMod val="10000"/>
                  </a:schemeClr>
                </a:solidFill>
              </a:rPr>
              <a:t> des </a:t>
            </a:r>
            <a:r>
              <a:rPr lang="en-US" sz="1600" dirty="0" err="1">
                <a:solidFill>
                  <a:schemeClr val="bg1">
                    <a:lumMod val="10000"/>
                  </a:schemeClr>
                </a:solidFill>
              </a:rPr>
              <a:t>déficiences</a:t>
            </a:r>
            <a:r>
              <a:rPr lang="en-US" sz="1600" dirty="0">
                <a:solidFill>
                  <a:schemeClr val="bg1">
                    <a:lumMod val="10000"/>
                  </a:schemeClr>
                </a:solidFill>
              </a:rPr>
              <a:t> </a:t>
            </a:r>
            <a:r>
              <a:rPr lang="en-US" sz="1600" dirty="0" err="1">
                <a:solidFill>
                  <a:schemeClr val="bg1">
                    <a:lumMod val="10000"/>
                  </a:schemeClr>
                </a:solidFill>
              </a:rPr>
              <a:t>cognitives</a:t>
            </a:r>
            <a:r>
              <a:rPr lang="en-US" sz="1600" dirty="0">
                <a:solidFill>
                  <a:schemeClr val="bg1">
                    <a:lumMod val="10000"/>
                  </a:schemeClr>
                </a:solidFill>
              </a:rPr>
              <a:t> de </a:t>
            </a:r>
            <a:r>
              <a:rPr lang="en-US" sz="1600" dirty="0" err="1">
                <a:solidFill>
                  <a:schemeClr val="bg1">
                    <a:lumMod val="10000"/>
                  </a:schemeClr>
                </a:solidFill>
              </a:rPr>
              <a:t>naviguer</a:t>
            </a:r>
            <a:r>
              <a:rPr lang="en-US" sz="1600" dirty="0">
                <a:solidFill>
                  <a:schemeClr val="bg1">
                    <a:lumMod val="10000"/>
                  </a:schemeClr>
                </a:solidFill>
              </a:rPr>
              <a:t> de manière </a:t>
            </a:r>
            <a:r>
              <a:rPr lang="en-US" sz="1600" dirty="0" err="1">
                <a:solidFill>
                  <a:schemeClr val="bg1">
                    <a:lumMod val="10000"/>
                  </a:schemeClr>
                </a:solidFill>
              </a:rPr>
              <a:t>indépendante</a:t>
            </a:r>
            <a:r>
              <a:rPr lang="en-US" sz="1600" dirty="0">
                <a:solidFill>
                  <a:schemeClr val="bg1">
                    <a:lumMod val="10000"/>
                  </a:schemeClr>
                </a:solidFill>
              </a:rPr>
              <a:t> sur la </a:t>
            </a:r>
            <a:r>
              <a:rPr lang="en-US" sz="1600" dirty="0" err="1">
                <a:solidFill>
                  <a:schemeClr val="bg1">
                    <a:lumMod val="10000"/>
                  </a:schemeClr>
                </a:solidFill>
              </a:rPr>
              <a:t>plateforme</a:t>
            </a:r>
            <a:r>
              <a:rPr lang="en-US" sz="1600" dirty="0">
                <a:solidFill>
                  <a:schemeClr val="bg1">
                    <a:lumMod val="10000"/>
                  </a:schemeClr>
                </a:solidFill>
              </a:rPr>
              <a:t> </a:t>
            </a:r>
            <a:r>
              <a:rPr lang="en-US" sz="1600" dirty="0" err="1">
                <a:solidFill>
                  <a:schemeClr val="bg1">
                    <a:lumMod val="10000"/>
                  </a:schemeClr>
                </a:solidFill>
              </a:rPr>
              <a:t>en</a:t>
            </a:r>
            <a:r>
              <a:rPr lang="en-US" sz="1600" dirty="0">
                <a:solidFill>
                  <a:schemeClr val="bg1">
                    <a:lumMod val="10000"/>
                  </a:schemeClr>
                </a:solidFill>
              </a:rPr>
              <a:t> </a:t>
            </a:r>
            <a:r>
              <a:rPr lang="en-US" sz="1600" dirty="0" err="1">
                <a:solidFill>
                  <a:schemeClr val="bg1">
                    <a:lumMod val="10000"/>
                  </a:schemeClr>
                </a:solidFill>
              </a:rPr>
              <a:t>ligne</a:t>
            </a:r>
            <a:r>
              <a:rPr lang="en-US" sz="1600" dirty="0">
                <a:solidFill>
                  <a:schemeClr val="bg1">
                    <a:lumMod val="10000"/>
                  </a:schemeClr>
                </a:solidFill>
              </a:rPr>
              <a:t>, </a:t>
            </a:r>
            <a:r>
              <a:rPr lang="en-US" sz="1600" dirty="0" err="1">
                <a:solidFill>
                  <a:schemeClr val="bg1">
                    <a:lumMod val="10000"/>
                  </a:schemeClr>
                </a:solidFill>
              </a:rPr>
              <a:t>favorisant</a:t>
            </a:r>
            <a:r>
              <a:rPr lang="en-US" sz="1600" dirty="0">
                <a:solidFill>
                  <a:schemeClr val="bg1">
                    <a:lumMod val="10000"/>
                  </a:schemeClr>
                </a:solidFill>
              </a:rPr>
              <a:t> </a:t>
            </a:r>
            <a:r>
              <a:rPr lang="en-US" sz="1600" dirty="0" err="1">
                <a:solidFill>
                  <a:schemeClr val="bg1">
                    <a:lumMod val="10000"/>
                  </a:schemeClr>
                </a:solidFill>
              </a:rPr>
              <a:t>ainsi</a:t>
            </a:r>
            <a:r>
              <a:rPr lang="en-US" sz="1600" dirty="0">
                <a:solidFill>
                  <a:schemeClr val="bg1">
                    <a:lumMod val="10000"/>
                  </a:schemeClr>
                </a:solidFill>
              </a:rPr>
              <a:t> un sentiment </a:t>
            </a:r>
            <a:r>
              <a:rPr lang="en-US" sz="1600" dirty="0" err="1">
                <a:solidFill>
                  <a:schemeClr val="bg1">
                    <a:lumMod val="10000"/>
                  </a:schemeClr>
                </a:solidFill>
              </a:rPr>
              <a:t>d’autonomisation</a:t>
            </a:r>
            <a:r>
              <a:rPr lang="en-US" sz="1600" dirty="0">
                <a:solidFill>
                  <a:schemeClr val="bg1">
                    <a:lumMod val="10000"/>
                  </a:schemeClr>
                </a:solidFill>
              </a:rPr>
              <a:t> et </a:t>
            </a:r>
            <a:r>
              <a:rPr lang="en-US" sz="1600" dirty="0" err="1">
                <a:solidFill>
                  <a:schemeClr val="bg1">
                    <a:lumMod val="10000"/>
                  </a:schemeClr>
                </a:solidFill>
              </a:rPr>
              <a:t>d’inclusion</a:t>
            </a:r>
            <a:r>
              <a:rPr lang="en-US" sz="1600" dirty="0">
                <a:solidFill>
                  <a:schemeClr val="bg1">
                    <a:lumMod val="10000"/>
                  </a:schemeClr>
                </a:solidFill>
              </a:rPr>
              <a:t>.
Impact : Les efforts de collaboration des </a:t>
            </a:r>
            <a:r>
              <a:rPr lang="en-US" sz="1600" dirty="0" err="1">
                <a:solidFill>
                  <a:schemeClr val="bg1">
                    <a:lumMod val="10000"/>
                  </a:schemeClr>
                </a:solidFill>
              </a:rPr>
              <a:t>spécialistes</a:t>
            </a:r>
            <a:r>
              <a:rPr lang="en-US" sz="1600" dirty="0">
                <a:solidFill>
                  <a:schemeClr val="bg1">
                    <a:lumMod val="10000"/>
                  </a:schemeClr>
                </a:solidFill>
              </a:rPr>
              <a:t> des services </a:t>
            </a:r>
            <a:r>
              <a:rPr lang="en-US" sz="1600" dirty="0" err="1">
                <a:solidFill>
                  <a:schemeClr val="bg1">
                    <a:lumMod val="10000"/>
                  </a:schemeClr>
                </a:solidFill>
              </a:rPr>
              <a:t>sociaux</a:t>
            </a:r>
            <a:r>
              <a:rPr lang="en-US" sz="1600" dirty="0">
                <a:solidFill>
                  <a:schemeClr val="bg1">
                    <a:lumMod val="10000"/>
                  </a:schemeClr>
                </a:solidFill>
              </a:rPr>
              <a:t> </a:t>
            </a:r>
            <a:r>
              <a:rPr lang="en-US" sz="1600" dirty="0" err="1">
                <a:solidFill>
                  <a:schemeClr val="bg1">
                    <a:lumMod val="10000"/>
                  </a:schemeClr>
                </a:solidFill>
              </a:rPr>
              <a:t>ont</a:t>
            </a:r>
            <a:r>
              <a:rPr lang="en-US" sz="1600" dirty="0">
                <a:solidFill>
                  <a:schemeClr val="bg1">
                    <a:lumMod val="10000"/>
                  </a:schemeClr>
                </a:solidFill>
              </a:rPr>
              <a:t> </a:t>
            </a:r>
            <a:r>
              <a:rPr lang="en-US" sz="1600" dirty="0" err="1">
                <a:solidFill>
                  <a:schemeClr val="bg1">
                    <a:lumMod val="10000"/>
                  </a:schemeClr>
                </a:solidFill>
              </a:rPr>
              <a:t>abouti</a:t>
            </a:r>
            <a:r>
              <a:rPr lang="en-US" sz="1600" dirty="0">
                <a:solidFill>
                  <a:schemeClr val="bg1">
                    <a:lumMod val="10000"/>
                  </a:schemeClr>
                </a:solidFill>
              </a:rPr>
              <a:t> à la mise </a:t>
            </a:r>
            <a:r>
              <a:rPr lang="en-US" sz="1600" dirty="0" err="1">
                <a:solidFill>
                  <a:schemeClr val="bg1">
                    <a:lumMod val="10000"/>
                  </a:schemeClr>
                </a:solidFill>
              </a:rPr>
              <a:t>en</a:t>
            </a:r>
            <a:r>
              <a:rPr lang="en-US" sz="1600" dirty="0">
                <a:solidFill>
                  <a:schemeClr val="bg1">
                    <a:lumMod val="10000"/>
                  </a:schemeClr>
                </a:solidFill>
              </a:rPr>
              <a:t> place d’un </a:t>
            </a:r>
            <a:r>
              <a:rPr lang="en-US" sz="1600" dirty="0" err="1">
                <a:solidFill>
                  <a:schemeClr val="bg1">
                    <a:lumMod val="10000"/>
                  </a:schemeClr>
                </a:solidFill>
              </a:rPr>
              <a:t>environnement</a:t>
            </a:r>
            <a:r>
              <a:rPr lang="en-US" sz="1600" dirty="0">
                <a:solidFill>
                  <a:schemeClr val="bg1">
                    <a:lumMod val="10000"/>
                  </a:schemeClr>
                </a:solidFill>
              </a:rPr>
              <a:t> </a:t>
            </a:r>
            <a:r>
              <a:rPr lang="en-US" sz="1600" dirty="0" err="1">
                <a:solidFill>
                  <a:schemeClr val="bg1">
                    <a:lumMod val="10000"/>
                  </a:schemeClr>
                </a:solidFill>
              </a:rPr>
              <a:t>d’apprentissage</a:t>
            </a:r>
            <a:r>
              <a:rPr lang="en-US" sz="1600" dirty="0">
                <a:solidFill>
                  <a:schemeClr val="bg1">
                    <a:lumMod val="10000"/>
                  </a:schemeClr>
                </a:solidFill>
              </a:rPr>
              <a:t> </a:t>
            </a:r>
            <a:r>
              <a:rPr lang="en-US" sz="1600" dirty="0" err="1">
                <a:solidFill>
                  <a:schemeClr val="bg1">
                    <a:lumMod val="10000"/>
                  </a:schemeClr>
                </a:solidFill>
              </a:rPr>
              <a:t>en</a:t>
            </a:r>
            <a:r>
              <a:rPr lang="en-US" sz="1600" dirty="0">
                <a:solidFill>
                  <a:schemeClr val="bg1">
                    <a:lumMod val="10000"/>
                  </a:schemeClr>
                </a:solidFill>
              </a:rPr>
              <a:t> </a:t>
            </a:r>
            <a:r>
              <a:rPr lang="en-US" sz="1600" dirty="0" err="1">
                <a:solidFill>
                  <a:schemeClr val="bg1">
                    <a:lumMod val="10000"/>
                  </a:schemeClr>
                </a:solidFill>
              </a:rPr>
              <a:t>ligne</a:t>
            </a:r>
            <a:r>
              <a:rPr lang="en-US" sz="1600" dirty="0">
                <a:solidFill>
                  <a:schemeClr val="bg1">
                    <a:lumMod val="10000"/>
                  </a:schemeClr>
                </a:solidFill>
              </a:rPr>
              <a:t> </a:t>
            </a:r>
            <a:r>
              <a:rPr lang="en-US" sz="1600" dirty="0" err="1">
                <a:solidFill>
                  <a:schemeClr val="bg1">
                    <a:lumMod val="10000"/>
                  </a:schemeClr>
                </a:solidFill>
              </a:rPr>
              <a:t>inclusif</a:t>
            </a:r>
            <a:r>
              <a:rPr lang="en-US" sz="1600" dirty="0">
                <a:solidFill>
                  <a:schemeClr val="bg1">
                    <a:lumMod val="10000"/>
                  </a:schemeClr>
                </a:solidFill>
              </a:rPr>
              <a:t> pour les services de </a:t>
            </a:r>
            <a:r>
              <a:rPr lang="en-US" sz="1600" dirty="0" err="1">
                <a:solidFill>
                  <a:schemeClr val="bg1">
                    <a:lumMod val="10000"/>
                  </a:schemeClr>
                </a:solidFill>
              </a:rPr>
              <a:t>soutien</a:t>
            </a:r>
            <a:r>
              <a:rPr lang="en-US" sz="1600" dirty="0">
                <a:solidFill>
                  <a:schemeClr val="bg1">
                    <a:lumMod val="10000"/>
                  </a:schemeClr>
                </a:solidFill>
              </a:rPr>
              <a:t> aux </a:t>
            </a:r>
            <a:r>
              <a:rPr lang="en-US" sz="1600" dirty="0" err="1">
                <a:solidFill>
                  <a:schemeClr val="bg1">
                    <a:lumMod val="10000"/>
                  </a:schemeClr>
                </a:solidFill>
              </a:rPr>
              <a:t>personnes</a:t>
            </a:r>
            <a:r>
              <a:rPr lang="en-US" sz="1600" dirty="0">
                <a:solidFill>
                  <a:schemeClr val="bg1">
                    <a:lumMod val="10000"/>
                  </a:schemeClr>
                </a:solidFill>
              </a:rPr>
              <a:t> </a:t>
            </a:r>
            <a:r>
              <a:rPr lang="en-US" sz="1600" dirty="0" err="1">
                <a:solidFill>
                  <a:schemeClr val="bg1">
                    <a:lumMod val="10000"/>
                  </a:schemeClr>
                </a:solidFill>
              </a:rPr>
              <a:t>handicapées</a:t>
            </a:r>
            <a:r>
              <a:rPr lang="en-US" sz="1600" dirty="0">
                <a:solidFill>
                  <a:schemeClr val="bg1">
                    <a:lumMod val="10000"/>
                  </a:schemeClr>
                </a:solidFill>
              </a:rPr>
              <a:t>. Les </a:t>
            </a:r>
            <a:r>
              <a:rPr lang="en-US" sz="1600" dirty="0" err="1">
                <a:solidFill>
                  <a:schemeClr val="bg1">
                    <a:lumMod val="10000"/>
                  </a:schemeClr>
                </a:solidFill>
              </a:rPr>
              <a:t>cours</a:t>
            </a:r>
            <a:r>
              <a:rPr lang="en-US" sz="1600" dirty="0">
                <a:solidFill>
                  <a:schemeClr val="bg1">
                    <a:lumMod val="10000"/>
                  </a:schemeClr>
                </a:solidFill>
              </a:rPr>
              <a:t> </a:t>
            </a:r>
            <a:r>
              <a:rPr lang="en-US" sz="1600" dirty="0" err="1">
                <a:solidFill>
                  <a:schemeClr val="bg1">
                    <a:lumMod val="10000"/>
                  </a:schemeClr>
                </a:solidFill>
              </a:rPr>
              <a:t>créés</a:t>
            </a:r>
            <a:r>
              <a:rPr lang="en-US" sz="1600" dirty="0">
                <a:solidFill>
                  <a:schemeClr val="bg1">
                    <a:lumMod val="10000"/>
                  </a:schemeClr>
                </a:solidFill>
              </a:rPr>
              <a:t> dans le cadre de </a:t>
            </a:r>
            <a:r>
              <a:rPr lang="en-US" sz="1600" dirty="0" err="1">
                <a:solidFill>
                  <a:schemeClr val="bg1">
                    <a:lumMod val="10000"/>
                  </a:schemeClr>
                </a:solidFill>
              </a:rPr>
              <a:t>cette</a:t>
            </a:r>
            <a:r>
              <a:rPr lang="en-US" sz="1600" dirty="0">
                <a:solidFill>
                  <a:schemeClr val="bg1">
                    <a:lumMod val="10000"/>
                  </a:schemeClr>
                </a:solidFill>
              </a:rPr>
              <a:t> initiative </a:t>
            </a:r>
            <a:r>
              <a:rPr lang="en-US" sz="1600" dirty="0" err="1">
                <a:solidFill>
                  <a:schemeClr val="bg1">
                    <a:lumMod val="10000"/>
                  </a:schemeClr>
                </a:solidFill>
              </a:rPr>
              <a:t>sont</a:t>
            </a:r>
            <a:r>
              <a:rPr lang="en-US" sz="1600" dirty="0">
                <a:solidFill>
                  <a:schemeClr val="bg1">
                    <a:lumMod val="10000"/>
                  </a:schemeClr>
                </a:solidFill>
              </a:rPr>
              <a:t> </a:t>
            </a:r>
            <a:r>
              <a:rPr lang="en-US" sz="1600" dirty="0" err="1">
                <a:solidFill>
                  <a:schemeClr val="bg1">
                    <a:lumMod val="10000"/>
                  </a:schemeClr>
                </a:solidFill>
              </a:rPr>
              <a:t>devenus</a:t>
            </a:r>
            <a:r>
              <a:rPr lang="en-US" sz="1600" dirty="0">
                <a:solidFill>
                  <a:schemeClr val="bg1">
                    <a:lumMod val="10000"/>
                  </a:schemeClr>
                </a:solidFill>
              </a:rPr>
              <a:t> des </a:t>
            </a:r>
            <a:r>
              <a:rPr lang="en-US" sz="1600" dirty="0" err="1">
                <a:solidFill>
                  <a:schemeClr val="bg1">
                    <a:lumMod val="10000"/>
                  </a:schemeClr>
                </a:solidFill>
              </a:rPr>
              <a:t>centres</a:t>
            </a:r>
            <a:r>
              <a:rPr lang="en-US" sz="1600" dirty="0">
                <a:solidFill>
                  <a:schemeClr val="bg1">
                    <a:lumMod val="10000"/>
                  </a:schemeClr>
                </a:solidFill>
              </a:rPr>
              <a:t> de </a:t>
            </a:r>
            <a:r>
              <a:rPr lang="en-US" sz="1600" dirty="0" err="1">
                <a:solidFill>
                  <a:schemeClr val="bg1">
                    <a:lumMod val="10000"/>
                  </a:schemeClr>
                </a:solidFill>
              </a:rPr>
              <a:t>connaissances</a:t>
            </a:r>
            <a:r>
              <a:rPr lang="en-US" sz="1600" dirty="0">
                <a:solidFill>
                  <a:schemeClr val="bg1">
                    <a:lumMod val="10000"/>
                  </a:schemeClr>
                </a:solidFill>
              </a:rPr>
              <a:t> </a:t>
            </a:r>
            <a:r>
              <a:rPr lang="en-US" sz="1600" dirty="0" err="1">
                <a:solidFill>
                  <a:schemeClr val="bg1">
                    <a:lumMod val="10000"/>
                  </a:schemeClr>
                </a:solidFill>
              </a:rPr>
              <a:t>accessibles</a:t>
            </a:r>
            <a:r>
              <a:rPr lang="en-US" sz="1600" dirty="0">
                <a:solidFill>
                  <a:schemeClr val="bg1">
                    <a:lumMod val="10000"/>
                  </a:schemeClr>
                </a:solidFill>
              </a:rPr>
              <a:t>, </a:t>
            </a:r>
            <a:r>
              <a:rPr lang="en-US" sz="1600" dirty="0" err="1">
                <a:solidFill>
                  <a:schemeClr val="bg1">
                    <a:lumMod val="10000"/>
                  </a:schemeClr>
                </a:solidFill>
              </a:rPr>
              <a:t>favorisant</a:t>
            </a:r>
            <a:r>
              <a:rPr lang="en-US" sz="1600" dirty="0">
                <a:solidFill>
                  <a:schemeClr val="bg1">
                    <a:lumMod val="10000"/>
                  </a:schemeClr>
                </a:solidFill>
              </a:rPr>
              <a:t> </a:t>
            </a:r>
            <a:r>
              <a:rPr lang="en-US" sz="1600" dirty="0" err="1">
                <a:solidFill>
                  <a:schemeClr val="bg1">
                    <a:lumMod val="10000"/>
                  </a:schemeClr>
                </a:solidFill>
              </a:rPr>
              <a:t>une</a:t>
            </a:r>
            <a:r>
              <a:rPr lang="en-US" sz="1600" dirty="0">
                <a:solidFill>
                  <a:schemeClr val="bg1">
                    <a:lumMod val="10000"/>
                  </a:schemeClr>
                </a:solidFill>
              </a:rPr>
              <a:t> </a:t>
            </a:r>
            <a:r>
              <a:rPr lang="en-US" sz="1600" dirty="0" err="1">
                <a:solidFill>
                  <a:schemeClr val="bg1">
                    <a:lumMod val="10000"/>
                  </a:schemeClr>
                </a:solidFill>
              </a:rPr>
              <a:t>expérience</a:t>
            </a:r>
            <a:r>
              <a:rPr lang="en-US" sz="1600" dirty="0">
                <a:solidFill>
                  <a:schemeClr val="bg1">
                    <a:lumMod val="10000"/>
                  </a:schemeClr>
                </a:solidFill>
              </a:rPr>
              <a:t> </a:t>
            </a:r>
            <a:r>
              <a:rPr lang="en-US" sz="1600" dirty="0" err="1">
                <a:solidFill>
                  <a:schemeClr val="bg1">
                    <a:lumMod val="10000"/>
                  </a:schemeClr>
                </a:solidFill>
              </a:rPr>
              <a:t>éducative</a:t>
            </a:r>
            <a:r>
              <a:rPr lang="en-US" sz="1600" dirty="0">
                <a:solidFill>
                  <a:schemeClr val="bg1">
                    <a:lumMod val="10000"/>
                  </a:schemeClr>
                </a:solidFill>
              </a:rPr>
              <a:t> inclusive pour les </a:t>
            </a:r>
            <a:r>
              <a:rPr lang="en-US" sz="1600" dirty="0" err="1">
                <a:solidFill>
                  <a:schemeClr val="bg1">
                    <a:lumMod val="10000"/>
                  </a:schemeClr>
                </a:solidFill>
              </a:rPr>
              <a:t>personnes</a:t>
            </a:r>
            <a:r>
              <a:rPr lang="en-US" sz="1600" dirty="0">
                <a:solidFill>
                  <a:schemeClr val="bg1">
                    <a:lumMod val="10000"/>
                  </a:schemeClr>
                </a:solidFill>
              </a:rPr>
              <a:t> </a:t>
            </a:r>
            <a:r>
              <a:rPr lang="en-US" sz="1600" dirty="0" err="1">
                <a:solidFill>
                  <a:schemeClr val="bg1">
                    <a:lumMod val="10000"/>
                  </a:schemeClr>
                </a:solidFill>
              </a:rPr>
              <a:t>handicapées</a:t>
            </a:r>
            <a:r>
              <a:rPr lang="en-US" sz="1600" dirty="0">
                <a:solidFill>
                  <a:schemeClr val="bg1">
                    <a:lumMod val="10000"/>
                  </a:schemeClr>
                </a:solidFill>
              </a:rPr>
              <a:t>, </a:t>
            </a:r>
            <a:r>
              <a:rPr lang="en-US" sz="1600" dirty="0" err="1">
                <a:solidFill>
                  <a:schemeClr val="bg1">
                    <a:lumMod val="10000"/>
                  </a:schemeClr>
                </a:solidFill>
              </a:rPr>
              <a:t>favorisant</a:t>
            </a:r>
            <a:r>
              <a:rPr lang="en-US" sz="1600" dirty="0">
                <a:solidFill>
                  <a:schemeClr val="bg1">
                    <a:lumMod val="10000"/>
                  </a:schemeClr>
                </a:solidFill>
              </a:rPr>
              <a:t> </a:t>
            </a:r>
            <a:r>
              <a:rPr lang="en-US" sz="1600" dirty="0" err="1">
                <a:solidFill>
                  <a:schemeClr val="bg1">
                    <a:lumMod val="10000"/>
                  </a:schemeClr>
                </a:solidFill>
              </a:rPr>
              <a:t>ainsi</a:t>
            </a:r>
            <a:r>
              <a:rPr lang="en-US" sz="1600" dirty="0">
                <a:solidFill>
                  <a:schemeClr val="bg1">
                    <a:lumMod val="10000"/>
                  </a:schemeClr>
                </a:solidFill>
              </a:rPr>
              <a:t> </a:t>
            </a:r>
            <a:r>
              <a:rPr lang="en-US" sz="1600" dirty="0" err="1">
                <a:solidFill>
                  <a:schemeClr val="bg1">
                    <a:lumMod val="10000"/>
                  </a:schemeClr>
                </a:solidFill>
              </a:rPr>
              <a:t>l’inclusion</a:t>
            </a:r>
            <a:r>
              <a:rPr lang="en-US" sz="1600" dirty="0">
                <a:solidFill>
                  <a:schemeClr val="bg1">
                    <a:lumMod val="10000"/>
                  </a:schemeClr>
                </a:solidFill>
              </a:rPr>
              <a:t> </a:t>
            </a:r>
            <a:r>
              <a:rPr lang="en-US" sz="1600" dirty="0" err="1">
                <a:solidFill>
                  <a:schemeClr val="bg1">
                    <a:lumMod val="10000"/>
                  </a:schemeClr>
                </a:solidFill>
              </a:rPr>
              <a:t>sociale</a:t>
            </a:r>
            <a:r>
              <a:rPr lang="en-US" sz="1600" dirty="0">
                <a:solidFill>
                  <a:schemeClr val="bg1">
                    <a:lumMod val="10000"/>
                  </a:schemeClr>
                </a:solidFill>
              </a:rPr>
              <a:t> et la </a:t>
            </a:r>
            <a:r>
              <a:rPr lang="en-US" sz="1600" dirty="0" err="1">
                <a:solidFill>
                  <a:schemeClr val="bg1">
                    <a:lumMod val="10000"/>
                  </a:schemeClr>
                </a:solidFill>
              </a:rPr>
              <a:t>compréhension</a:t>
            </a:r>
            <a:r>
              <a:rPr lang="en-US" sz="1600" dirty="0">
                <a:solidFill>
                  <a:schemeClr val="bg1">
                    <a:lumMod val="10000"/>
                  </a:schemeClr>
                </a:solidFill>
              </a:rPr>
              <a:t> au sein de la société.</a:t>
            </a:r>
            <a:endParaRPr sz="2000" dirty="0">
              <a:solidFill>
                <a:schemeClr val="bg1">
                  <a:lumMod val="10000"/>
                </a:schemeClr>
              </a:solidFill>
            </a:endParaRPr>
          </a:p>
        </p:txBody>
      </p:sp>
      <p:sp>
        <p:nvSpPr>
          <p:cNvPr id="582" name="Google Shape;582;p74"/>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86"/>
        <p:cNvGrpSpPr/>
        <p:nvPr/>
      </p:nvGrpSpPr>
      <p:grpSpPr>
        <a:xfrm>
          <a:off x="0" y="0"/>
          <a:ext cx="0" cy="0"/>
          <a:chOff x="0" y="0"/>
          <a:chExt cx="0" cy="0"/>
        </a:xfrm>
      </p:grpSpPr>
      <p:sp>
        <p:nvSpPr>
          <p:cNvPr id="587" name="Google Shape;587;p75"/>
          <p:cNvSpPr txBox="1">
            <a:spLocks noGrp="1"/>
          </p:cNvSpPr>
          <p:nvPr>
            <p:ph type="title"/>
          </p:nvPr>
        </p:nvSpPr>
        <p:spPr>
          <a:xfrm>
            <a:off x="1552402" y="464942"/>
            <a:ext cx="10269299" cy="763500"/>
          </a:xfrm>
          <a:prstGeom prst="rect">
            <a:avLst/>
          </a:prstGeom>
          <a:noFill/>
          <a:ln>
            <a:noFill/>
          </a:ln>
        </p:spPr>
        <p:txBody>
          <a:bodyPr spcFirstLastPara="1" wrap="square" lIns="126300" tIns="126300" rIns="126300" bIns="126300" anchor="ctr" anchorCtr="0">
            <a:noAutofit/>
          </a:bodyPr>
          <a:lstStyle/>
          <a:p>
            <a:pPr lvl="0"/>
            <a:r>
              <a:rPr lang="en-US" sz="3200" dirty="0"/>
              <a:t>Études de </a:t>
            </a:r>
            <a:r>
              <a:rPr lang="en-US" sz="3200" dirty="0" err="1"/>
              <a:t>cas</a:t>
            </a:r>
            <a:r>
              <a:rPr lang="en-US" sz="3200" dirty="0"/>
              <a:t> sur </a:t>
            </a:r>
            <a:r>
              <a:rPr lang="en-US" sz="3200" dirty="0" err="1"/>
              <a:t>l’apprentissage</a:t>
            </a:r>
            <a:r>
              <a:rPr lang="en-US" sz="3200" dirty="0"/>
              <a:t> </a:t>
            </a:r>
            <a:r>
              <a:rPr lang="en-US" sz="3200" dirty="0" err="1"/>
              <a:t>inclusif</a:t>
            </a:r>
            <a:r>
              <a:rPr lang="en-US" sz="3200" dirty="0"/>
              <a:t> </a:t>
            </a:r>
            <a:r>
              <a:rPr lang="en-US" sz="3200" dirty="0" err="1"/>
              <a:t>en</a:t>
            </a:r>
            <a:r>
              <a:rPr lang="en-US" sz="3200" dirty="0"/>
              <a:t> </a:t>
            </a:r>
            <a:r>
              <a:rPr lang="en-US" sz="3200" dirty="0" err="1"/>
              <a:t>ligne</a:t>
            </a:r>
            <a:endParaRPr sz="3500" dirty="0"/>
          </a:p>
        </p:txBody>
      </p:sp>
      <p:sp>
        <p:nvSpPr>
          <p:cNvPr id="588" name="Google Shape;588;p75"/>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n-US" sz="2000" b="1" dirty="0">
                <a:solidFill>
                  <a:schemeClr val="lt2"/>
                </a:solidFill>
              </a:rPr>
              <a:t>Étude de </a:t>
            </a:r>
            <a:r>
              <a:rPr lang="en-US" sz="2000" b="1" dirty="0" err="1">
                <a:solidFill>
                  <a:schemeClr val="lt2"/>
                </a:solidFill>
              </a:rPr>
              <a:t>cas</a:t>
            </a:r>
            <a:r>
              <a:rPr lang="en-US" sz="2000" b="1" dirty="0">
                <a:solidFill>
                  <a:schemeClr val="lt2"/>
                </a:solidFill>
              </a:rPr>
              <a:t> 2 : « Les </a:t>
            </a:r>
            <a:r>
              <a:rPr lang="en-US" sz="2000" b="1" dirty="0" err="1">
                <a:solidFill>
                  <a:schemeClr val="lt2"/>
                </a:solidFill>
              </a:rPr>
              <a:t>défis</a:t>
            </a:r>
            <a:r>
              <a:rPr lang="en-US" sz="2000" b="1" dirty="0">
                <a:solidFill>
                  <a:schemeClr val="lt2"/>
                </a:solidFill>
              </a:rPr>
              <a:t> de </a:t>
            </a:r>
            <a:r>
              <a:rPr lang="en-US" sz="2000" b="1" dirty="0" err="1">
                <a:solidFill>
                  <a:schemeClr val="lt2"/>
                </a:solidFill>
              </a:rPr>
              <a:t>l’apprentissage</a:t>
            </a:r>
            <a:r>
              <a:rPr lang="en-US" sz="2000" b="1" dirty="0">
                <a:solidFill>
                  <a:schemeClr val="lt2"/>
                </a:solidFill>
              </a:rPr>
              <a:t> </a:t>
            </a:r>
            <a:r>
              <a:rPr lang="en-US" sz="2000" b="1" dirty="0" err="1">
                <a:solidFill>
                  <a:schemeClr val="lt2"/>
                </a:solidFill>
              </a:rPr>
              <a:t>en</a:t>
            </a:r>
            <a:r>
              <a:rPr lang="en-US" sz="2000" b="1" dirty="0">
                <a:solidFill>
                  <a:schemeClr val="lt2"/>
                </a:solidFill>
              </a:rPr>
              <a:t> </a:t>
            </a:r>
            <a:r>
              <a:rPr lang="en-US" sz="2000" b="1" dirty="0" err="1">
                <a:solidFill>
                  <a:schemeClr val="lt2"/>
                </a:solidFill>
              </a:rPr>
              <a:t>ligne</a:t>
            </a:r>
            <a:r>
              <a:rPr lang="en-US" sz="2000" b="1" dirty="0">
                <a:solidFill>
                  <a:schemeClr val="lt2"/>
                </a:solidFill>
              </a:rPr>
              <a:t> </a:t>
            </a:r>
            <a:r>
              <a:rPr lang="en-US" sz="2000" b="1" dirty="0" err="1">
                <a:solidFill>
                  <a:schemeClr val="lt2"/>
                </a:solidFill>
              </a:rPr>
              <a:t>inclusif</a:t>
            </a:r>
            <a:r>
              <a:rPr lang="en-US" sz="2000" b="1" dirty="0">
                <a:solidFill>
                  <a:schemeClr val="lt2"/>
                </a:solidFill>
              </a:rPr>
              <a:t> »</a:t>
            </a:r>
          </a:p>
          <a:p>
            <a:pPr marL="0" lvl="0" indent="0">
              <a:buNone/>
            </a:pPr>
            <a:r>
              <a:rPr lang="en-US" sz="1600" dirty="0" err="1"/>
              <a:t>Contexte</a:t>
            </a:r>
            <a:r>
              <a:rPr lang="en-US" sz="1600" dirty="0"/>
              <a:t> : Une organisation </a:t>
            </a:r>
            <a:r>
              <a:rPr lang="en-US" sz="1600" dirty="0" err="1"/>
              <a:t>d’aide</a:t>
            </a:r>
            <a:r>
              <a:rPr lang="en-US" sz="1600" dirty="0"/>
              <a:t> </a:t>
            </a:r>
            <a:r>
              <a:rPr lang="en-US" sz="1600" dirty="0" err="1"/>
              <a:t>sociale</a:t>
            </a:r>
            <a:r>
              <a:rPr lang="en-US" sz="1600" dirty="0"/>
              <a:t> a </a:t>
            </a:r>
            <a:r>
              <a:rPr lang="en-US" sz="1600" dirty="0" err="1"/>
              <a:t>lancé</a:t>
            </a:r>
            <a:r>
              <a:rPr lang="en-US" sz="1600" dirty="0"/>
              <a:t> un programme de formation </a:t>
            </a:r>
            <a:r>
              <a:rPr lang="en-US" sz="1600" dirty="0" err="1"/>
              <a:t>en</a:t>
            </a:r>
            <a:r>
              <a:rPr lang="en-US" sz="1600" dirty="0"/>
              <a:t> </a:t>
            </a:r>
            <a:r>
              <a:rPr lang="en-US" sz="1600" dirty="0" err="1"/>
              <a:t>ligne</a:t>
            </a:r>
            <a:r>
              <a:rPr lang="en-US" sz="1600" dirty="0"/>
              <a:t> pour les aidants et les </a:t>
            </a:r>
            <a:r>
              <a:rPr lang="en-US" sz="1600" dirty="0" err="1"/>
              <a:t>travailleurs</a:t>
            </a:r>
            <a:r>
              <a:rPr lang="en-US" sz="1600" dirty="0"/>
              <a:t> </a:t>
            </a:r>
            <a:r>
              <a:rPr lang="en-US" sz="1600" dirty="0" err="1"/>
              <a:t>sociaux</a:t>
            </a:r>
            <a:r>
              <a:rPr lang="en-US" sz="1600" dirty="0"/>
              <a:t> </a:t>
            </a:r>
            <a:r>
              <a:rPr lang="en-US" sz="1600" dirty="0" err="1"/>
              <a:t>visant</a:t>
            </a:r>
            <a:r>
              <a:rPr lang="en-US" sz="1600" dirty="0"/>
              <a:t> à </a:t>
            </a:r>
            <a:r>
              <a:rPr lang="en-US" sz="1600" dirty="0" err="1"/>
              <a:t>soutenir</a:t>
            </a:r>
            <a:r>
              <a:rPr lang="en-US" sz="1600" dirty="0"/>
              <a:t> les </a:t>
            </a:r>
            <a:r>
              <a:rPr lang="en-US" sz="1600" dirty="0" err="1"/>
              <a:t>personnes</a:t>
            </a:r>
            <a:r>
              <a:rPr lang="en-US" sz="1600" dirty="0"/>
              <a:t> </a:t>
            </a:r>
            <a:r>
              <a:rPr lang="en-US" sz="1600" dirty="0" err="1"/>
              <a:t>handicapées</a:t>
            </a:r>
            <a:r>
              <a:rPr lang="en-US" sz="1600" dirty="0"/>
              <a:t>. </a:t>
            </a:r>
            <a:r>
              <a:rPr lang="en-US" sz="1600" dirty="0" err="1"/>
              <a:t>Cependant</a:t>
            </a:r>
            <a:r>
              <a:rPr lang="en-US" sz="1600" dirty="0"/>
              <a:t>, </a:t>
            </a:r>
            <a:r>
              <a:rPr lang="en-US" sz="1600" dirty="0" err="1"/>
              <a:t>l’approche</a:t>
            </a:r>
            <a:r>
              <a:rPr lang="en-US" sz="1600" dirty="0"/>
              <a:t> </a:t>
            </a:r>
            <a:r>
              <a:rPr lang="en-US" sz="1600" dirty="0" err="1"/>
              <a:t>initiale</a:t>
            </a:r>
            <a:r>
              <a:rPr lang="en-US" sz="1600" dirty="0"/>
              <a:t> </a:t>
            </a:r>
            <a:r>
              <a:rPr lang="en-US" sz="1600" dirty="0" err="1"/>
              <a:t>n’a</a:t>
            </a:r>
            <a:r>
              <a:rPr lang="en-US" sz="1600" dirty="0"/>
              <a:t> pas </a:t>
            </a:r>
            <a:r>
              <a:rPr lang="en-US" sz="1600" dirty="0" err="1"/>
              <a:t>donné</a:t>
            </a:r>
            <a:r>
              <a:rPr lang="en-US" sz="1600" dirty="0"/>
              <a:t> la </a:t>
            </a:r>
            <a:r>
              <a:rPr lang="en-US" sz="1600" dirty="0" err="1"/>
              <a:t>priorité</a:t>
            </a:r>
            <a:r>
              <a:rPr lang="en-US" sz="1600" dirty="0"/>
              <a:t> à </a:t>
            </a:r>
            <a:r>
              <a:rPr lang="en-US" sz="1600" dirty="0" err="1"/>
              <a:t>l’inclusion</a:t>
            </a:r>
            <a:r>
              <a:rPr lang="en-US" sz="1600" dirty="0"/>
              <a:t>, </a:t>
            </a:r>
            <a:r>
              <a:rPr lang="en-US" sz="1600" dirty="0" err="1"/>
              <a:t>ce</a:t>
            </a:r>
            <a:r>
              <a:rPr lang="en-US" sz="1600" dirty="0"/>
              <a:t> qui a </a:t>
            </a:r>
            <a:r>
              <a:rPr lang="en-US" sz="1600" dirty="0" err="1"/>
              <a:t>entraîné</a:t>
            </a:r>
            <a:r>
              <a:rPr lang="en-US" sz="1600" dirty="0"/>
              <a:t> des </a:t>
            </a:r>
            <a:r>
              <a:rPr lang="en-US" sz="1600" dirty="0" err="1"/>
              <a:t>défis</a:t>
            </a:r>
            <a:r>
              <a:rPr lang="en-US" sz="1600" dirty="0"/>
              <a:t> pour les </a:t>
            </a:r>
            <a:r>
              <a:rPr lang="en-US" sz="1600" dirty="0" err="1"/>
              <a:t>apprenants</a:t>
            </a:r>
            <a:r>
              <a:rPr lang="en-US" sz="1600" dirty="0"/>
              <a:t> </a:t>
            </a:r>
            <a:r>
              <a:rPr lang="en-US" sz="1600" dirty="0" err="1"/>
              <a:t>handicapés</a:t>
            </a:r>
            <a:r>
              <a:rPr lang="en-US" sz="1600" dirty="0"/>
              <a:t>.
</a:t>
            </a:r>
            <a:r>
              <a:rPr lang="en-US" sz="1600" dirty="0" err="1"/>
              <a:t>Approche</a:t>
            </a:r>
            <a:r>
              <a:rPr lang="en-US" sz="1600" dirty="0"/>
              <a:t> </a:t>
            </a:r>
            <a:r>
              <a:rPr lang="en-US" sz="1600" dirty="0" err="1"/>
              <a:t>initiale</a:t>
            </a:r>
            <a:r>
              <a:rPr lang="en-US" sz="1600" dirty="0"/>
              <a:t> :
</a:t>
            </a:r>
            <a:r>
              <a:rPr lang="en-US" sz="1600" dirty="0" err="1"/>
              <a:t>Caractéristiques</a:t>
            </a:r>
            <a:r>
              <a:rPr lang="en-US" sz="1600" dirty="0"/>
              <a:t> </a:t>
            </a:r>
            <a:r>
              <a:rPr lang="en-US" sz="1600" dirty="0" err="1"/>
              <a:t>d’accessibilité</a:t>
            </a:r>
            <a:r>
              <a:rPr lang="en-US" sz="1600" dirty="0"/>
              <a:t> </a:t>
            </a:r>
            <a:r>
              <a:rPr lang="en-US" sz="1600" dirty="0" err="1"/>
              <a:t>limitées</a:t>
            </a:r>
            <a:r>
              <a:rPr lang="en-US" sz="1600" dirty="0"/>
              <a:t> :
</a:t>
            </a:r>
            <a:r>
              <a:rPr lang="en-US" sz="1600" dirty="0" err="1"/>
              <a:t>Problème</a:t>
            </a:r>
            <a:r>
              <a:rPr lang="en-US" sz="1600" dirty="0"/>
              <a:t> : La </a:t>
            </a:r>
            <a:r>
              <a:rPr lang="en-US" sz="1600" dirty="0" err="1"/>
              <a:t>plateforme</a:t>
            </a:r>
            <a:r>
              <a:rPr lang="en-US" sz="1600" dirty="0"/>
              <a:t> </a:t>
            </a:r>
            <a:r>
              <a:rPr lang="en-US" sz="1600" dirty="0" err="1"/>
              <a:t>en</a:t>
            </a:r>
            <a:r>
              <a:rPr lang="en-US" sz="1600" dirty="0"/>
              <a:t> </a:t>
            </a:r>
            <a:r>
              <a:rPr lang="en-US" sz="1600" dirty="0" err="1"/>
              <a:t>ligne</a:t>
            </a:r>
            <a:r>
              <a:rPr lang="en-US" sz="1600" dirty="0"/>
              <a:t> ne </a:t>
            </a:r>
            <a:r>
              <a:rPr lang="en-US" sz="1600" dirty="0" err="1"/>
              <a:t>disposait</a:t>
            </a:r>
            <a:r>
              <a:rPr lang="en-US" sz="1600" dirty="0"/>
              <a:t> pas de </a:t>
            </a:r>
            <a:r>
              <a:rPr lang="en-US" sz="1600" dirty="0" err="1"/>
              <a:t>fonctionnalités</a:t>
            </a:r>
            <a:r>
              <a:rPr lang="en-US" sz="1600" dirty="0"/>
              <a:t> </a:t>
            </a:r>
            <a:r>
              <a:rPr lang="en-US" sz="1600" dirty="0" err="1"/>
              <a:t>d’accessibilité</a:t>
            </a:r>
            <a:r>
              <a:rPr lang="en-US" sz="1600" dirty="0"/>
              <a:t> </a:t>
            </a:r>
            <a:r>
              <a:rPr lang="en-US" sz="1600" dirty="0" err="1"/>
              <a:t>essentielles</a:t>
            </a:r>
            <a:r>
              <a:rPr lang="en-US" sz="1600" dirty="0"/>
              <a:t> </a:t>
            </a:r>
            <a:r>
              <a:rPr lang="en-US" sz="1600" dirty="0" err="1"/>
              <a:t>telles</a:t>
            </a:r>
            <a:r>
              <a:rPr lang="en-US" sz="1600" dirty="0"/>
              <a:t> que la </a:t>
            </a:r>
            <a:r>
              <a:rPr lang="en-US" sz="1600" dirty="0" err="1"/>
              <a:t>compatibilité</a:t>
            </a:r>
            <a:r>
              <a:rPr lang="en-US" sz="1600" dirty="0"/>
              <a:t> avec les </a:t>
            </a:r>
            <a:r>
              <a:rPr lang="en-US" sz="1600" dirty="0" err="1"/>
              <a:t>lecteurs</a:t>
            </a:r>
            <a:r>
              <a:rPr lang="en-US" sz="1600" dirty="0"/>
              <a:t> </a:t>
            </a:r>
            <a:r>
              <a:rPr lang="en-US" sz="1600" dirty="0" err="1"/>
              <a:t>d’écran</a:t>
            </a:r>
            <a:r>
              <a:rPr lang="en-US" sz="1600" dirty="0"/>
              <a:t>, les sous-</a:t>
            </a:r>
            <a:r>
              <a:rPr lang="en-US" sz="1600" dirty="0" err="1"/>
              <a:t>titres</a:t>
            </a:r>
            <a:r>
              <a:rPr lang="en-US" sz="1600" dirty="0"/>
              <a:t> et le </a:t>
            </a:r>
            <a:r>
              <a:rPr lang="en-US" sz="1600" dirty="0" err="1"/>
              <a:t>texte</a:t>
            </a:r>
            <a:r>
              <a:rPr lang="en-US" sz="1600" dirty="0"/>
              <a:t> </a:t>
            </a:r>
            <a:r>
              <a:rPr lang="en-US" sz="1600" dirty="0" err="1"/>
              <a:t>alternatif</a:t>
            </a:r>
            <a:r>
              <a:rPr lang="en-US" sz="1600" dirty="0"/>
              <a:t> pour les images et les </a:t>
            </a:r>
            <a:r>
              <a:rPr lang="en-US" sz="1600" dirty="0" err="1"/>
              <a:t>éléments</a:t>
            </a:r>
            <a:r>
              <a:rPr lang="en-US" sz="1600" dirty="0"/>
              <a:t> </a:t>
            </a:r>
            <a:r>
              <a:rPr lang="en-US" sz="1600" dirty="0" err="1"/>
              <a:t>multimédias</a:t>
            </a:r>
            <a:r>
              <a:rPr lang="en-US" sz="1600" dirty="0"/>
              <a:t>.
Impact : Les </a:t>
            </a:r>
            <a:r>
              <a:rPr lang="en-US" sz="1600" dirty="0" err="1"/>
              <a:t>apprenants</a:t>
            </a:r>
            <a:r>
              <a:rPr lang="en-US" sz="1600" dirty="0"/>
              <a:t> </a:t>
            </a:r>
            <a:r>
              <a:rPr lang="en-US" sz="1600" dirty="0" err="1"/>
              <a:t>ayant</a:t>
            </a:r>
            <a:r>
              <a:rPr lang="en-US" sz="1600" dirty="0"/>
              <a:t> </a:t>
            </a:r>
            <a:r>
              <a:rPr lang="en-US" sz="1600" dirty="0" err="1"/>
              <a:t>une</a:t>
            </a:r>
            <a:r>
              <a:rPr lang="en-US" sz="1600" dirty="0"/>
              <a:t> </a:t>
            </a:r>
            <a:r>
              <a:rPr lang="en-US" sz="1600" dirty="0" err="1"/>
              <a:t>déficience</a:t>
            </a:r>
            <a:r>
              <a:rPr lang="en-US" sz="1600" dirty="0"/>
              <a:t> </a:t>
            </a:r>
            <a:r>
              <a:rPr lang="en-US" sz="1600" dirty="0" err="1"/>
              <a:t>visuelle</a:t>
            </a:r>
            <a:r>
              <a:rPr lang="en-US" sz="1600" dirty="0"/>
              <a:t> </a:t>
            </a:r>
            <a:r>
              <a:rPr lang="en-US" sz="1600" dirty="0" err="1"/>
              <a:t>ou</a:t>
            </a:r>
            <a:r>
              <a:rPr lang="en-US" sz="1600" dirty="0"/>
              <a:t> auditive </a:t>
            </a:r>
            <a:r>
              <a:rPr lang="en-US" sz="1600" dirty="0" err="1"/>
              <a:t>ont</a:t>
            </a:r>
            <a:r>
              <a:rPr lang="en-US" sz="1600" dirty="0"/>
              <a:t> </a:t>
            </a:r>
            <a:r>
              <a:rPr lang="en-US" sz="1600" dirty="0" err="1"/>
              <a:t>eu</a:t>
            </a:r>
            <a:r>
              <a:rPr lang="en-US" sz="1600" dirty="0"/>
              <a:t> du mal à </a:t>
            </a:r>
            <a:r>
              <a:rPr lang="en-US" sz="1600" dirty="0" err="1"/>
              <a:t>accéder</a:t>
            </a:r>
            <a:r>
              <a:rPr lang="en-US" sz="1600" dirty="0"/>
              <a:t> au </a:t>
            </a:r>
            <a:r>
              <a:rPr lang="en-US" sz="1600" dirty="0" err="1"/>
              <a:t>contenu</a:t>
            </a:r>
            <a:r>
              <a:rPr lang="en-US" sz="1600" dirty="0"/>
              <a:t> du </a:t>
            </a:r>
            <a:r>
              <a:rPr lang="en-US" sz="1600" dirty="0" err="1"/>
              <a:t>cours</a:t>
            </a:r>
            <a:r>
              <a:rPr lang="en-US" sz="1600" dirty="0"/>
              <a:t> et à </a:t>
            </a:r>
            <a:r>
              <a:rPr lang="en-US" sz="1600" dirty="0" err="1"/>
              <a:t>s’y</a:t>
            </a:r>
            <a:r>
              <a:rPr lang="en-US" sz="1600" dirty="0"/>
              <a:t> engager, </a:t>
            </a:r>
            <a:r>
              <a:rPr lang="en-US" sz="1600" dirty="0" err="1"/>
              <a:t>ce</a:t>
            </a:r>
            <a:r>
              <a:rPr lang="en-US" sz="1600" dirty="0"/>
              <a:t> qui a conduit à </a:t>
            </a:r>
            <a:r>
              <a:rPr lang="en-US" sz="1600" dirty="0" err="1"/>
              <a:t>l’exclusion</a:t>
            </a:r>
            <a:r>
              <a:rPr lang="en-US" sz="1600" dirty="0"/>
              <a:t> de </a:t>
            </a:r>
            <a:r>
              <a:rPr lang="en-US" sz="1600" dirty="0" err="1"/>
              <a:t>l’expérience</a:t>
            </a:r>
            <a:r>
              <a:rPr lang="en-US" sz="1600" dirty="0"/>
              <a:t> </a:t>
            </a:r>
            <a:r>
              <a:rPr lang="en-US" sz="1600" dirty="0" err="1"/>
              <a:t>d’apprentissage</a:t>
            </a:r>
            <a:r>
              <a:rPr lang="en-US" sz="1600" dirty="0"/>
              <a:t>.
Navigation et conception complexes :
</a:t>
            </a:r>
            <a:r>
              <a:rPr lang="en-US" sz="1600" dirty="0" err="1"/>
              <a:t>Problème</a:t>
            </a:r>
            <a:r>
              <a:rPr lang="en-US" sz="1600" dirty="0"/>
              <a:t> : </a:t>
            </a:r>
            <a:r>
              <a:rPr lang="en-US" sz="1600" dirty="0" err="1"/>
              <a:t>L’interface</a:t>
            </a:r>
            <a:r>
              <a:rPr lang="en-US" sz="1600" dirty="0"/>
              <a:t> de la </a:t>
            </a:r>
            <a:r>
              <a:rPr lang="en-US" sz="1600" dirty="0" err="1"/>
              <a:t>plateforme</a:t>
            </a:r>
            <a:r>
              <a:rPr lang="en-US" sz="1600" dirty="0"/>
              <a:t> de </a:t>
            </a:r>
            <a:r>
              <a:rPr lang="en-US" sz="1600" dirty="0" err="1"/>
              <a:t>cours</a:t>
            </a:r>
            <a:r>
              <a:rPr lang="en-US" sz="1600" dirty="0"/>
              <a:t> </a:t>
            </a:r>
            <a:r>
              <a:rPr lang="en-US" sz="1600" dirty="0" err="1"/>
              <a:t>était</a:t>
            </a:r>
            <a:r>
              <a:rPr lang="en-US" sz="1600" dirty="0"/>
              <a:t> </a:t>
            </a:r>
            <a:r>
              <a:rPr lang="en-US" sz="1600" dirty="0" err="1"/>
              <a:t>encombrée</a:t>
            </a:r>
            <a:r>
              <a:rPr lang="en-US" sz="1600" dirty="0"/>
              <a:t> et la navigation </a:t>
            </a:r>
            <a:r>
              <a:rPr lang="en-US" sz="1600" dirty="0" err="1"/>
              <a:t>était</a:t>
            </a:r>
            <a:r>
              <a:rPr lang="en-US" sz="1600" dirty="0"/>
              <a:t> </a:t>
            </a:r>
            <a:r>
              <a:rPr lang="en-US" sz="1600" dirty="0" err="1"/>
              <a:t>compliquée</a:t>
            </a:r>
            <a:r>
              <a:rPr lang="en-US" sz="1600" dirty="0"/>
              <a:t>, </a:t>
            </a:r>
            <a:r>
              <a:rPr lang="en-US" sz="1600" dirty="0" err="1"/>
              <a:t>ce</a:t>
            </a:r>
            <a:r>
              <a:rPr lang="en-US" sz="1600" dirty="0"/>
              <a:t> qui </a:t>
            </a:r>
            <a:r>
              <a:rPr lang="en-US" sz="1600" dirty="0" err="1"/>
              <a:t>rendait</a:t>
            </a:r>
            <a:r>
              <a:rPr lang="en-US" sz="1600" dirty="0"/>
              <a:t> difficile le </a:t>
            </a:r>
            <a:r>
              <a:rPr lang="en-US" sz="1600" dirty="0" err="1"/>
              <a:t>suivi</a:t>
            </a:r>
            <a:r>
              <a:rPr lang="en-US" sz="1600" dirty="0"/>
              <a:t> de la structure du </a:t>
            </a:r>
            <a:r>
              <a:rPr lang="en-US" sz="1600" dirty="0" err="1"/>
              <a:t>cours</a:t>
            </a:r>
            <a:r>
              <a:rPr lang="en-US" sz="1600" dirty="0"/>
              <a:t> pour les </a:t>
            </a:r>
            <a:r>
              <a:rPr lang="en-US" sz="1600" dirty="0" err="1"/>
              <a:t>apprenants</a:t>
            </a:r>
            <a:r>
              <a:rPr lang="en-US" sz="1600" dirty="0"/>
              <a:t> </a:t>
            </a:r>
            <a:r>
              <a:rPr lang="en-US" sz="1600" dirty="0" err="1"/>
              <a:t>ayant</a:t>
            </a:r>
            <a:r>
              <a:rPr lang="en-US" sz="1600" dirty="0"/>
              <a:t> des troubles </a:t>
            </a:r>
            <a:r>
              <a:rPr lang="en-US" sz="1600" dirty="0" err="1"/>
              <a:t>cognitifs</a:t>
            </a:r>
            <a:r>
              <a:rPr lang="en-US" sz="1600" dirty="0"/>
              <a:t>.
Impact : Les </a:t>
            </a:r>
            <a:r>
              <a:rPr lang="en-US" sz="1600" dirty="0" err="1"/>
              <a:t>apprenants</a:t>
            </a:r>
            <a:r>
              <a:rPr lang="en-US" sz="1600" dirty="0"/>
              <a:t> </a:t>
            </a:r>
            <a:r>
              <a:rPr lang="en-US" sz="1600" dirty="0" err="1"/>
              <a:t>ont</a:t>
            </a:r>
            <a:r>
              <a:rPr lang="en-US" sz="1600" dirty="0"/>
              <a:t> </a:t>
            </a:r>
            <a:r>
              <a:rPr lang="en-US" sz="1600" dirty="0" err="1"/>
              <a:t>eu</a:t>
            </a:r>
            <a:r>
              <a:rPr lang="en-US" sz="1600" dirty="0"/>
              <a:t> du mal à </a:t>
            </a:r>
            <a:r>
              <a:rPr lang="en-US" sz="1600" dirty="0" err="1"/>
              <a:t>trouver</a:t>
            </a:r>
            <a:r>
              <a:rPr lang="en-US" sz="1600" dirty="0"/>
              <a:t> des supports </a:t>
            </a:r>
            <a:r>
              <a:rPr lang="en-US" sz="1600" dirty="0" err="1"/>
              <a:t>pertinents</a:t>
            </a:r>
            <a:r>
              <a:rPr lang="en-US" sz="1600" dirty="0"/>
              <a:t> et à </a:t>
            </a:r>
            <a:r>
              <a:rPr lang="en-US" sz="1600" dirty="0" err="1"/>
              <a:t>progresser</a:t>
            </a:r>
            <a:r>
              <a:rPr lang="en-US" sz="1600" dirty="0"/>
              <a:t> dans les modules, </a:t>
            </a:r>
            <a:r>
              <a:rPr lang="en-US" sz="1600" dirty="0" err="1"/>
              <a:t>ce</a:t>
            </a:r>
            <a:r>
              <a:rPr lang="en-US" sz="1600" dirty="0"/>
              <a:t> qui a </a:t>
            </a:r>
            <a:r>
              <a:rPr lang="en-US" sz="1600" dirty="0" err="1"/>
              <a:t>provoqué</a:t>
            </a:r>
            <a:r>
              <a:rPr lang="en-US" sz="1600" dirty="0"/>
              <a:t> de la frustration et </a:t>
            </a:r>
            <a:r>
              <a:rPr lang="en-US" sz="1600" dirty="0" err="1"/>
              <a:t>entravé</a:t>
            </a:r>
            <a:r>
              <a:rPr lang="en-US" sz="1600" dirty="0"/>
              <a:t> le processus </a:t>
            </a:r>
            <a:r>
              <a:rPr lang="en-US" sz="1600" dirty="0" err="1"/>
              <a:t>d’apprentissage</a:t>
            </a:r>
            <a:r>
              <a:rPr lang="en-US" sz="1600" dirty="0"/>
              <a:t>.</a:t>
            </a:r>
            <a:endParaRPr sz="2000" dirty="0"/>
          </a:p>
          <a:p>
            <a:pPr marL="609600" lvl="0" indent="0" algn="l" rtl="0">
              <a:lnSpc>
                <a:spcPct val="100000"/>
              </a:lnSpc>
              <a:spcBef>
                <a:spcPts val="800"/>
              </a:spcBef>
              <a:spcAft>
                <a:spcPts val="0"/>
              </a:spcAft>
              <a:buNone/>
            </a:pPr>
            <a:endParaRPr sz="2000" dirty="0"/>
          </a:p>
          <a:p>
            <a:pPr marL="0" lvl="0" indent="0" algn="l" rtl="0">
              <a:lnSpc>
                <a:spcPct val="100000"/>
              </a:lnSpc>
              <a:spcBef>
                <a:spcPts val="800"/>
              </a:spcBef>
              <a:spcAft>
                <a:spcPts val="0"/>
              </a:spcAft>
              <a:buNone/>
            </a:pPr>
            <a:endParaRPr sz="2000" dirty="0"/>
          </a:p>
          <a:p>
            <a:pPr marL="0" lvl="0" indent="0" algn="l" rtl="0">
              <a:lnSpc>
                <a:spcPct val="100000"/>
              </a:lnSpc>
              <a:spcBef>
                <a:spcPts val="800"/>
              </a:spcBef>
              <a:spcAft>
                <a:spcPts val="800"/>
              </a:spcAft>
              <a:buNone/>
            </a:pPr>
            <a:r>
              <a:rPr lang="en" dirty="0"/>
              <a:t> </a:t>
            </a:r>
            <a:endParaRPr dirty="0"/>
          </a:p>
        </p:txBody>
      </p:sp>
      <p:sp>
        <p:nvSpPr>
          <p:cNvPr id="589" name="Google Shape;589;p7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500" dirty="0" err="1"/>
              <a:t>Objectifs</a:t>
            </a:r>
            <a:r>
              <a:rPr lang="en-US" sz="3500" dirty="0"/>
              <a:t> de la </a:t>
            </a:r>
            <a:r>
              <a:rPr lang="en-US" sz="3500" dirty="0" err="1"/>
              <a:t>leçon</a:t>
            </a:r>
            <a:endParaRPr sz="3500" dirty="0"/>
          </a:p>
        </p:txBody>
      </p:sp>
      <p:sp>
        <p:nvSpPr>
          <p:cNvPr id="200" name="Google Shape;200;p31"/>
          <p:cNvSpPr txBox="1">
            <a:spLocks noGrp="1"/>
          </p:cNvSpPr>
          <p:nvPr>
            <p:ph type="body" idx="1"/>
          </p:nvPr>
        </p:nvSpPr>
        <p:spPr>
          <a:xfrm>
            <a:off x="4495850" y="1536625"/>
            <a:ext cx="7348800" cy="697500"/>
          </a:xfrm>
          <a:prstGeom prst="rect">
            <a:avLst/>
          </a:prstGeom>
          <a:noFill/>
          <a:ln>
            <a:noFill/>
          </a:ln>
        </p:spPr>
        <p:txBody>
          <a:bodyPr spcFirstLastPara="1" wrap="square" lIns="126300" tIns="126300" rIns="126300" bIns="126300" anchor="t" anchorCtr="0">
            <a:noAutofit/>
          </a:bodyPr>
          <a:lstStyle/>
          <a:p>
            <a:pPr marL="0" lvl="0" indent="0">
              <a:lnSpc>
                <a:spcPct val="100000"/>
              </a:lnSpc>
              <a:buNone/>
            </a:pPr>
            <a:r>
              <a:rPr lang="en-US" sz="2000" dirty="0"/>
              <a:t>À la fin de la </a:t>
            </a:r>
            <a:r>
              <a:rPr lang="en-US" sz="2000" dirty="0" err="1"/>
              <a:t>leçon</a:t>
            </a:r>
            <a:r>
              <a:rPr lang="en-US" sz="2000" dirty="0"/>
              <a:t>, les participants </a:t>
            </a:r>
            <a:r>
              <a:rPr lang="en-US" sz="2000" dirty="0" err="1"/>
              <a:t>seront</a:t>
            </a:r>
            <a:r>
              <a:rPr lang="en-US" sz="2000" dirty="0"/>
              <a:t> </a:t>
            </a:r>
            <a:r>
              <a:rPr lang="en-US" sz="2000" dirty="0" err="1"/>
              <a:t>en</a:t>
            </a:r>
            <a:r>
              <a:rPr lang="en-US" sz="2000" dirty="0"/>
              <a:t> </a:t>
            </a:r>
            <a:r>
              <a:rPr lang="en-US" sz="2000" dirty="0" err="1"/>
              <a:t>mesure</a:t>
            </a:r>
            <a:r>
              <a:rPr lang="en-US" sz="2000" dirty="0"/>
              <a:t> de :</a:t>
            </a:r>
            <a:endParaRPr sz="2000" dirty="0"/>
          </a:p>
          <a:p>
            <a:pPr lvl="0" indent="-355600">
              <a:lnSpc>
                <a:spcPct val="100000"/>
              </a:lnSpc>
              <a:buSzPts val="2000"/>
              <a:buChar char="❖"/>
            </a:pPr>
            <a:r>
              <a:rPr lang="en-US" sz="2000" dirty="0" err="1"/>
              <a:t>Définir</a:t>
            </a:r>
            <a:r>
              <a:rPr lang="en-US" sz="2000" dirty="0"/>
              <a:t> et </a:t>
            </a:r>
            <a:r>
              <a:rPr lang="en-US" sz="2000" dirty="0" err="1"/>
              <a:t>défendre</a:t>
            </a:r>
            <a:r>
              <a:rPr lang="en-US" sz="2000" dirty="0"/>
              <a:t> </a:t>
            </a:r>
            <a:r>
              <a:rPr lang="en-US" sz="2000" dirty="0" err="1"/>
              <a:t>l’importance</a:t>
            </a:r>
            <a:r>
              <a:rPr lang="en-US" sz="2000" dirty="0"/>
              <a:t> de la communication </a:t>
            </a:r>
            <a:r>
              <a:rPr lang="en-US" sz="2000" dirty="0" err="1"/>
              <a:t>en</a:t>
            </a:r>
            <a:r>
              <a:rPr lang="en-US" sz="2000" dirty="0"/>
              <a:t> </a:t>
            </a:r>
            <a:r>
              <a:rPr lang="en-US" sz="2000" dirty="0" err="1"/>
              <a:t>ligne</a:t>
            </a:r>
            <a:r>
              <a:rPr lang="en-US" sz="2000" dirty="0"/>
              <a:t> dans </a:t>
            </a:r>
            <a:r>
              <a:rPr lang="en-US" sz="2000" dirty="0" err="1"/>
              <a:t>l’éducation</a:t>
            </a:r>
            <a:r>
              <a:rPr lang="en-US" sz="2000" dirty="0"/>
              <a:t> </a:t>
            </a:r>
            <a:r>
              <a:rPr lang="en-US" sz="2000" dirty="0" err="1"/>
              <a:t>virtuelle</a:t>
            </a:r>
            <a:r>
              <a:rPr lang="en-US" sz="2000" dirty="0"/>
              <a:t> pour les </a:t>
            </a:r>
            <a:r>
              <a:rPr lang="en-US" sz="2000" dirty="0" err="1"/>
              <a:t>personnes</a:t>
            </a:r>
            <a:r>
              <a:rPr lang="en-US" sz="2000" dirty="0"/>
              <a:t> </a:t>
            </a:r>
            <a:r>
              <a:rPr lang="en-US" sz="2000" dirty="0" err="1"/>
              <a:t>handicapées</a:t>
            </a:r>
            <a:r>
              <a:rPr lang="en-US" sz="2000" dirty="0"/>
              <a:t>
Identifier les </a:t>
            </a:r>
            <a:r>
              <a:rPr lang="en-US" sz="2000" dirty="0" err="1"/>
              <a:t>éléments</a:t>
            </a:r>
            <a:r>
              <a:rPr lang="en-US" sz="2000" dirty="0"/>
              <a:t> </a:t>
            </a:r>
            <a:r>
              <a:rPr lang="en-US" sz="2000" dirty="0" err="1"/>
              <a:t>clés</a:t>
            </a:r>
            <a:r>
              <a:rPr lang="en-US" sz="2000" dirty="0"/>
              <a:t> de la communication verbale et non verbale dans </a:t>
            </a:r>
            <a:r>
              <a:rPr lang="en-US" sz="2000" dirty="0" err="1"/>
              <a:t>l’environnement</a:t>
            </a:r>
            <a:r>
              <a:rPr lang="en-US" sz="2000" dirty="0"/>
              <a:t> </a:t>
            </a:r>
            <a:r>
              <a:rPr lang="en-US" sz="2000" dirty="0" err="1"/>
              <a:t>en</a:t>
            </a:r>
            <a:r>
              <a:rPr lang="en-US" sz="2000" dirty="0"/>
              <a:t> </a:t>
            </a:r>
            <a:r>
              <a:rPr lang="en-US" sz="2000" dirty="0" err="1"/>
              <a:t>ligne</a:t>
            </a:r>
            <a:r>
              <a:rPr lang="en-US" sz="2000" dirty="0"/>
              <a:t>.
Appliquer des techniques de communication </a:t>
            </a:r>
            <a:r>
              <a:rPr lang="en-US" sz="2000" dirty="0" err="1"/>
              <a:t>efficaces</a:t>
            </a:r>
            <a:r>
              <a:rPr lang="en-US" sz="2000" dirty="0"/>
              <a:t> pour </a:t>
            </a:r>
            <a:r>
              <a:rPr lang="en-US" sz="2000" dirty="0" err="1"/>
              <a:t>améliorer</a:t>
            </a:r>
            <a:r>
              <a:rPr lang="en-US" sz="2000" dirty="0"/>
              <a:t> </a:t>
            </a:r>
            <a:r>
              <a:rPr lang="en-US" sz="2000" dirty="0" err="1"/>
              <a:t>l’expérience</a:t>
            </a:r>
            <a:r>
              <a:rPr lang="en-US" sz="2000" dirty="0"/>
              <a:t> </a:t>
            </a:r>
            <a:r>
              <a:rPr lang="en-US" sz="2000" dirty="0" err="1"/>
              <a:t>d’apprentissage</a:t>
            </a:r>
            <a:r>
              <a:rPr lang="en-US" sz="2000" dirty="0"/>
              <a:t> </a:t>
            </a:r>
            <a:r>
              <a:rPr lang="en-US" sz="2000" dirty="0" err="1"/>
              <a:t>en</a:t>
            </a:r>
            <a:r>
              <a:rPr lang="en-US" sz="2000" dirty="0"/>
              <a:t> </a:t>
            </a:r>
            <a:r>
              <a:rPr lang="en-US" sz="2000" dirty="0" err="1"/>
              <a:t>ligne</a:t>
            </a:r>
            <a:r>
              <a:rPr lang="en-US" sz="2000" dirty="0"/>
              <a:t> des </a:t>
            </a:r>
            <a:r>
              <a:rPr lang="en-US" sz="2000" dirty="0" err="1"/>
              <a:t>personnes</a:t>
            </a:r>
            <a:r>
              <a:rPr lang="en-US" sz="2000" dirty="0"/>
              <a:t> </a:t>
            </a:r>
            <a:r>
              <a:rPr lang="en-US" sz="2000" dirty="0" err="1"/>
              <a:t>handicapées</a:t>
            </a:r>
            <a:r>
              <a:rPr lang="en-US" sz="2000" dirty="0"/>
              <a:t>.
</a:t>
            </a:r>
            <a:r>
              <a:rPr lang="en-US" sz="2000" dirty="0" err="1"/>
              <a:t>Créer</a:t>
            </a:r>
            <a:r>
              <a:rPr lang="en-US" sz="2000" dirty="0"/>
              <a:t> du matériel </a:t>
            </a:r>
            <a:r>
              <a:rPr lang="en-US" sz="2000" dirty="0" err="1"/>
              <a:t>en</a:t>
            </a:r>
            <a:r>
              <a:rPr lang="en-US" sz="2000" dirty="0"/>
              <a:t> </a:t>
            </a:r>
            <a:r>
              <a:rPr lang="en-US" sz="2000" dirty="0" err="1"/>
              <a:t>ligne</a:t>
            </a:r>
            <a:r>
              <a:rPr lang="en-US" sz="2000" dirty="0"/>
              <a:t> avec un </a:t>
            </a:r>
            <a:r>
              <a:rPr lang="en-US" sz="2000" dirty="0" err="1"/>
              <a:t>contenu</a:t>
            </a:r>
            <a:r>
              <a:rPr lang="en-US" sz="2000" dirty="0"/>
              <a:t> accessible et </a:t>
            </a:r>
            <a:r>
              <a:rPr lang="en-US" sz="2000" dirty="0" err="1"/>
              <a:t>inclusif</a:t>
            </a:r>
            <a:r>
              <a:rPr lang="en-US" sz="2000" dirty="0"/>
              <a:t>.
Adapter </a:t>
            </a:r>
            <a:r>
              <a:rPr lang="en-US" sz="2000" dirty="0" err="1"/>
              <a:t>leur</a:t>
            </a:r>
            <a:r>
              <a:rPr lang="en-US" sz="2000" dirty="0"/>
              <a:t> style de communication à </a:t>
            </a:r>
            <a:r>
              <a:rPr lang="en-US" sz="2000" dirty="0" err="1"/>
              <a:t>différents</a:t>
            </a:r>
            <a:r>
              <a:rPr lang="en-US" sz="2000" dirty="0"/>
              <a:t> </a:t>
            </a:r>
            <a:r>
              <a:rPr lang="en-US" sz="2000" dirty="0" err="1"/>
              <a:t>environnements</a:t>
            </a:r>
            <a:r>
              <a:rPr lang="en-US" sz="2000" dirty="0"/>
              <a:t> et aux </a:t>
            </a:r>
            <a:r>
              <a:rPr lang="en-US" sz="2000" dirty="0" err="1"/>
              <a:t>besoins</a:t>
            </a:r>
            <a:r>
              <a:rPr lang="en-US" sz="2000" dirty="0"/>
              <a:t> des </a:t>
            </a:r>
            <a:r>
              <a:rPr lang="en-US" sz="2000" dirty="0" err="1"/>
              <a:t>personnes</a:t>
            </a:r>
            <a:r>
              <a:rPr lang="en-US" sz="2000" dirty="0"/>
              <a:t> </a:t>
            </a:r>
            <a:r>
              <a:rPr lang="en-US" sz="2000" dirty="0" err="1"/>
              <a:t>ayant</a:t>
            </a:r>
            <a:r>
              <a:rPr lang="en-US" sz="2000" dirty="0"/>
              <a:t> </a:t>
            </a:r>
            <a:r>
              <a:rPr lang="en-US" sz="2000" dirty="0" err="1"/>
              <a:t>différents</a:t>
            </a:r>
            <a:r>
              <a:rPr lang="en-US" sz="2000" dirty="0"/>
              <a:t> handicaps.
</a:t>
            </a:r>
            <a:r>
              <a:rPr lang="en-US" sz="2000" dirty="0" err="1"/>
              <a:t>Surmonter</a:t>
            </a:r>
            <a:r>
              <a:rPr lang="en-US" sz="2000" dirty="0"/>
              <a:t> les obstacles à la communication </a:t>
            </a:r>
            <a:r>
              <a:rPr lang="en-US" sz="2000" dirty="0" err="1"/>
              <a:t>en</a:t>
            </a:r>
            <a:r>
              <a:rPr lang="en-US" sz="2000" dirty="0"/>
              <a:t> </a:t>
            </a:r>
            <a:r>
              <a:rPr lang="en-US" sz="2000" dirty="0" err="1"/>
              <a:t>ligne</a:t>
            </a:r>
            <a:r>
              <a:rPr lang="en-US" sz="2000" dirty="0"/>
              <a:t> avec les </a:t>
            </a:r>
            <a:r>
              <a:rPr lang="en-US" sz="2000" dirty="0" err="1"/>
              <a:t>personnes</a:t>
            </a:r>
            <a:r>
              <a:rPr lang="en-US" sz="2000" dirty="0"/>
              <a:t> </a:t>
            </a:r>
            <a:r>
              <a:rPr lang="en-US" sz="2000" dirty="0" err="1"/>
              <a:t>handicapées</a:t>
            </a:r>
            <a:r>
              <a:rPr lang="en-US" sz="2000" dirty="0"/>
              <a:t>.</a:t>
            </a:r>
            <a:endParaRPr sz="2000" dirty="0"/>
          </a:p>
        </p:txBody>
      </p:sp>
      <p:pic>
        <p:nvPicPr>
          <p:cNvPr id="201" name="Google Shape;201;p31" descr="C:\Users\kathlene.thurman\AppData\Local\Microsoft\Windows\Temporary Internet Files\Content.IE5\E0PHXBD4\communicationcues[1].gif"/>
          <p:cNvPicPr preferRelativeResize="0"/>
          <p:nvPr/>
        </p:nvPicPr>
        <p:blipFill rotWithShape="1">
          <a:blip r:embed="rId3">
            <a:alphaModFix/>
          </a:blip>
          <a:srcRect/>
          <a:stretch/>
        </p:blipFill>
        <p:spPr>
          <a:xfrm>
            <a:off x="486578" y="1731600"/>
            <a:ext cx="4009262" cy="3393952"/>
          </a:xfrm>
          <a:prstGeom prst="rect">
            <a:avLst/>
          </a:prstGeom>
          <a:noFill/>
          <a:ln>
            <a:noFill/>
          </a:ln>
        </p:spPr>
      </p:pic>
      <p:sp>
        <p:nvSpPr>
          <p:cNvPr id="202" name="Google Shape;202;p31"/>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1000"/>
                                        <p:tgtEl>
                                          <p:spTgt spid="200">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200">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93"/>
        <p:cNvGrpSpPr/>
        <p:nvPr/>
      </p:nvGrpSpPr>
      <p:grpSpPr>
        <a:xfrm>
          <a:off x="0" y="0"/>
          <a:ext cx="0" cy="0"/>
          <a:chOff x="0" y="0"/>
          <a:chExt cx="0" cy="0"/>
        </a:xfrm>
      </p:grpSpPr>
      <p:sp>
        <p:nvSpPr>
          <p:cNvPr id="594" name="Google Shape;594;p76"/>
          <p:cNvSpPr txBox="1">
            <a:spLocks noGrp="1"/>
          </p:cNvSpPr>
          <p:nvPr>
            <p:ph type="title"/>
          </p:nvPr>
        </p:nvSpPr>
        <p:spPr>
          <a:xfrm>
            <a:off x="1552403" y="464942"/>
            <a:ext cx="10396790" cy="763500"/>
          </a:xfrm>
          <a:prstGeom prst="rect">
            <a:avLst/>
          </a:prstGeom>
          <a:noFill/>
          <a:ln>
            <a:noFill/>
          </a:ln>
        </p:spPr>
        <p:txBody>
          <a:bodyPr spcFirstLastPara="1" wrap="square" lIns="126300" tIns="126300" rIns="126300" bIns="126300" anchor="ctr" anchorCtr="0">
            <a:noAutofit/>
          </a:bodyPr>
          <a:lstStyle/>
          <a:p>
            <a:pPr lvl="0"/>
            <a:r>
              <a:rPr lang="en-US" sz="3200" dirty="0"/>
              <a:t>Études de </a:t>
            </a:r>
            <a:r>
              <a:rPr lang="en-US" sz="3200" dirty="0" err="1"/>
              <a:t>cas</a:t>
            </a:r>
            <a:r>
              <a:rPr lang="en-US" sz="3200" dirty="0"/>
              <a:t> sur </a:t>
            </a:r>
            <a:r>
              <a:rPr lang="en-US" sz="3200" dirty="0" err="1"/>
              <a:t>l’apprentissage</a:t>
            </a:r>
            <a:r>
              <a:rPr lang="en-US" sz="3200" dirty="0"/>
              <a:t> </a:t>
            </a:r>
            <a:r>
              <a:rPr lang="en-US" sz="3200" dirty="0" err="1"/>
              <a:t>inclusif</a:t>
            </a:r>
            <a:r>
              <a:rPr lang="en-US" sz="3200" dirty="0"/>
              <a:t> </a:t>
            </a:r>
            <a:r>
              <a:rPr lang="en-US" sz="3200" dirty="0" err="1"/>
              <a:t>en</a:t>
            </a:r>
            <a:r>
              <a:rPr lang="en-US" sz="3200" dirty="0"/>
              <a:t> </a:t>
            </a:r>
            <a:r>
              <a:rPr lang="en-US" sz="3200" dirty="0" err="1"/>
              <a:t>ligne</a:t>
            </a:r>
            <a:endParaRPr sz="3500" dirty="0"/>
          </a:p>
        </p:txBody>
      </p:sp>
      <p:sp>
        <p:nvSpPr>
          <p:cNvPr id="595" name="Google Shape;595;p76"/>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n-US" sz="2000" b="1" dirty="0">
                <a:solidFill>
                  <a:schemeClr val="lt2"/>
                </a:solidFill>
              </a:rPr>
              <a:t>Étude de </a:t>
            </a:r>
            <a:r>
              <a:rPr lang="en-US" sz="2000" b="1" dirty="0" err="1">
                <a:solidFill>
                  <a:schemeClr val="lt2"/>
                </a:solidFill>
              </a:rPr>
              <a:t>cas</a:t>
            </a:r>
            <a:r>
              <a:rPr lang="en-US" sz="2000" b="1" dirty="0">
                <a:solidFill>
                  <a:schemeClr val="lt2"/>
                </a:solidFill>
              </a:rPr>
              <a:t> 2 : « Les </a:t>
            </a:r>
            <a:r>
              <a:rPr lang="en-US" sz="2000" b="1" dirty="0" err="1">
                <a:solidFill>
                  <a:schemeClr val="lt2"/>
                </a:solidFill>
              </a:rPr>
              <a:t>défis</a:t>
            </a:r>
            <a:r>
              <a:rPr lang="en-US" sz="2000" b="1" dirty="0">
                <a:solidFill>
                  <a:schemeClr val="lt2"/>
                </a:solidFill>
              </a:rPr>
              <a:t> de </a:t>
            </a:r>
            <a:r>
              <a:rPr lang="en-US" sz="2000" b="1" dirty="0" err="1">
                <a:solidFill>
                  <a:schemeClr val="lt2"/>
                </a:solidFill>
              </a:rPr>
              <a:t>l’apprentissage</a:t>
            </a:r>
            <a:r>
              <a:rPr lang="en-US" sz="2000" b="1" dirty="0">
                <a:solidFill>
                  <a:schemeClr val="lt2"/>
                </a:solidFill>
              </a:rPr>
              <a:t> </a:t>
            </a:r>
            <a:r>
              <a:rPr lang="en-US" sz="2000" b="1" dirty="0" err="1">
                <a:solidFill>
                  <a:schemeClr val="lt2"/>
                </a:solidFill>
              </a:rPr>
              <a:t>en</a:t>
            </a:r>
            <a:r>
              <a:rPr lang="en-US" sz="2000" b="1" dirty="0">
                <a:solidFill>
                  <a:schemeClr val="lt2"/>
                </a:solidFill>
              </a:rPr>
              <a:t> </a:t>
            </a:r>
            <a:r>
              <a:rPr lang="en-US" sz="2000" b="1" dirty="0" err="1">
                <a:solidFill>
                  <a:schemeClr val="lt2"/>
                </a:solidFill>
              </a:rPr>
              <a:t>ligne</a:t>
            </a:r>
            <a:r>
              <a:rPr lang="en-US" sz="2000" b="1" dirty="0">
                <a:solidFill>
                  <a:schemeClr val="lt2"/>
                </a:solidFill>
              </a:rPr>
              <a:t> </a:t>
            </a:r>
            <a:r>
              <a:rPr lang="en-US" sz="2000" b="1" dirty="0" err="1">
                <a:solidFill>
                  <a:schemeClr val="lt2"/>
                </a:solidFill>
              </a:rPr>
              <a:t>inclusif</a:t>
            </a:r>
            <a:r>
              <a:rPr lang="en-US" sz="2000" b="1" dirty="0">
                <a:solidFill>
                  <a:schemeClr val="lt2"/>
                </a:solidFill>
              </a:rPr>
              <a:t> »</a:t>
            </a:r>
          </a:p>
          <a:p>
            <a:pPr marL="0" lvl="0" indent="0">
              <a:buNone/>
            </a:pPr>
            <a:r>
              <a:rPr lang="en-US" sz="1600" dirty="0"/>
              <a:t>Manque de formation à la </a:t>
            </a:r>
            <a:r>
              <a:rPr lang="en-US" sz="1600" dirty="0" err="1"/>
              <a:t>sensibilité</a:t>
            </a:r>
            <a:r>
              <a:rPr lang="en-US" sz="1600" dirty="0"/>
              <a:t> :
Question : Les aidants </a:t>
            </a:r>
            <a:r>
              <a:rPr lang="en-US" sz="1600" dirty="0" err="1"/>
              <a:t>naturels</a:t>
            </a:r>
            <a:r>
              <a:rPr lang="en-US" sz="1600" dirty="0"/>
              <a:t> et les </a:t>
            </a:r>
            <a:r>
              <a:rPr lang="en-US" sz="1600" dirty="0" err="1"/>
              <a:t>travailleurs</a:t>
            </a:r>
            <a:r>
              <a:rPr lang="en-US" sz="1600" dirty="0"/>
              <a:t> </a:t>
            </a:r>
            <a:r>
              <a:rPr lang="en-US" sz="1600" dirty="0" err="1"/>
              <a:t>sociaux</a:t>
            </a:r>
            <a:r>
              <a:rPr lang="en-US" sz="1600" dirty="0"/>
              <a:t> </a:t>
            </a:r>
            <a:r>
              <a:rPr lang="en-US" sz="1600" dirty="0" err="1"/>
              <a:t>n’ont</a:t>
            </a:r>
            <a:r>
              <a:rPr lang="en-US" sz="1600" dirty="0"/>
              <a:t> pas </a:t>
            </a:r>
            <a:r>
              <a:rPr lang="en-US" sz="1600" dirty="0" err="1"/>
              <a:t>reçu</a:t>
            </a:r>
            <a:r>
              <a:rPr lang="en-US" sz="1600" dirty="0"/>
              <a:t> de formation de </a:t>
            </a:r>
            <a:r>
              <a:rPr lang="en-US" sz="1600" dirty="0" err="1"/>
              <a:t>sensibilisation</a:t>
            </a:r>
            <a:r>
              <a:rPr lang="en-US" sz="1600" dirty="0"/>
              <a:t> sur </a:t>
            </a:r>
            <a:r>
              <a:rPr lang="en-US" sz="1600" dirty="0" err="1"/>
              <a:t>l’interaction</a:t>
            </a:r>
            <a:r>
              <a:rPr lang="en-US" sz="1600" dirty="0"/>
              <a:t> avec les </a:t>
            </a:r>
            <a:r>
              <a:rPr lang="en-US" sz="1600" dirty="0" err="1"/>
              <a:t>personnes</a:t>
            </a:r>
            <a:r>
              <a:rPr lang="en-US" sz="1600" dirty="0"/>
              <a:t> </a:t>
            </a:r>
            <a:r>
              <a:rPr lang="en-US" sz="1600" dirty="0" err="1"/>
              <a:t>ayant</a:t>
            </a:r>
            <a:r>
              <a:rPr lang="en-US" sz="1600" dirty="0"/>
              <a:t> divers handicaps.
Impact : Une </a:t>
            </a:r>
            <a:r>
              <a:rPr lang="en-US" sz="1600" dirty="0" err="1"/>
              <a:t>compréhension</a:t>
            </a:r>
            <a:r>
              <a:rPr lang="en-US" sz="1600" dirty="0"/>
              <a:t> </a:t>
            </a:r>
            <a:r>
              <a:rPr lang="en-US" sz="1600" dirty="0" err="1"/>
              <a:t>insuffisante</a:t>
            </a:r>
            <a:r>
              <a:rPr lang="en-US" sz="1600" dirty="0"/>
              <a:t> a conduit à </a:t>
            </a:r>
            <a:r>
              <a:rPr lang="en-US" sz="1600" dirty="0" err="1"/>
              <a:t>une</a:t>
            </a:r>
            <a:r>
              <a:rPr lang="en-US" sz="1600" dirty="0"/>
              <a:t> </a:t>
            </a:r>
            <a:r>
              <a:rPr lang="en-US" sz="1600" dirty="0" err="1"/>
              <a:t>insensibilité</a:t>
            </a:r>
            <a:r>
              <a:rPr lang="en-US" sz="1600" dirty="0"/>
              <a:t> </a:t>
            </a:r>
            <a:r>
              <a:rPr lang="en-US" sz="1600" dirty="0" err="1"/>
              <a:t>involontaire</a:t>
            </a:r>
            <a:r>
              <a:rPr lang="en-US" sz="1600" dirty="0"/>
              <a:t>, </a:t>
            </a:r>
            <a:r>
              <a:rPr lang="en-US" sz="1600" dirty="0" err="1"/>
              <a:t>créant</a:t>
            </a:r>
            <a:r>
              <a:rPr lang="en-US" sz="1600" dirty="0"/>
              <a:t> un malaise chez les </a:t>
            </a:r>
            <a:r>
              <a:rPr lang="en-US" sz="1600" dirty="0" err="1"/>
              <a:t>apprenants</a:t>
            </a:r>
            <a:r>
              <a:rPr lang="en-US" sz="1600" dirty="0"/>
              <a:t> </a:t>
            </a:r>
            <a:r>
              <a:rPr lang="en-US" sz="1600" dirty="0" err="1"/>
              <a:t>handicapés</a:t>
            </a:r>
            <a:r>
              <a:rPr lang="en-US" sz="1600" dirty="0"/>
              <a:t> et </a:t>
            </a:r>
            <a:r>
              <a:rPr lang="en-US" sz="1600" dirty="0" err="1"/>
              <a:t>entravant</a:t>
            </a:r>
            <a:r>
              <a:rPr lang="en-US" sz="1600" dirty="0"/>
              <a:t> </a:t>
            </a:r>
            <a:r>
              <a:rPr lang="en-US" sz="1600" dirty="0" err="1"/>
              <a:t>une</a:t>
            </a:r>
            <a:r>
              <a:rPr lang="en-US" sz="1600" dirty="0"/>
              <a:t> communication et un </a:t>
            </a:r>
            <a:r>
              <a:rPr lang="en-US" sz="1600" dirty="0" err="1"/>
              <a:t>soutien</a:t>
            </a:r>
            <a:r>
              <a:rPr lang="en-US" sz="1600" dirty="0"/>
              <a:t> </a:t>
            </a:r>
            <a:r>
              <a:rPr lang="en-US" sz="1600" dirty="0" err="1"/>
              <a:t>efficaces</a:t>
            </a:r>
            <a:r>
              <a:rPr lang="en-US" sz="1600" dirty="0"/>
              <a:t>.
</a:t>
            </a:r>
            <a:r>
              <a:rPr lang="en-US" sz="1600" dirty="0" err="1"/>
              <a:t>Résultat</a:t>
            </a:r>
            <a:r>
              <a:rPr lang="en-US" sz="1600" dirty="0"/>
              <a:t> : Le programme de formation </a:t>
            </a:r>
            <a:r>
              <a:rPr lang="en-US" sz="1600" dirty="0" err="1"/>
              <a:t>initiale</a:t>
            </a:r>
            <a:r>
              <a:rPr lang="en-US" sz="1600" dirty="0"/>
              <a:t> a fait </a:t>
            </a:r>
            <a:r>
              <a:rPr lang="en-US" sz="1600" dirty="0" err="1"/>
              <a:t>l’objet</a:t>
            </a:r>
            <a:r>
              <a:rPr lang="en-US" sz="1600" dirty="0"/>
              <a:t> de </a:t>
            </a:r>
            <a:r>
              <a:rPr lang="en-US" sz="1600" dirty="0" err="1"/>
              <a:t>nombreuses</a:t>
            </a:r>
            <a:r>
              <a:rPr lang="en-US" sz="1600" dirty="0"/>
              <a:t> critiques </a:t>
            </a:r>
            <a:r>
              <a:rPr lang="en-US" sz="1600" dirty="0" err="1"/>
              <a:t>en</a:t>
            </a:r>
            <a:r>
              <a:rPr lang="en-US" sz="1600" dirty="0"/>
              <a:t> raison de son manque </a:t>
            </a:r>
            <a:r>
              <a:rPr lang="en-US" sz="1600" dirty="0" err="1"/>
              <a:t>d’inclusivité</a:t>
            </a:r>
            <a:r>
              <a:rPr lang="en-US" sz="1600" dirty="0"/>
              <a:t>. Les </a:t>
            </a:r>
            <a:r>
              <a:rPr lang="en-US" sz="1600" dirty="0" err="1"/>
              <a:t>apprenants</a:t>
            </a:r>
            <a:r>
              <a:rPr lang="en-US" sz="1600" dirty="0"/>
              <a:t> </a:t>
            </a:r>
            <a:r>
              <a:rPr lang="en-US" sz="1600" dirty="0" err="1"/>
              <a:t>handicapés</a:t>
            </a:r>
            <a:r>
              <a:rPr lang="en-US" sz="1600" dirty="0"/>
              <a:t> </a:t>
            </a:r>
            <a:r>
              <a:rPr lang="en-US" sz="1600" dirty="0" err="1"/>
              <a:t>ont</a:t>
            </a:r>
            <a:r>
              <a:rPr lang="en-US" sz="1600" dirty="0"/>
              <a:t> </a:t>
            </a:r>
            <a:r>
              <a:rPr lang="en-US" sz="1600" dirty="0" err="1"/>
              <a:t>exprimé</a:t>
            </a:r>
            <a:r>
              <a:rPr lang="en-US" sz="1600" dirty="0"/>
              <a:t> </a:t>
            </a:r>
            <a:r>
              <a:rPr lang="en-US" sz="1600" dirty="0" err="1"/>
              <a:t>leur</a:t>
            </a:r>
            <a:r>
              <a:rPr lang="en-US" sz="1600" dirty="0"/>
              <a:t> frustration et </a:t>
            </a:r>
            <a:r>
              <a:rPr lang="en-US" sz="1600" dirty="0" err="1"/>
              <a:t>leur</a:t>
            </a:r>
            <a:r>
              <a:rPr lang="en-US" sz="1600" dirty="0"/>
              <a:t> </a:t>
            </a:r>
            <a:r>
              <a:rPr lang="en-US" sz="1600" dirty="0" err="1"/>
              <a:t>insatisfaction</a:t>
            </a:r>
            <a:r>
              <a:rPr lang="en-US" sz="1600" dirty="0"/>
              <a:t>, </a:t>
            </a:r>
            <a:r>
              <a:rPr lang="en-US" sz="1600" dirty="0" err="1"/>
              <a:t>soulignant</a:t>
            </a:r>
            <a:r>
              <a:rPr lang="en-US" sz="1600" dirty="0"/>
              <a:t> </a:t>
            </a:r>
            <a:r>
              <a:rPr lang="en-US" sz="1600" dirty="0" err="1"/>
              <a:t>l’incapacité</a:t>
            </a:r>
            <a:r>
              <a:rPr lang="en-US" sz="1600" dirty="0"/>
              <a:t> du programme à </a:t>
            </a:r>
            <a:r>
              <a:rPr lang="en-US" sz="1600" dirty="0" err="1"/>
              <a:t>répondre</a:t>
            </a:r>
            <a:r>
              <a:rPr lang="en-US" sz="1600" dirty="0"/>
              <a:t> à </a:t>
            </a:r>
            <a:r>
              <a:rPr lang="en-US" sz="1600" dirty="0" err="1"/>
              <a:t>leurs</a:t>
            </a:r>
            <a:r>
              <a:rPr lang="en-US" sz="1600" dirty="0"/>
              <a:t> </a:t>
            </a:r>
            <a:r>
              <a:rPr lang="en-US" sz="1600" dirty="0" err="1"/>
              <a:t>besoins</a:t>
            </a:r>
            <a:r>
              <a:rPr lang="en-US" sz="1600" dirty="0"/>
              <a:t> </a:t>
            </a:r>
            <a:r>
              <a:rPr lang="en-US" sz="1600" dirty="0" err="1"/>
              <a:t>d’apprentissage</a:t>
            </a:r>
            <a:r>
              <a:rPr lang="en-US" sz="1600" dirty="0"/>
              <a:t> </a:t>
            </a:r>
            <a:r>
              <a:rPr lang="en-US" sz="1600" dirty="0" err="1"/>
              <a:t>uniques</a:t>
            </a:r>
            <a:r>
              <a:rPr lang="en-US" sz="1600" dirty="0"/>
              <a:t>. </a:t>
            </a:r>
            <a:r>
              <a:rPr lang="en-US" sz="1600" dirty="0" err="1"/>
              <a:t>L’impact</a:t>
            </a:r>
            <a:r>
              <a:rPr lang="en-US" sz="1600" dirty="0"/>
              <a:t> global a </a:t>
            </a:r>
            <a:r>
              <a:rPr lang="en-US" sz="1600" dirty="0" err="1"/>
              <a:t>été</a:t>
            </a:r>
            <a:r>
              <a:rPr lang="en-US" sz="1600" dirty="0"/>
              <a:t> </a:t>
            </a:r>
            <a:r>
              <a:rPr lang="en-US" sz="1600" dirty="0" err="1"/>
              <a:t>une</a:t>
            </a:r>
            <a:r>
              <a:rPr lang="en-US" sz="1600" dirty="0"/>
              <a:t> </a:t>
            </a:r>
            <a:r>
              <a:rPr lang="en-US" sz="1600" dirty="0" err="1"/>
              <a:t>expérience</a:t>
            </a:r>
            <a:r>
              <a:rPr lang="en-US" sz="1600" dirty="0"/>
              <a:t> </a:t>
            </a:r>
            <a:r>
              <a:rPr lang="en-US" sz="1600" dirty="0" err="1"/>
              <a:t>d’apprentissage</a:t>
            </a:r>
            <a:r>
              <a:rPr lang="en-US" sz="1600" dirty="0"/>
              <a:t> </a:t>
            </a:r>
            <a:r>
              <a:rPr lang="en-US" sz="1600" dirty="0" err="1"/>
              <a:t>négative</a:t>
            </a:r>
            <a:r>
              <a:rPr lang="en-US" sz="1600" dirty="0"/>
              <a:t> pour </a:t>
            </a:r>
            <a:r>
              <a:rPr lang="en-US" sz="1600" dirty="0" err="1"/>
              <a:t>une</a:t>
            </a:r>
            <a:r>
              <a:rPr lang="en-US" sz="1600" dirty="0"/>
              <a:t> </a:t>
            </a:r>
            <a:r>
              <a:rPr lang="en-US" sz="1600" dirty="0" err="1"/>
              <a:t>partie</a:t>
            </a:r>
            <a:r>
              <a:rPr lang="en-US" sz="1600" dirty="0"/>
              <a:t> </a:t>
            </a:r>
            <a:r>
              <a:rPr lang="en-US" sz="1600" dirty="0" err="1"/>
              <a:t>importante</a:t>
            </a:r>
            <a:r>
              <a:rPr lang="en-US" sz="1600" dirty="0"/>
              <a:t> du public, </a:t>
            </a:r>
            <a:r>
              <a:rPr lang="en-US" sz="1600" dirty="0" err="1"/>
              <a:t>ce</a:t>
            </a:r>
            <a:r>
              <a:rPr lang="en-US" sz="1600" dirty="0"/>
              <a:t> qui </a:t>
            </a:r>
            <a:r>
              <a:rPr lang="en-US" sz="1600" dirty="0" err="1"/>
              <a:t>est</a:t>
            </a:r>
            <a:r>
              <a:rPr lang="en-US" sz="1600" dirty="0"/>
              <a:t> contraire à </a:t>
            </a:r>
            <a:r>
              <a:rPr lang="en-US" sz="1600" dirty="0" err="1"/>
              <a:t>l’objectif</a:t>
            </a:r>
            <a:r>
              <a:rPr lang="en-US" sz="1600" dirty="0"/>
              <a:t> </a:t>
            </a:r>
            <a:r>
              <a:rPr lang="en-US" sz="1600" dirty="0" err="1"/>
              <a:t>visé</a:t>
            </a:r>
            <a:r>
              <a:rPr lang="en-US" sz="1600" dirty="0"/>
              <a:t> par le programme, qui </a:t>
            </a:r>
            <a:r>
              <a:rPr lang="en-US" sz="1600" dirty="0" err="1"/>
              <a:t>est</a:t>
            </a:r>
            <a:r>
              <a:rPr lang="en-US" sz="1600" dirty="0"/>
              <a:t> de </a:t>
            </a:r>
            <a:r>
              <a:rPr lang="en-US" sz="1600" dirty="0" err="1"/>
              <a:t>fournir</a:t>
            </a:r>
            <a:r>
              <a:rPr lang="en-US" sz="1600" dirty="0"/>
              <a:t> du </a:t>
            </a:r>
            <a:r>
              <a:rPr lang="en-US" sz="1600" dirty="0" err="1"/>
              <a:t>soutien</a:t>
            </a:r>
            <a:r>
              <a:rPr lang="en-US" sz="1600" dirty="0"/>
              <a:t> et de </a:t>
            </a:r>
            <a:r>
              <a:rPr lang="en-US" sz="1600" dirty="0" err="1"/>
              <a:t>l’éducation</a:t>
            </a:r>
            <a:r>
              <a:rPr lang="en-US" sz="1600" dirty="0"/>
              <a:t>.</a:t>
            </a:r>
            <a:endParaRPr sz="2000" dirty="0"/>
          </a:p>
          <a:p>
            <a:pPr marL="0" lvl="0" indent="0" algn="l" rtl="0">
              <a:lnSpc>
                <a:spcPct val="100000"/>
              </a:lnSpc>
              <a:spcBef>
                <a:spcPts val="800"/>
              </a:spcBef>
              <a:spcAft>
                <a:spcPts val="0"/>
              </a:spcAft>
              <a:buNone/>
            </a:pPr>
            <a:endParaRPr sz="2000" dirty="0"/>
          </a:p>
          <a:p>
            <a:pPr marL="0" lvl="0" indent="0" algn="l" rtl="0">
              <a:lnSpc>
                <a:spcPct val="100000"/>
              </a:lnSpc>
              <a:spcBef>
                <a:spcPts val="800"/>
              </a:spcBef>
              <a:spcAft>
                <a:spcPts val="800"/>
              </a:spcAft>
              <a:buNone/>
            </a:pPr>
            <a:r>
              <a:rPr lang="en" dirty="0"/>
              <a:t> </a:t>
            </a:r>
            <a:endParaRPr dirty="0"/>
          </a:p>
        </p:txBody>
      </p:sp>
      <p:sp>
        <p:nvSpPr>
          <p:cNvPr id="596" name="Google Shape;596;p76"/>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00"/>
        <p:cNvGrpSpPr/>
        <p:nvPr/>
      </p:nvGrpSpPr>
      <p:grpSpPr>
        <a:xfrm>
          <a:off x="0" y="0"/>
          <a:ext cx="0" cy="0"/>
          <a:chOff x="0" y="0"/>
          <a:chExt cx="0" cy="0"/>
        </a:xfrm>
      </p:grpSpPr>
      <p:sp>
        <p:nvSpPr>
          <p:cNvPr id="601" name="Google Shape;601;p77"/>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602" name="Google Shape;602;p77"/>
          <p:cNvSpPr txBox="1">
            <a:spLocks noGrp="1"/>
          </p:cNvSpPr>
          <p:nvPr>
            <p:ph type="title"/>
          </p:nvPr>
        </p:nvSpPr>
        <p:spPr>
          <a:xfrm>
            <a:off x="603425" y="3342400"/>
            <a:ext cx="4629600" cy="1994100"/>
          </a:xfrm>
          <a:prstGeom prst="rect">
            <a:avLst/>
          </a:prstGeom>
          <a:noFill/>
          <a:ln>
            <a:noFill/>
          </a:ln>
        </p:spPr>
        <p:txBody>
          <a:bodyPr spcFirstLastPara="1" wrap="square" lIns="126300" tIns="126300" rIns="126300" bIns="126300" anchor="ctr" anchorCtr="0">
            <a:noAutofit/>
          </a:bodyPr>
          <a:lstStyle/>
          <a:p>
            <a:pPr lvl="0"/>
            <a:r>
              <a:rPr lang="en-US" sz="3800" dirty="0">
                <a:solidFill>
                  <a:schemeClr val="accent1"/>
                </a:solidFill>
              </a:rPr>
              <a:t>Adapter les techniques de communication verbale et de </a:t>
            </a:r>
            <a:r>
              <a:rPr lang="en-US" sz="3800" dirty="0" err="1">
                <a:solidFill>
                  <a:schemeClr val="accent1"/>
                </a:solidFill>
              </a:rPr>
              <a:t>contenu</a:t>
            </a:r>
            <a:r>
              <a:rPr lang="en-US" sz="3800" dirty="0">
                <a:solidFill>
                  <a:schemeClr val="accent1"/>
                </a:solidFill>
              </a:rPr>
              <a:t> pour les </a:t>
            </a:r>
            <a:r>
              <a:rPr lang="en-US" sz="3800" dirty="0" err="1">
                <a:solidFill>
                  <a:schemeClr val="accent1"/>
                </a:solidFill>
              </a:rPr>
              <a:t>apprenants</a:t>
            </a:r>
            <a:r>
              <a:rPr lang="en-US" sz="3800" dirty="0">
                <a:solidFill>
                  <a:schemeClr val="accent1"/>
                </a:solidFill>
              </a:rPr>
              <a:t> </a:t>
            </a:r>
            <a:r>
              <a:rPr lang="en-US" sz="3800" dirty="0" err="1">
                <a:solidFill>
                  <a:schemeClr val="accent1"/>
                </a:solidFill>
              </a:rPr>
              <a:t>en</a:t>
            </a:r>
            <a:r>
              <a:rPr lang="en-US" sz="3800" dirty="0">
                <a:solidFill>
                  <a:schemeClr val="accent1"/>
                </a:solidFill>
              </a:rPr>
              <a:t> </a:t>
            </a:r>
            <a:r>
              <a:rPr lang="en-US" sz="3800" dirty="0" err="1">
                <a:solidFill>
                  <a:schemeClr val="accent1"/>
                </a:solidFill>
              </a:rPr>
              <a:t>ligne</a:t>
            </a:r>
            <a:r>
              <a:rPr lang="en-US" sz="3800" dirty="0">
                <a:solidFill>
                  <a:schemeClr val="accent1"/>
                </a:solidFill>
              </a:rPr>
              <a:t> </a:t>
            </a:r>
            <a:r>
              <a:rPr lang="en-US" sz="3800" dirty="0" err="1">
                <a:solidFill>
                  <a:schemeClr val="accent1"/>
                </a:solidFill>
              </a:rPr>
              <a:t>handicapés</a:t>
            </a:r>
            <a:endParaRPr sz="3800" dirty="0">
              <a:solidFill>
                <a:schemeClr val="accent1"/>
              </a:solidFill>
            </a:endParaRPr>
          </a:p>
        </p:txBody>
      </p:sp>
      <p:sp>
        <p:nvSpPr>
          <p:cNvPr id="603" name="Google Shape;603;p77"/>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05</a:t>
            </a:r>
            <a:endParaRPr/>
          </a:p>
        </p:txBody>
      </p:sp>
      <p:sp>
        <p:nvSpPr>
          <p:cNvPr id="604" name="Google Shape;604;p77"/>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605" name="Google Shape;605;p77"/>
          <p:cNvPicPr preferRelativeResize="0"/>
          <p:nvPr/>
        </p:nvPicPr>
        <p:blipFill>
          <a:blip r:embed="rId3">
            <a:alphaModFix/>
          </a:blip>
          <a:stretch>
            <a:fill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09"/>
        <p:cNvGrpSpPr/>
        <p:nvPr/>
      </p:nvGrpSpPr>
      <p:grpSpPr>
        <a:xfrm>
          <a:off x="0" y="0"/>
          <a:ext cx="0" cy="0"/>
          <a:chOff x="0" y="0"/>
          <a:chExt cx="0" cy="0"/>
        </a:xfrm>
      </p:grpSpPr>
      <p:sp>
        <p:nvSpPr>
          <p:cNvPr id="610" name="Google Shape;610;p7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2400" dirty="0"/>
              <a:t>Adapter les techniques de communication verbale et de </a:t>
            </a:r>
            <a:r>
              <a:rPr lang="en-US" sz="2400" dirty="0" err="1"/>
              <a:t>contenu</a:t>
            </a:r>
            <a:r>
              <a:rPr lang="en-US" sz="2400" dirty="0"/>
              <a:t> pour les </a:t>
            </a:r>
            <a:r>
              <a:rPr lang="en-US" sz="2400" dirty="0" err="1"/>
              <a:t>apprenants</a:t>
            </a:r>
            <a:r>
              <a:rPr lang="en-US" sz="2400" dirty="0"/>
              <a:t> </a:t>
            </a:r>
            <a:r>
              <a:rPr lang="en-US" sz="2400" dirty="0" err="1"/>
              <a:t>handicapés</a:t>
            </a:r>
            <a:r>
              <a:rPr lang="en-US" sz="2400" dirty="0"/>
              <a:t> </a:t>
            </a:r>
            <a:r>
              <a:rPr lang="en-US" sz="2400" dirty="0" err="1"/>
              <a:t>en</a:t>
            </a:r>
            <a:r>
              <a:rPr lang="en-US" sz="2400" dirty="0"/>
              <a:t> </a:t>
            </a:r>
            <a:r>
              <a:rPr lang="en-US" sz="2400" dirty="0" err="1"/>
              <a:t>ligne</a:t>
            </a:r>
            <a:r>
              <a:rPr lang="en-US" sz="2400" dirty="0"/>
              <a:t> :</a:t>
            </a:r>
            <a:endParaRPr sz="2400" dirty="0"/>
          </a:p>
        </p:txBody>
      </p:sp>
      <p:sp>
        <p:nvSpPr>
          <p:cNvPr id="611" name="Google Shape;611;p78"/>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800"/>
              </a:spcBef>
              <a:buNone/>
            </a:pPr>
            <a:r>
              <a:rPr lang="en-US" sz="1600" dirty="0"/>
              <a:t>Les </a:t>
            </a:r>
            <a:r>
              <a:rPr lang="en-US" sz="1600" dirty="0" err="1"/>
              <a:t>travailleurs</a:t>
            </a:r>
            <a:r>
              <a:rPr lang="en-US" sz="1600" dirty="0"/>
              <a:t> </a:t>
            </a:r>
            <a:r>
              <a:rPr lang="en-US" sz="1600" dirty="0" err="1"/>
              <a:t>sociaux</a:t>
            </a:r>
            <a:r>
              <a:rPr lang="en-US" sz="1600" dirty="0"/>
              <a:t> </a:t>
            </a:r>
            <a:r>
              <a:rPr lang="en-US" sz="1600" dirty="0" err="1"/>
              <a:t>peuvent</a:t>
            </a:r>
            <a:r>
              <a:rPr lang="en-US" sz="1600" dirty="0"/>
              <a:t> </a:t>
            </a:r>
            <a:r>
              <a:rPr lang="en-US" sz="1600" dirty="0" err="1"/>
              <a:t>créer</a:t>
            </a:r>
            <a:r>
              <a:rPr lang="en-US" sz="1600" dirty="0"/>
              <a:t> </a:t>
            </a:r>
            <a:r>
              <a:rPr lang="en-US" sz="1600" dirty="0" err="1"/>
              <a:t>une</a:t>
            </a:r>
            <a:r>
              <a:rPr lang="en-US" sz="1600" dirty="0"/>
              <a:t> </a:t>
            </a:r>
            <a:r>
              <a:rPr lang="en-US" sz="1600" dirty="0" err="1"/>
              <a:t>expérience</a:t>
            </a:r>
            <a:r>
              <a:rPr lang="en-US" sz="1600" dirty="0"/>
              <a:t> </a:t>
            </a:r>
            <a:r>
              <a:rPr lang="en-US" sz="1600" dirty="0" err="1"/>
              <a:t>d’apprentissage</a:t>
            </a:r>
            <a:r>
              <a:rPr lang="en-US" sz="1600" dirty="0"/>
              <a:t> </a:t>
            </a:r>
            <a:r>
              <a:rPr lang="en-US" sz="1600" dirty="0" err="1"/>
              <a:t>en</a:t>
            </a:r>
            <a:r>
              <a:rPr lang="en-US" sz="1600" dirty="0"/>
              <a:t> </a:t>
            </a:r>
            <a:r>
              <a:rPr lang="en-US" sz="1600" dirty="0" err="1"/>
              <a:t>ligne</a:t>
            </a:r>
            <a:r>
              <a:rPr lang="en-US" sz="1600" dirty="0"/>
              <a:t> plus inclusive pour les </a:t>
            </a:r>
            <a:r>
              <a:rPr lang="en-US" sz="1600" dirty="0" err="1"/>
              <a:t>personnes</a:t>
            </a:r>
            <a:r>
              <a:rPr lang="en-US" sz="1600" dirty="0"/>
              <a:t> </a:t>
            </a:r>
            <a:r>
              <a:rPr lang="en-US" sz="1600" dirty="0" err="1"/>
              <a:t>handicapées</a:t>
            </a:r>
            <a:r>
              <a:rPr lang="en-US" sz="1600" dirty="0"/>
              <a:t> </a:t>
            </a:r>
            <a:r>
              <a:rPr lang="en-US" sz="1600" dirty="0" err="1"/>
              <a:t>en</a:t>
            </a:r>
            <a:r>
              <a:rPr lang="en-US" sz="1600" dirty="0"/>
              <a:t> </a:t>
            </a:r>
            <a:r>
              <a:rPr lang="en-US" sz="1600" dirty="0" err="1"/>
              <a:t>adaptant</a:t>
            </a:r>
            <a:r>
              <a:rPr lang="en-US" sz="1600" dirty="0"/>
              <a:t> </a:t>
            </a:r>
            <a:r>
              <a:rPr lang="en-US" sz="1600" dirty="0" err="1"/>
              <a:t>leurs</a:t>
            </a:r>
            <a:r>
              <a:rPr lang="en-US" sz="1600" dirty="0"/>
              <a:t> techniques de communication verbale et de </a:t>
            </a:r>
            <a:r>
              <a:rPr lang="en-US" sz="1600" dirty="0" err="1"/>
              <a:t>contenu</a:t>
            </a:r>
            <a:r>
              <a:rPr lang="en-US" sz="1600" dirty="0"/>
              <a:t> </a:t>
            </a:r>
            <a:r>
              <a:rPr lang="en-US" sz="1600" dirty="0" err="1"/>
              <a:t>en</a:t>
            </a:r>
            <a:r>
              <a:rPr lang="en-US" sz="1600" dirty="0"/>
              <a:t> </a:t>
            </a:r>
            <a:r>
              <a:rPr lang="en-US" sz="1600" dirty="0" err="1"/>
              <a:t>fonction</a:t>
            </a:r>
            <a:r>
              <a:rPr lang="en-US" sz="1600" dirty="0"/>
              <a:t> des </a:t>
            </a:r>
            <a:r>
              <a:rPr lang="en-US" sz="1600" dirty="0" err="1"/>
              <a:t>besoins</a:t>
            </a:r>
            <a:r>
              <a:rPr lang="en-US" sz="1600" dirty="0"/>
              <a:t> </a:t>
            </a:r>
            <a:r>
              <a:rPr lang="en-US" sz="1600" dirty="0" err="1"/>
              <a:t>spécifiques</a:t>
            </a:r>
            <a:r>
              <a:rPr lang="en-US" sz="1600" dirty="0"/>
              <a:t> du public. </a:t>
            </a:r>
            <a:r>
              <a:rPr lang="en-US" sz="1600" dirty="0" err="1"/>
              <a:t>Voici</a:t>
            </a:r>
            <a:r>
              <a:rPr lang="en-US" sz="1600" dirty="0"/>
              <a:t> </a:t>
            </a:r>
            <a:r>
              <a:rPr lang="en-US" sz="1600" dirty="0" err="1"/>
              <a:t>quelques</a:t>
            </a:r>
            <a:r>
              <a:rPr lang="en-US" sz="1600" dirty="0"/>
              <a:t> </a:t>
            </a:r>
            <a:r>
              <a:rPr lang="en-US" sz="1600" dirty="0" err="1"/>
              <a:t>stratégies</a:t>
            </a:r>
            <a:r>
              <a:rPr lang="en-US" sz="1600" dirty="0"/>
              <a:t> de communication à </a:t>
            </a:r>
            <a:r>
              <a:rPr lang="en-US" sz="1600" dirty="0" err="1"/>
              <a:t>utiliser</a:t>
            </a:r>
            <a:r>
              <a:rPr lang="en-US" sz="1600" dirty="0"/>
              <a:t> :</a:t>
            </a:r>
          </a:p>
          <a:p>
            <a:pPr marL="0" lvl="0" indent="0">
              <a:spcBef>
                <a:spcPts val="800"/>
              </a:spcBef>
              <a:buNone/>
            </a:pPr>
            <a:r>
              <a:rPr lang="en-US" sz="1600" i="1" dirty="0" err="1"/>
              <a:t>Déficiences</a:t>
            </a:r>
            <a:r>
              <a:rPr lang="en-US" sz="1600" i="1" dirty="0"/>
              <a:t> </a:t>
            </a:r>
            <a:r>
              <a:rPr lang="en-US" sz="1600" i="1" dirty="0" err="1"/>
              <a:t>visuelles</a:t>
            </a:r>
            <a:r>
              <a:rPr lang="en" sz="1600" i="1" dirty="0">
                <a:solidFill>
                  <a:srgbClr val="445D73"/>
                </a:solidFill>
              </a:rPr>
              <a:t>:</a:t>
            </a:r>
            <a:endParaRPr sz="1600" i="1" dirty="0">
              <a:solidFill>
                <a:srgbClr val="445D73"/>
              </a:solidFill>
            </a:endParaRPr>
          </a:p>
          <a:p>
            <a:pPr marL="609600" lvl="0" indent="-406400">
              <a:spcBef>
                <a:spcPts val="800"/>
              </a:spcBef>
              <a:buSzPts val="1600"/>
              <a:buChar char="●"/>
            </a:pPr>
            <a:r>
              <a:rPr lang="en-US" sz="1600" b="1" dirty="0" err="1"/>
              <a:t>Contenu</a:t>
            </a:r>
            <a:r>
              <a:rPr lang="en-US" sz="1600" b="1" dirty="0"/>
              <a:t> : </a:t>
            </a:r>
            <a:r>
              <a:rPr lang="en-US" sz="1600" b="1" dirty="0" err="1"/>
              <a:t>utilisez</a:t>
            </a:r>
            <a:r>
              <a:rPr lang="en-US" sz="1600" b="1" dirty="0"/>
              <a:t> des descriptions de </a:t>
            </a:r>
            <a:r>
              <a:rPr lang="en-US" sz="1600" b="1" dirty="0" err="1"/>
              <a:t>texte</a:t>
            </a:r>
            <a:r>
              <a:rPr lang="en-US" sz="1600" b="1" dirty="0"/>
              <a:t> </a:t>
            </a:r>
            <a:r>
              <a:rPr lang="en-US" sz="1600" b="1" dirty="0" err="1"/>
              <a:t>alternatif</a:t>
            </a:r>
            <a:r>
              <a:rPr lang="en-US" sz="1600" b="1" dirty="0"/>
              <a:t> pour les images et les </a:t>
            </a:r>
            <a:r>
              <a:rPr lang="en-US" sz="1600" b="1" dirty="0" err="1"/>
              <a:t>vidéos</a:t>
            </a:r>
            <a:r>
              <a:rPr lang="en-US" sz="1600" b="1" dirty="0"/>
              <a:t> </a:t>
            </a:r>
            <a:r>
              <a:rPr lang="en-US" sz="1600" b="1" dirty="0" err="1"/>
              <a:t>afin</a:t>
            </a:r>
            <a:r>
              <a:rPr lang="en-US" sz="1600" b="1" dirty="0"/>
              <a:t> de </a:t>
            </a:r>
            <a:r>
              <a:rPr lang="en-US" sz="1600" b="1" dirty="0" err="1"/>
              <a:t>transmettre</a:t>
            </a:r>
            <a:r>
              <a:rPr lang="en-US" sz="1600" b="1" dirty="0"/>
              <a:t> des </a:t>
            </a:r>
            <a:r>
              <a:rPr lang="en-US" sz="1600" b="1" dirty="0" err="1"/>
              <a:t>informations</a:t>
            </a:r>
            <a:r>
              <a:rPr lang="en-US" sz="1600" b="1" dirty="0"/>
              <a:t> que les </a:t>
            </a:r>
            <a:r>
              <a:rPr lang="en-US" sz="1600" b="1" dirty="0" err="1"/>
              <a:t>apprenants</a:t>
            </a:r>
            <a:r>
              <a:rPr lang="en-US" sz="1600" b="1" dirty="0"/>
              <a:t> </a:t>
            </a:r>
            <a:r>
              <a:rPr lang="en-US" sz="1600" b="1" dirty="0" err="1"/>
              <a:t>malvoyants</a:t>
            </a:r>
            <a:r>
              <a:rPr lang="en-US" sz="1600" b="1" dirty="0"/>
              <a:t> ne </a:t>
            </a:r>
            <a:r>
              <a:rPr lang="en-US" sz="1600" b="1" dirty="0" err="1"/>
              <a:t>peuvent</a:t>
            </a:r>
            <a:r>
              <a:rPr lang="en-US" sz="1600" b="1" dirty="0"/>
              <a:t> pas </a:t>
            </a:r>
            <a:r>
              <a:rPr lang="en-US" sz="1600" b="1" dirty="0" err="1"/>
              <a:t>voir</a:t>
            </a:r>
            <a:r>
              <a:rPr lang="en-US" sz="1600" b="1" dirty="0"/>
              <a:t>. </a:t>
            </a:r>
            <a:r>
              <a:rPr lang="en-US" sz="1600" b="1" dirty="0" err="1"/>
              <a:t>Utilisez</a:t>
            </a:r>
            <a:r>
              <a:rPr lang="en-US" sz="1600" b="1" dirty="0"/>
              <a:t> un </a:t>
            </a:r>
            <a:r>
              <a:rPr lang="en-US" sz="1600" b="1" dirty="0" err="1"/>
              <a:t>langage</a:t>
            </a:r>
            <a:r>
              <a:rPr lang="en-US" sz="1600" b="1" dirty="0"/>
              <a:t> </a:t>
            </a:r>
            <a:r>
              <a:rPr lang="en-US" sz="1600" b="1" dirty="0" err="1"/>
              <a:t>descriptif</a:t>
            </a:r>
            <a:r>
              <a:rPr lang="en-US" sz="1600" b="1" dirty="0"/>
              <a:t> qui brosse un tableau </a:t>
            </a:r>
            <a:r>
              <a:rPr lang="en-US" sz="1600" b="1" dirty="0" err="1"/>
              <a:t>clair</a:t>
            </a:r>
            <a:r>
              <a:rPr lang="en-US" sz="1600" b="1" dirty="0"/>
              <a:t>.
Verbal : </a:t>
            </a:r>
            <a:r>
              <a:rPr lang="en-US" sz="1600" b="1" dirty="0" err="1"/>
              <a:t>Évitez</a:t>
            </a:r>
            <a:r>
              <a:rPr lang="en-US" sz="1600" b="1" dirty="0"/>
              <a:t> de </a:t>
            </a:r>
            <a:r>
              <a:rPr lang="en-US" sz="1600" b="1" dirty="0" err="1"/>
              <a:t>vous</a:t>
            </a:r>
            <a:r>
              <a:rPr lang="en-US" sz="1600" b="1" dirty="0"/>
              <a:t> </a:t>
            </a:r>
            <a:r>
              <a:rPr lang="en-US" sz="1600" b="1" dirty="0" err="1"/>
              <a:t>fier</a:t>
            </a:r>
            <a:r>
              <a:rPr lang="en-US" sz="1600" b="1" dirty="0"/>
              <a:t> </a:t>
            </a:r>
            <a:r>
              <a:rPr lang="en-US" sz="1600" b="1" dirty="0" err="1"/>
              <a:t>fortement</a:t>
            </a:r>
            <a:r>
              <a:rPr lang="en-US" sz="1600" b="1" dirty="0"/>
              <a:t> aux aides </a:t>
            </a:r>
            <a:r>
              <a:rPr lang="en-US" sz="1600" b="1" dirty="0" err="1"/>
              <a:t>visuelles</a:t>
            </a:r>
            <a:r>
              <a:rPr lang="en-US" sz="1600" b="1" dirty="0"/>
              <a:t> pendant les </a:t>
            </a:r>
            <a:r>
              <a:rPr lang="en-US" sz="1600" b="1" dirty="0" err="1"/>
              <a:t>cours</a:t>
            </a:r>
            <a:r>
              <a:rPr lang="en-US" sz="1600" b="1" dirty="0"/>
              <a:t>. </a:t>
            </a:r>
            <a:r>
              <a:rPr lang="en-US" sz="1600" b="1" dirty="0" err="1"/>
              <a:t>Décrivez</a:t>
            </a:r>
            <a:r>
              <a:rPr lang="en-US" sz="1600" b="1" dirty="0"/>
              <a:t> les </a:t>
            </a:r>
            <a:r>
              <a:rPr lang="en-US" sz="1600" b="1" dirty="0" err="1"/>
              <a:t>visuels</a:t>
            </a:r>
            <a:r>
              <a:rPr lang="en-US" sz="1600" b="1" dirty="0"/>
              <a:t> </a:t>
            </a:r>
            <a:r>
              <a:rPr lang="en-US" sz="1600" b="1" dirty="0" err="1"/>
              <a:t>en</a:t>
            </a:r>
            <a:r>
              <a:rPr lang="en-US" sz="1600" b="1" dirty="0"/>
              <a:t> </a:t>
            </a:r>
            <a:r>
              <a:rPr lang="en-US" sz="1600" b="1" dirty="0" err="1"/>
              <a:t>détail</a:t>
            </a:r>
            <a:r>
              <a:rPr lang="en-US" sz="1600" b="1" dirty="0"/>
              <a:t>, y </a:t>
            </a:r>
            <a:r>
              <a:rPr lang="en-US" sz="1600" b="1" dirty="0" err="1"/>
              <a:t>compris</a:t>
            </a:r>
            <a:r>
              <a:rPr lang="en-US" sz="1600" b="1" dirty="0"/>
              <a:t> la couleur, la taille et </a:t>
            </a:r>
            <a:r>
              <a:rPr lang="en-US" sz="1600" b="1" dirty="0" err="1"/>
              <a:t>l’emplacement</a:t>
            </a:r>
            <a:r>
              <a:rPr lang="en-US" sz="1600" b="1" dirty="0"/>
              <a:t>.</a:t>
            </a:r>
          </a:p>
          <a:p>
            <a:pPr marL="203200" lvl="0" indent="0">
              <a:spcBef>
                <a:spcPts val="800"/>
              </a:spcBef>
              <a:buSzPts val="1600"/>
              <a:buNone/>
            </a:pPr>
            <a:r>
              <a:rPr lang="en-US" sz="1600" i="1" dirty="0" err="1"/>
              <a:t>Déficiences</a:t>
            </a:r>
            <a:r>
              <a:rPr lang="en-US" sz="1600" i="1" dirty="0"/>
              <a:t> </a:t>
            </a:r>
            <a:r>
              <a:rPr lang="en-US" sz="1600" i="1" dirty="0" err="1"/>
              <a:t>auditives</a:t>
            </a:r>
            <a:r>
              <a:rPr lang="en" sz="1600" i="1" dirty="0">
                <a:solidFill>
                  <a:srgbClr val="445D73"/>
                </a:solidFill>
              </a:rPr>
              <a:t>:</a:t>
            </a:r>
            <a:endParaRPr sz="1600" i="1" dirty="0">
              <a:solidFill>
                <a:srgbClr val="445D73"/>
              </a:solidFill>
            </a:endParaRPr>
          </a:p>
          <a:p>
            <a:pPr marL="609600" lvl="0" indent="-406400">
              <a:spcBef>
                <a:spcPts val="800"/>
              </a:spcBef>
              <a:buSzPts val="1600"/>
              <a:buChar char="●"/>
            </a:pPr>
            <a:r>
              <a:rPr lang="en-US" sz="1600" b="1" dirty="0" err="1"/>
              <a:t>Contenu</a:t>
            </a:r>
            <a:r>
              <a:rPr lang="en-US" sz="1600" b="1" dirty="0"/>
              <a:t> : </a:t>
            </a:r>
            <a:r>
              <a:rPr lang="en-US" sz="1600" b="1" dirty="0" err="1"/>
              <a:t>Fournissez</a:t>
            </a:r>
            <a:r>
              <a:rPr lang="en-US" sz="1600" b="1" dirty="0"/>
              <a:t> des transcriptions pour tout le </a:t>
            </a:r>
            <a:r>
              <a:rPr lang="en-US" sz="1600" b="1" dirty="0" err="1"/>
              <a:t>contenu</a:t>
            </a:r>
            <a:r>
              <a:rPr lang="en-US" sz="1600" b="1" dirty="0"/>
              <a:t> audio, y </a:t>
            </a:r>
            <a:r>
              <a:rPr lang="en-US" sz="1600" b="1" dirty="0" err="1"/>
              <a:t>compris</a:t>
            </a:r>
            <a:r>
              <a:rPr lang="en-US" sz="1600" b="1" dirty="0"/>
              <a:t> les </a:t>
            </a:r>
            <a:r>
              <a:rPr lang="en-US" sz="1600" b="1" dirty="0" err="1"/>
              <a:t>conférences</a:t>
            </a:r>
            <a:r>
              <a:rPr lang="en-US" sz="1600" b="1" dirty="0"/>
              <a:t>, les </a:t>
            </a:r>
            <a:r>
              <a:rPr lang="en-US" sz="1600" b="1" dirty="0" err="1"/>
              <a:t>vidéos</a:t>
            </a:r>
            <a:r>
              <a:rPr lang="en-US" sz="1600" b="1" dirty="0"/>
              <a:t> et les podcasts. </a:t>
            </a:r>
            <a:r>
              <a:rPr lang="en-US" sz="1600" b="1" dirty="0" err="1"/>
              <a:t>Assurez-vous</a:t>
            </a:r>
            <a:r>
              <a:rPr lang="en-US" sz="1600" b="1" dirty="0"/>
              <a:t> que les transcriptions </a:t>
            </a:r>
            <a:r>
              <a:rPr lang="en-US" sz="1600" b="1" dirty="0" err="1"/>
              <a:t>sont</a:t>
            </a:r>
            <a:r>
              <a:rPr lang="en-US" sz="1600" b="1" dirty="0"/>
              <a:t> </a:t>
            </a:r>
            <a:r>
              <a:rPr lang="en-US" sz="1600" b="1" dirty="0" err="1"/>
              <a:t>exactes</a:t>
            </a:r>
            <a:r>
              <a:rPr lang="en-US" sz="1600" b="1" dirty="0"/>
              <a:t> et bien </a:t>
            </a:r>
            <a:r>
              <a:rPr lang="en-US" sz="1600" b="1" dirty="0" err="1"/>
              <a:t>formatées</a:t>
            </a:r>
            <a:r>
              <a:rPr lang="en-US" sz="1600" b="1" dirty="0"/>
              <a:t>.
Verbal : </a:t>
            </a:r>
            <a:r>
              <a:rPr lang="en-US" sz="1600" b="1" dirty="0" err="1"/>
              <a:t>Parlez</a:t>
            </a:r>
            <a:r>
              <a:rPr lang="en-US" sz="1600" b="1" dirty="0"/>
              <a:t> </a:t>
            </a:r>
            <a:r>
              <a:rPr lang="en-US" sz="1600" b="1" dirty="0" err="1"/>
              <a:t>clairement</a:t>
            </a:r>
            <a:r>
              <a:rPr lang="en-US" sz="1600" b="1" dirty="0"/>
              <a:t> et à un </a:t>
            </a:r>
            <a:r>
              <a:rPr lang="en-US" sz="1600" b="1" dirty="0" err="1"/>
              <a:t>rythme</a:t>
            </a:r>
            <a:r>
              <a:rPr lang="en-US" sz="1600" b="1" dirty="0"/>
              <a:t> </a:t>
            </a:r>
            <a:r>
              <a:rPr lang="en-US" sz="1600" b="1" dirty="0" err="1"/>
              <a:t>modéré</a:t>
            </a:r>
            <a:r>
              <a:rPr lang="en-US" sz="1600" b="1" dirty="0"/>
              <a:t>. </a:t>
            </a:r>
            <a:r>
              <a:rPr lang="en-US" sz="1600" b="1" dirty="0" err="1"/>
              <a:t>Envisagez</a:t>
            </a:r>
            <a:r>
              <a:rPr lang="en-US" sz="1600" b="1" dirty="0"/>
              <a:t> </a:t>
            </a:r>
            <a:r>
              <a:rPr lang="en-US" sz="1600" b="1" dirty="0" err="1"/>
              <a:t>d’utiliser</a:t>
            </a:r>
            <a:r>
              <a:rPr lang="en-US" sz="1600" b="1" dirty="0"/>
              <a:t> des technologies </a:t>
            </a:r>
            <a:r>
              <a:rPr lang="en-US" sz="1600" b="1" dirty="0" err="1"/>
              <a:t>d’assistance</a:t>
            </a:r>
            <a:r>
              <a:rPr lang="en-US" sz="1600" b="1" dirty="0"/>
              <a:t> </a:t>
            </a:r>
            <a:r>
              <a:rPr lang="en-US" sz="1600" b="1" dirty="0" err="1"/>
              <a:t>comme</a:t>
            </a:r>
            <a:r>
              <a:rPr lang="en-US" sz="1600" b="1" dirty="0"/>
              <a:t> le sous-</a:t>
            </a:r>
            <a:r>
              <a:rPr lang="en-US" sz="1600" b="1" dirty="0" err="1"/>
              <a:t>titrage</a:t>
            </a:r>
            <a:r>
              <a:rPr lang="en-US" sz="1600" b="1" dirty="0"/>
              <a:t> pour les sessions </a:t>
            </a:r>
            <a:r>
              <a:rPr lang="en-US" sz="1600" b="1" dirty="0" err="1"/>
              <a:t>synchrones</a:t>
            </a:r>
            <a:r>
              <a:rPr lang="en-US" sz="1600" b="1" dirty="0"/>
              <a:t>.</a:t>
            </a:r>
            <a:endParaRPr sz="1600" b="1" dirty="0">
              <a:solidFill>
                <a:srgbClr val="445D73"/>
              </a:solidFill>
            </a:endParaRPr>
          </a:p>
        </p:txBody>
      </p:sp>
      <p:sp>
        <p:nvSpPr>
          <p:cNvPr id="612" name="Google Shape;612;p7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16"/>
        <p:cNvGrpSpPr/>
        <p:nvPr/>
      </p:nvGrpSpPr>
      <p:grpSpPr>
        <a:xfrm>
          <a:off x="0" y="0"/>
          <a:ext cx="0" cy="0"/>
          <a:chOff x="0" y="0"/>
          <a:chExt cx="0" cy="0"/>
        </a:xfrm>
      </p:grpSpPr>
      <p:sp>
        <p:nvSpPr>
          <p:cNvPr id="617" name="Google Shape;617;p79"/>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2400" dirty="0"/>
              <a:t>Adapter les techniques de communication verbale et de </a:t>
            </a:r>
            <a:r>
              <a:rPr lang="en-US" sz="2400" dirty="0" err="1"/>
              <a:t>contenu</a:t>
            </a:r>
            <a:r>
              <a:rPr lang="en-US" sz="2400" dirty="0"/>
              <a:t> pour les </a:t>
            </a:r>
            <a:r>
              <a:rPr lang="en-US" sz="2400" dirty="0" err="1"/>
              <a:t>apprenants</a:t>
            </a:r>
            <a:r>
              <a:rPr lang="en-US" sz="2400" dirty="0"/>
              <a:t> </a:t>
            </a:r>
            <a:r>
              <a:rPr lang="en-US" sz="2400" dirty="0" err="1"/>
              <a:t>handicapés</a:t>
            </a:r>
            <a:r>
              <a:rPr lang="en-US" sz="2400" dirty="0"/>
              <a:t> </a:t>
            </a:r>
            <a:r>
              <a:rPr lang="en-US" sz="2400" dirty="0" err="1"/>
              <a:t>en</a:t>
            </a:r>
            <a:r>
              <a:rPr lang="en-US" sz="2400" dirty="0"/>
              <a:t> </a:t>
            </a:r>
            <a:r>
              <a:rPr lang="en-US" sz="2400" dirty="0" err="1"/>
              <a:t>ligne</a:t>
            </a:r>
            <a:r>
              <a:rPr lang="en-US" sz="2400" dirty="0"/>
              <a:t> :</a:t>
            </a:r>
            <a:endParaRPr sz="2400" dirty="0"/>
          </a:p>
        </p:txBody>
      </p:sp>
      <p:sp>
        <p:nvSpPr>
          <p:cNvPr id="618" name="Google Shape;618;p79"/>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nSpc>
                <a:spcPct val="100000"/>
              </a:lnSpc>
              <a:spcBef>
                <a:spcPts val="800"/>
              </a:spcBef>
              <a:buNone/>
            </a:pPr>
            <a:r>
              <a:rPr lang="en-US" sz="1600" i="1" dirty="0"/>
              <a:t>Troubles </a:t>
            </a:r>
            <a:r>
              <a:rPr lang="en-US" sz="1600" i="1" dirty="0" err="1"/>
              <a:t>d’apprentissage</a:t>
            </a:r>
            <a:r>
              <a:rPr lang="en-US" sz="1600" i="1" dirty="0"/>
              <a:t> :
</a:t>
            </a:r>
            <a:r>
              <a:rPr lang="en-US" sz="1600" i="1" dirty="0" err="1"/>
              <a:t>Contenu</a:t>
            </a:r>
            <a:r>
              <a:rPr lang="en-US" sz="1600" i="1" dirty="0"/>
              <a:t> : </a:t>
            </a:r>
            <a:r>
              <a:rPr lang="en-US" sz="1600" i="1" dirty="0" err="1"/>
              <a:t>décomposez</a:t>
            </a:r>
            <a:r>
              <a:rPr lang="en-US" sz="1600" i="1" dirty="0"/>
              <a:t> les </a:t>
            </a:r>
            <a:r>
              <a:rPr lang="en-US" sz="1600" i="1" dirty="0" err="1"/>
              <a:t>informations</a:t>
            </a:r>
            <a:r>
              <a:rPr lang="en-US" sz="1600" i="1" dirty="0"/>
              <a:t> </a:t>
            </a:r>
            <a:r>
              <a:rPr lang="en-US" sz="1600" i="1" dirty="0" err="1"/>
              <a:t>en</a:t>
            </a:r>
            <a:r>
              <a:rPr lang="en-US" sz="1600" i="1" dirty="0"/>
              <a:t> petits morceaux </a:t>
            </a:r>
            <a:r>
              <a:rPr lang="en-US" sz="1600" i="1" dirty="0" err="1"/>
              <a:t>gérables</a:t>
            </a:r>
            <a:r>
              <a:rPr lang="en-US" sz="1600" i="1" dirty="0"/>
              <a:t>. </a:t>
            </a:r>
            <a:r>
              <a:rPr lang="en-US" sz="1600" i="1" dirty="0" err="1"/>
              <a:t>Utilisez</a:t>
            </a:r>
            <a:r>
              <a:rPr lang="en-US" sz="1600" i="1" dirty="0"/>
              <a:t> des </a:t>
            </a:r>
            <a:r>
              <a:rPr lang="en-US" sz="1600" i="1" dirty="0" err="1"/>
              <a:t>titres</a:t>
            </a:r>
            <a:r>
              <a:rPr lang="en-US" sz="1600" i="1" dirty="0"/>
              <a:t>, des sous-</a:t>
            </a:r>
            <a:r>
              <a:rPr lang="en-US" sz="1600" i="1" dirty="0" err="1"/>
              <a:t>titres</a:t>
            </a:r>
            <a:r>
              <a:rPr lang="en-US" sz="1600" i="1" dirty="0"/>
              <a:t> et des </a:t>
            </a:r>
            <a:r>
              <a:rPr lang="en-US" sz="1600" i="1" dirty="0" err="1"/>
              <a:t>puces</a:t>
            </a:r>
            <a:r>
              <a:rPr lang="en-US" sz="1600" i="1" dirty="0"/>
              <a:t> </a:t>
            </a:r>
            <a:r>
              <a:rPr lang="en-US" sz="1600" i="1" dirty="0" err="1"/>
              <a:t>clairs</a:t>
            </a:r>
            <a:r>
              <a:rPr lang="en-US" sz="1600" i="1" dirty="0"/>
              <a:t> pour </a:t>
            </a:r>
            <a:r>
              <a:rPr lang="en-US" sz="1600" i="1" dirty="0" err="1"/>
              <a:t>améliorer</a:t>
            </a:r>
            <a:r>
              <a:rPr lang="en-US" sz="1600" i="1" dirty="0"/>
              <a:t> </a:t>
            </a:r>
            <a:r>
              <a:rPr lang="en-US" sz="1600" i="1" dirty="0" err="1"/>
              <a:t>l’organisation</a:t>
            </a:r>
            <a:r>
              <a:rPr lang="en-US" sz="1600" i="1" dirty="0"/>
              <a:t>. </a:t>
            </a:r>
            <a:r>
              <a:rPr lang="en-US" sz="1600" i="1" dirty="0" err="1"/>
              <a:t>Proposez</a:t>
            </a:r>
            <a:r>
              <a:rPr lang="en-US" sz="1600" i="1" dirty="0"/>
              <a:t> </a:t>
            </a:r>
            <a:r>
              <a:rPr lang="en-US" sz="1600" i="1" dirty="0" err="1"/>
              <a:t>plusieurs</a:t>
            </a:r>
            <a:r>
              <a:rPr lang="en-US" sz="1600" i="1" dirty="0"/>
              <a:t> formats </a:t>
            </a:r>
            <a:r>
              <a:rPr lang="en-US" sz="1600" i="1" dirty="0" err="1"/>
              <a:t>tels</a:t>
            </a:r>
            <a:r>
              <a:rPr lang="en-US" sz="1600" i="1" dirty="0"/>
              <a:t> que des versions </a:t>
            </a:r>
            <a:r>
              <a:rPr lang="en-US" sz="1600" i="1" dirty="0" err="1"/>
              <a:t>texte</a:t>
            </a:r>
            <a:r>
              <a:rPr lang="en-US" sz="1600" i="1" dirty="0"/>
              <a:t> et audio du </a:t>
            </a:r>
            <a:r>
              <a:rPr lang="en-US" sz="1600" i="1" dirty="0" err="1"/>
              <a:t>contenu</a:t>
            </a:r>
            <a:r>
              <a:rPr lang="en-US" sz="1600" i="1" dirty="0"/>
              <a:t>.
Verbal : </a:t>
            </a:r>
            <a:r>
              <a:rPr lang="en-US" sz="1600" i="1" dirty="0" err="1"/>
              <a:t>Fournissez</a:t>
            </a:r>
            <a:r>
              <a:rPr lang="en-US" sz="1600" i="1" dirty="0"/>
              <a:t> des explications </a:t>
            </a:r>
            <a:r>
              <a:rPr lang="en-US" sz="1600" i="1" dirty="0" err="1"/>
              <a:t>claires</a:t>
            </a:r>
            <a:r>
              <a:rPr lang="en-US" sz="1600" i="1" dirty="0"/>
              <a:t> et </a:t>
            </a:r>
            <a:r>
              <a:rPr lang="en-US" sz="1600" i="1" dirty="0" err="1"/>
              <a:t>concises</a:t>
            </a:r>
            <a:r>
              <a:rPr lang="en-US" sz="1600" i="1" dirty="0"/>
              <a:t>. </a:t>
            </a:r>
            <a:r>
              <a:rPr lang="en-US" sz="1600" i="1" dirty="0" err="1"/>
              <a:t>Évitez</a:t>
            </a:r>
            <a:r>
              <a:rPr lang="en-US" sz="1600" i="1" dirty="0"/>
              <a:t> le jargon et les structures de phrases complexes. </a:t>
            </a:r>
            <a:r>
              <a:rPr lang="en-US" sz="1600" i="1" dirty="0" err="1"/>
              <a:t>Réitérez</a:t>
            </a:r>
            <a:r>
              <a:rPr lang="en-US" sz="1600" i="1" dirty="0"/>
              <a:t> les points </a:t>
            </a:r>
            <a:r>
              <a:rPr lang="en-US" sz="1600" i="1" dirty="0" err="1"/>
              <a:t>clés</a:t>
            </a:r>
            <a:r>
              <a:rPr lang="en-US" sz="1600" i="1" dirty="0"/>
              <a:t> tout au long du </a:t>
            </a:r>
            <a:r>
              <a:rPr lang="en-US" sz="1600" i="1" dirty="0" err="1"/>
              <a:t>cours</a:t>
            </a:r>
            <a:r>
              <a:rPr lang="en-US" sz="1600" i="1" dirty="0"/>
              <a:t>.
Handicaps à </a:t>
            </a:r>
            <a:r>
              <a:rPr lang="en-US" sz="1600" i="1" dirty="0" err="1"/>
              <a:t>mobilité</a:t>
            </a:r>
            <a:r>
              <a:rPr lang="en-US" sz="1600" i="1" dirty="0"/>
              <a:t> </a:t>
            </a:r>
            <a:r>
              <a:rPr lang="en-US" sz="1600" i="1" dirty="0" err="1"/>
              <a:t>réduite</a:t>
            </a:r>
            <a:r>
              <a:rPr lang="en-US" sz="1600" i="1" dirty="0"/>
              <a:t> :
</a:t>
            </a:r>
            <a:r>
              <a:rPr lang="en-US" sz="1600" i="1" dirty="0" err="1"/>
              <a:t>Contenu</a:t>
            </a:r>
            <a:r>
              <a:rPr lang="en-US" sz="1600" i="1" dirty="0"/>
              <a:t> : </a:t>
            </a:r>
            <a:r>
              <a:rPr lang="en-US" sz="1600" i="1" dirty="0" err="1"/>
              <a:t>Assurez-vous</a:t>
            </a:r>
            <a:r>
              <a:rPr lang="en-US" sz="1600" i="1" dirty="0"/>
              <a:t> que la </a:t>
            </a:r>
            <a:r>
              <a:rPr lang="en-US" sz="1600" i="1" dirty="0" err="1"/>
              <a:t>plateforme</a:t>
            </a:r>
            <a:r>
              <a:rPr lang="en-US" sz="1600" i="1" dirty="0"/>
              <a:t> </a:t>
            </a:r>
            <a:r>
              <a:rPr lang="en-US" sz="1600" i="1" dirty="0" err="1"/>
              <a:t>en</a:t>
            </a:r>
            <a:r>
              <a:rPr lang="en-US" sz="1600" i="1" dirty="0"/>
              <a:t> </a:t>
            </a:r>
            <a:r>
              <a:rPr lang="en-US" sz="1600" i="1" dirty="0" err="1"/>
              <a:t>ligne</a:t>
            </a:r>
            <a:r>
              <a:rPr lang="en-US" sz="1600" i="1" dirty="0"/>
              <a:t> </a:t>
            </a:r>
            <a:r>
              <a:rPr lang="en-US" sz="1600" i="1" dirty="0" err="1"/>
              <a:t>est</a:t>
            </a:r>
            <a:r>
              <a:rPr lang="en-US" sz="1600" i="1" dirty="0"/>
              <a:t> accessible grâce à la navigation au clavier. </a:t>
            </a:r>
            <a:r>
              <a:rPr lang="en-US" sz="1600" i="1" dirty="0" err="1"/>
              <a:t>Utilisez</a:t>
            </a:r>
            <a:r>
              <a:rPr lang="en-US" sz="1600" i="1" dirty="0"/>
              <a:t> des polices de </a:t>
            </a:r>
            <a:r>
              <a:rPr lang="en-US" sz="1600" i="1" dirty="0" err="1"/>
              <a:t>grande</a:t>
            </a:r>
            <a:r>
              <a:rPr lang="en-US" sz="1600" i="1" dirty="0"/>
              <a:t> taille et un </a:t>
            </a:r>
            <a:r>
              <a:rPr lang="en-US" sz="1600" i="1" dirty="0" err="1"/>
              <a:t>contraste</a:t>
            </a:r>
            <a:r>
              <a:rPr lang="en-US" sz="1600" i="1" dirty="0"/>
              <a:t> de couleurs </a:t>
            </a:r>
            <a:r>
              <a:rPr lang="en-US" sz="1600" i="1" dirty="0" err="1"/>
              <a:t>élevé</a:t>
            </a:r>
            <a:r>
              <a:rPr lang="en-US" sz="1600" i="1" dirty="0"/>
              <a:t> pour </a:t>
            </a:r>
            <a:r>
              <a:rPr lang="en-US" sz="1600" i="1" dirty="0" err="1"/>
              <a:t>faciliter</a:t>
            </a:r>
            <a:r>
              <a:rPr lang="en-US" sz="1600" i="1" dirty="0"/>
              <a:t> la </a:t>
            </a:r>
            <a:r>
              <a:rPr lang="en-US" sz="1600" i="1" dirty="0" err="1"/>
              <a:t>lisibilité</a:t>
            </a:r>
            <a:r>
              <a:rPr lang="en-US" sz="1600" i="1" dirty="0"/>
              <a:t> du </a:t>
            </a:r>
            <a:r>
              <a:rPr lang="en-US" sz="1600" i="1" dirty="0" err="1"/>
              <a:t>texte</a:t>
            </a:r>
            <a:r>
              <a:rPr lang="en-US" sz="1600" i="1" dirty="0"/>
              <a:t>.
Verbal : </a:t>
            </a:r>
            <a:r>
              <a:rPr lang="en-US" sz="1600" i="1" dirty="0" err="1"/>
              <a:t>Aucune</a:t>
            </a:r>
            <a:r>
              <a:rPr lang="en-US" sz="1600" i="1" dirty="0"/>
              <a:t> adaptation </a:t>
            </a:r>
            <a:r>
              <a:rPr lang="en-US" sz="1600" i="1" dirty="0" err="1"/>
              <a:t>spécifique</a:t>
            </a:r>
            <a:r>
              <a:rPr lang="en-US" sz="1600" i="1" dirty="0"/>
              <a:t> </a:t>
            </a:r>
            <a:r>
              <a:rPr lang="en-US" sz="1600" i="1" dirty="0" err="1"/>
              <a:t>n’est</a:t>
            </a:r>
            <a:r>
              <a:rPr lang="en-US" sz="1600" i="1" dirty="0"/>
              <a:t> </a:t>
            </a:r>
            <a:r>
              <a:rPr lang="en-US" sz="1600" i="1" dirty="0" err="1"/>
              <a:t>nécessaire</a:t>
            </a:r>
            <a:r>
              <a:rPr lang="en-US" sz="1600" i="1" dirty="0"/>
              <a:t>, </a:t>
            </a:r>
            <a:r>
              <a:rPr lang="en-US" sz="1600" i="1" dirty="0" err="1"/>
              <a:t>mais</a:t>
            </a:r>
            <a:r>
              <a:rPr lang="en-US" sz="1600" i="1" dirty="0"/>
              <a:t> </a:t>
            </a:r>
            <a:r>
              <a:rPr lang="en-US" sz="1600" i="1" dirty="0" err="1"/>
              <a:t>tenez</a:t>
            </a:r>
            <a:r>
              <a:rPr lang="en-US" sz="1600" i="1" dirty="0"/>
              <a:t> </a:t>
            </a:r>
            <a:r>
              <a:rPr lang="en-US" sz="1600" i="1" dirty="0" err="1"/>
              <a:t>compte</a:t>
            </a:r>
            <a:r>
              <a:rPr lang="en-US" sz="1600" i="1" dirty="0"/>
              <a:t> des </a:t>
            </a:r>
            <a:r>
              <a:rPr lang="en-US" sz="1600" i="1" dirty="0" err="1"/>
              <a:t>contraintes</a:t>
            </a:r>
            <a:r>
              <a:rPr lang="en-US" sz="1600" i="1" dirty="0"/>
              <a:t> de temps </a:t>
            </a:r>
            <a:r>
              <a:rPr lang="en-US" sz="1600" i="1" dirty="0" err="1"/>
              <a:t>si</a:t>
            </a:r>
            <a:r>
              <a:rPr lang="en-US" sz="1600" i="1" dirty="0"/>
              <a:t> les </a:t>
            </a:r>
            <a:r>
              <a:rPr lang="en-US" sz="1600" i="1" dirty="0" err="1"/>
              <a:t>apprenants</a:t>
            </a:r>
            <a:r>
              <a:rPr lang="en-US" sz="1600" i="1" dirty="0"/>
              <a:t> </a:t>
            </a:r>
            <a:r>
              <a:rPr lang="en-US" sz="1600" i="1" dirty="0" err="1"/>
              <a:t>ont</a:t>
            </a:r>
            <a:r>
              <a:rPr lang="en-US" sz="1600" i="1" dirty="0"/>
              <a:t> </a:t>
            </a:r>
            <a:r>
              <a:rPr lang="en-US" sz="1600" i="1" dirty="0" err="1"/>
              <a:t>besoin</a:t>
            </a:r>
            <a:r>
              <a:rPr lang="en-US" sz="1600" i="1" dirty="0"/>
              <a:t> de plus de temps pour </a:t>
            </a:r>
            <a:r>
              <a:rPr lang="en-US" sz="1600" i="1" dirty="0" err="1"/>
              <a:t>accomplir</a:t>
            </a:r>
            <a:r>
              <a:rPr lang="en-US" sz="1600" i="1" dirty="0"/>
              <a:t> les </a:t>
            </a:r>
            <a:r>
              <a:rPr lang="en-US" sz="1600" i="1" dirty="0" err="1"/>
              <a:t>tâches</a:t>
            </a:r>
            <a:r>
              <a:rPr lang="en-US" sz="1600" i="1" dirty="0"/>
              <a:t>.
Troubles </a:t>
            </a:r>
            <a:r>
              <a:rPr lang="en-US" sz="1600" i="1" dirty="0" err="1"/>
              <a:t>cognitifs</a:t>
            </a:r>
            <a:r>
              <a:rPr lang="en-US" sz="1600" i="1" dirty="0"/>
              <a:t> :
</a:t>
            </a:r>
            <a:r>
              <a:rPr lang="en-US" sz="1600" i="1" dirty="0" err="1"/>
              <a:t>Contenu</a:t>
            </a:r>
            <a:r>
              <a:rPr lang="en-US" sz="1600" i="1" dirty="0"/>
              <a:t> : </a:t>
            </a:r>
            <a:r>
              <a:rPr lang="en-US" sz="1600" i="1" dirty="0" err="1"/>
              <a:t>simplifiez</a:t>
            </a:r>
            <a:r>
              <a:rPr lang="en-US" sz="1600" i="1" dirty="0"/>
              <a:t> et </a:t>
            </a:r>
            <a:r>
              <a:rPr lang="en-US" sz="1600" i="1" dirty="0" err="1"/>
              <a:t>condensez</a:t>
            </a:r>
            <a:r>
              <a:rPr lang="en-US" sz="1600" i="1" dirty="0"/>
              <a:t> des </a:t>
            </a:r>
            <a:r>
              <a:rPr lang="en-US" sz="1600" i="1" dirty="0" err="1"/>
              <a:t>informations</a:t>
            </a:r>
            <a:r>
              <a:rPr lang="en-US" sz="1600" i="1" dirty="0"/>
              <a:t> complexes. </a:t>
            </a:r>
            <a:r>
              <a:rPr lang="en-US" sz="1600" i="1" dirty="0" err="1"/>
              <a:t>Utilisez</a:t>
            </a:r>
            <a:r>
              <a:rPr lang="en-US" sz="1600" i="1" dirty="0"/>
              <a:t> des </a:t>
            </a:r>
            <a:r>
              <a:rPr lang="en-US" sz="1600" i="1" dirty="0" err="1"/>
              <a:t>exemples</a:t>
            </a:r>
            <a:r>
              <a:rPr lang="en-US" sz="1600" i="1" dirty="0"/>
              <a:t> </a:t>
            </a:r>
            <a:r>
              <a:rPr lang="en-US" sz="1600" i="1" dirty="0" err="1"/>
              <a:t>concrets</a:t>
            </a:r>
            <a:r>
              <a:rPr lang="en-US" sz="1600" i="1" dirty="0"/>
              <a:t> et des applications du monde </a:t>
            </a:r>
            <a:r>
              <a:rPr lang="en-US" sz="1600" i="1" dirty="0" err="1"/>
              <a:t>réel</a:t>
            </a:r>
            <a:r>
              <a:rPr lang="en-US" sz="1600" i="1" dirty="0"/>
              <a:t> pour </a:t>
            </a:r>
            <a:r>
              <a:rPr lang="en-US" sz="1600" i="1" dirty="0" err="1"/>
              <a:t>illustrer</a:t>
            </a:r>
            <a:r>
              <a:rPr lang="en-US" sz="1600" i="1" dirty="0"/>
              <a:t> les concepts. </a:t>
            </a:r>
            <a:r>
              <a:rPr lang="en-US" sz="1600" i="1" dirty="0" err="1"/>
              <a:t>Proposez</a:t>
            </a:r>
            <a:r>
              <a:rPr lang="en-US" sz="1600" i="1" dirty="0"/>
              <a:t> des </a:t>
            </a:r>
            <a:r>
              <a:rPr lang="en-US" sz="1600" i="1" dirty="0" err="1"/>
              <a:t>exercices</a:t>
            </a:r>
            <a:r>
              <a:rPr lang="en-US" sz="1600" i="1" dirty="0"/>
              <a:t> </a:t>
            </a:r>
            <a:r>
              <a:rPr lang="en-US" sz="1600" i="1" dirty="0" err="1"/>
              <a:t>interactifs</a:t>
            </a:r>
            <a:r>
              <a:rPr lang="en-US" sz="1600" i="1" dirty="0"/>
              <a:t> et des </a:t>
            </a:r>
            <a:r>
              <a:rPr lang="en-US" sz="1600" i="1" dirty="0" err="1"/>
              <a:t>activités</a:t>
            </a:r>
            <a:r>
              <a:rPr lang="en-US" sz="1600" i="1" dirty="0"/>
              <a:t> pratiques pour </a:t>
            </a:r>
            <a:r>
              <a:rPr lang="en-US" sz="1600" i="1" dirty="0" err="1"/>
              <a:t>renforcer</a:t>
            </a:r>
            <a:r>
              <a:rPr lang="en-US" sz="1600" i="1" dirty="0"/>
              <a:t> </a:t>
            </a:r>
            <a:r>
              <a:rPr lang="en-US" sz="1600" i="1" dirty="0" err="1"/>
              <a:t>l’apprentissage</a:t>
            </a:r>
            <a:r>
              <a:rPr lang="en-US" sz="1600" i="1" dirty="0"/>
              <a:t>.
Verbal : </a:t>
            </a:r>
            <a:r>
              <a:rPr lang="en-US" sz="1600" i="1" dirty="0" err="1"/>
              <a:t>Parlez</a:t>
            </a:r>
            <a:r>
              <a:rPr lang="en-US" sz="1600" i="1" dirty="0"/>
              <a:t> </a:t>
            </a:r>
            <a:r>
              <a:rPr lang="en-US" sz="1600" i="1" dirty="0" err="1"/>
              <a:t>lentement</a:t>
            </a:r>
            <a:r>
              <a:rPr lang="en-US" sz="1600" i="1" dirty="0"/>
              <a:t> et </a:t>
            </a:r>
            <a:r>
              <a:rPr lang="en-US" sz="1600" i="1" dirty="0" err="1"/>
              <a:t>clairement</a:t>
            </a:r>
            <a:r>
              <a:rPr lang="en-US" sz="1600" i="1" dirty="0"/>
              <a:t>. </a:t>
            </a:r>
            <a:r>
              <a:rPr lang="en-US" sz="1600" i="1" dirty="0" err="1"/>
              <a:t>Fournissez</a:t>
            </a:r>
            <a:r>
              <a:rPr lang="en-US" sz="1600" i="1" dirty="0"/>
              <a:t> des instructions et des explications </a:t>
            </a:r>
            <a:r>
              <a:rPr lang="en-US" sz="1600" i="1" dirty="0" err="1"/>
              <a:t>claires</a:t>
            </a:r>
            <a:r>
              <a:rPr lang="en-US" sz="1600" i="1" dirty="0"/>
              <a:t>. </a:t>
            </a:r>
            <a:r>
              <a:rPr lang="en-US" sz="1600" i="1" dirty="0" err="1"/>
              <a:t>Prévoyez</a:t>
            </a:r>
            <a:r>
              <a:rPr lang="en-US" sz="1600" i="1" dirty="0"/>
              <a:t> </a:t>
            </a:r>
            <a:r>
              <a:rPr lang="en-US" sz="1600" i="1" dirty="0" err="1"/>
              <a:t>suffisamment</a:t>
            </a:r>
            <a:r>
              <a:rPr lang="en-US" sz="1600" i="1" dirty="0"/>
              <a:t> de temps aux </a:t>
            </a:r>
            <a:r>
              <a:rPr lang="en-US" sz="1600" i="1" dirty="0" err="1"/>
              <a:t>apprenants</a:t>
            </a:r>
            <a:r>
              <a:rPr lang="en-US" sz="1600" i="1" dirty="0"/>
              <a:t> pour </a:t>
            </a:r>
            <a:r>
              <a:rPr lang="en-US" sz="1600" i="1" dirty="0" err="1"/>
              <a:t>traiter</a:t>
            </a:r>
            <a:r>
              <a:rPr lang="en-US" sz="1600" i="1" dirty="0"/>
              <a:t> </a:t>
            </a:r>
            <a:r>
              <a:rPr lang="en-US" sz="1600" i="1" dirty="0" err="1"/>
              <a:t>l’information</a:t>
            </a:r>
            <a:r>
              <a:rPr lang="en-US" sz="1600" i="1" dirty="0"/>
              <a:t> et </a:t>
            </a:r>
            <a:r>
              <a:rPr lang="en-US" sz="1600" i="1" dirty="0" err="1"/>
              <a:t>répondre</a:t>
            </a:r>
            <a:r>
              <a:rPr lang="en-US" sz="1600" i="1" dirty="0"/>
              <a:t> aux questions.</a:t>
            </a:r>
            <a:endParaRPr sz="1600" b="1" dirty="0">
              <a:solidFill>
                <a:srgbClr val="1F1F1F"/>
              </a:solidFill>
            </a:endParaRPr>
          </a:p>
        </p:txBody>
      </p:sp>
      <p:sp>
        <p:nvSpPr>
          <p:cNvPr id="619" name="Google Shape;619;p79"/>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23"/>
        <p:cNvGrpSpPr/>
        <p:nvPr/>
      </p:nvGrpSpPr>
      <p:grpSpPr>
        <a:xfrm>
          <a:off x="0" y="0"/>
          <a:ext cx="0" cy="0"/>
          <a:chOff x="0" y="0"/>
          <a:chExt cx="0" cy="0"/>
        </a:xfrm>
      </p:grpSpPr>
      <p:sp>
        <p:nvSpPr>
          <p:cNvPr id="624" name="Google Shape;624;p80"/>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2400" dirty="0"/>
              <a:t>Adapter les techniques de communication verbale et de </a:t>
            </a:r>
            <a:r>
              <a:rPr lang="en-US" sz="2400" dirty="0" err="1"/>
              <a:t>contenu</a:t>
            </a:r>
            <a:r>
              <a:rPr lang="en-US" sz="2400" dirty="0"/>
              <a:t> pour les </a:t>
            </a:r>
            <a:r>
              <a:rPr lang="en-US" sz="2400" dirty="0" err="1"/>
              <a:t>apprenants</a:t>
            </a:r>
            <a:r>
              <a:rPr lang="en-US" sz="2400" dirty="0"/>
              <a:t> </a:t>
            </a:r>
            <a:r>
              <a:rPr lang="en-US" sz="2400" dirty="0" err="1"/>
              <a:t>handicapés</a:t>
            </a:r>
            <a:r>
              <a:rPr lang="en-US" sz="2400" dirty="0"/>
              <a:t> </a:t>
            </a:r>
            <a:r>
              <a:rPr lang="en-US" sz="2400" dirty="0" err="1"/>
              <a:t>en</a:t>
            </a:r>
            <a:r>
              <a:rPr lang="en-US" sz="2400" dirty="0"/>
              <a:t> </a:t>
            </a:r>
            <a:r>
              <a:rPr lang="en-US" sz="2400" dirty="0" err="1"/>
              <a:t>ligne</a:t>
            </a:r>
            <a:r>
              <a:rPr lang="en-US" sz="2400" dirty="0"/>
              <a:t> :</a:t>
            </a:r>
            <a:endParaRPr sz="2400" dirty="0"/>
          </a:p>
        </p:txBody>
      </p:sp>
      <p:sp>
        <p:nvSpPr>
          <p:cNvPr id="625" name="Google Shape;625;p80"/>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nSpc>
                <a:spcPct val="100000"/>
              </a:lnSpc>
              <a:spcBef>
                <a:spcPts val="800"/>
              </a:spcBef>
              <a:buNone/>
            </a:pPr>
            <a:r>
              <a:rPr lang="en-US" sz="1600" i="1" dirty="0"/>
              <a:t>Techniques </a:t>
            </a:r>
            <a:r>
              <a:rPr lang="en-US" sz="1600" i="1" dirty="0" err="1"/>
              <a:t>générales</a:t>
            </a:r>
            <a:r>
              <a:rPr lang="en-US" sz="1600" i="1" dirty="0"/>
              <a:t> :
</a:t>
            </a:r>
            <a:r>
              <a:rPr lang="en-US" sz="1600" i="1" dirty="0" err="1"/>
              <a:t>Apprentissage</a:t>
            </a:r>
            <a:r>
              <a:rPr lang="en-US" sz="1600" i="1" dirty="0"/>
              <a:t> à son </a:t>
            </a:r>
            <a:r>
              <a:rPr lang="en-US" sz="1600" i="1" dirty="0" err="1"/>
              <a:t>rythme</a:t>
            </a:r>
            <a:r>
              <a:rPr lang="en-US" sz="1600" i="1" dirty="0"/>
              <a:t> : </a:t>
            </a:r>
            <a:r>
              <a:rPr lang="en-US" sz="1600" i="1" dirty="0" err="1"/>
              <a:t>Offrez</a:t>
            </a:r>
            <a:r>
              <a:rPr lang="en-US" sz="1600" i="1" dirty="0"/>
              <a:t> des </a:t>
            </a:r>
            <a:r>
              <a:rPr lang="en-US" sz="1600" i="1" dirty="0" err="1"/>
              <a:t>possibilités</a:t>
            </a:r>
            <a:r>
              <a:rPr lang="en-US" sz="1600" i="1" dirty="0"/>
              <a:t> </a:t>
            </a:r>
            <a:r>
              <a:rPr lang="en-US" sz="1600" i="1" dirty="0" err="1"/>
              <a:t>d’apprentissage</a:t>
            </a:r>
            <a:r>
              <a:rPr lang="en-US" sz="1600" i="1" dirty="0"/>
              <a:t> à </a:t>
            </a:r>
            <a:r>
              <a:rPr lang="en-US" sz="1600" i="1" dirty="0" err="1"/>
              <a:t>votre</a:t>
            </a:r>
            <a:r>
              <a:rPr lang="en-US" sz="1600" i="1" dirty="0"/>
              <a:t> </a:t>
            </a:r>
            <a:r>
              <a:rPr lang="en-US" sz="1600" i="1" dirty="0" err="1"/>
              <a:t>rythme</a:t>
            </a:r>
            <a:r>
              <a:rPr lang="en-US" sz="1600" i="1" dirty="0"/>
              <a:t> pour </a:t>
            </a:r>
            <a:r>
              <a:rPr lang="en-US" sz="1600" i="1" dirty="0" err="1"/>
              <a:t>s’adapter</a:t>
            </a:r>
            <a:r>
              <a:rPr lang="en-US" sz="1600" i="1" dirty="0"/>
              <a:t> aux styles et au </a:t>
            </a:r>
            <a:r>
              <a:rPr lang="en-US" sz="1600" i="1" dirty="0" err="1"/>
              <a:t>rythme</a:t>
            </a:r>
            <a:r>
              <a:rPr lang="en-US" sz="1600" i="1" dirty="0"/>
              <a:t> </a:t>
            </a:r>
            <a:r>
              <a:rPr lang="en-US" sz="1600" i="1" dirty="0" err="1"/>
              <a:t>d’apprentissage</a:t>
            </a:r>
            <a:r>
              <a:rPr lang="en-US" sz="1600" i="1" dirty="0"/>
              <a:t> </a:t>
            </a:r>
            <a:r>
              <a:rPr lang="en-US" sz="1600" i="1" dirty="0" err="1"/>
              <a:t>individuels</a:t>
            </a:r>
            <a:r>
              <a:rPr lang="en-US" sz="1600" i="1" dirty="0"/>
              <a:t>. </a:t>
            </a:r>
            <a:r>
              <a:rPr lang="en-US" sz="1600" i="1" dirty="0" err="1"/>
              <a:t>Cela</a:t>
            </a:r>
            <a:r>
              <a:rPr lang="en-US" sz="1600" i="1" dirty="0"/>
              <a:t> </a:t>
            </a:r>
            <a:r>
              <a:rPr lang="en-US" sz="1600" i="1" dirty="0" err="1"/>
              <a:t>permet</a:t>
            </a:r>
            <a:r>
              <a:rPr lang="en-US" sz="1600" i="1" dirty="0"/>
              <a:t> aux </a:t>
            </a:r>
            <a:r>
              <a:rPr lang="en-US" sz="1600" i="1" dirty="0" err="1"/>
              <a:t>apprenants</a:t>
            </a:r>
            <a:r>
              <a:rPr lang="en-US" sz="1600" i="1" dirty="0"/>
              <a:t> </a:t>
            </a:r>
            <a:r>
              <a:rPr lang="en-US" sz="1600" i="1" dirty="0" err="1"/>
              <a:t>handicapés</a:t>
            </a:r>
            <a:r>
              <a:rPr lang="en-US" sz="1600" i="1" dirty="0"/>
              <a:t> de revoir le matériel à </a:t>
            </a:r>
            <a:r>
              <a:rPr lang="en-US" sz="1600" i="1" dirty="0" err="1"/>
              <a:t>plusieurs</a:t>
            </a:r>
            <a:r>
              <a:rPr lang="en-US" sz="1600" i="1" dirty="0"/>
              <a:t> reprises </a:t>
            </a:r>
            <a:r>
              <a:rPr lang="en-US" sz="1600" i="1" dirty="0" err="1"/>
              <a:t>si</a:t>
            </a:r>
            <a:r>
              <a:rPr lang="en-US" sz="1600" i="1" dirty="0"/>
              <a:t> </a:t>
            </a:r>
            <a:r>
              <a:rPr lang="en-US" sz="1600" i="1" dirty="0" err="1"/>
              <a:t>nécessaire</a:t>
            </a:r>
            <a:r>
              <a:rPr lang="en-US" sz="1600" i="1" dirty="0"/>
              <a:t>.
</a:t>
            </a:r>
            <a:r>
              <a:rPr lang="en-US" sz="1600" i="1" dirty="0" err="1"/>
              <a:t>Flexibilité</a:t>
            </a:r>
            <a:r>
              <a:rPr lang="en-US" sz="1600" i="1" dirty="0"/>
              <a:t> : </a:t>
            </a:r>
            <a:r>
              <a:rPr lang="en-US" sz="1600" i="1" dirty="0" err="1"/>
              <a:t>Proposez</a:t>
            </a:r>
            <a:r>
              <a:rPr lang="en-US" sz="1600" i="1" dirty="0"/>
              <a:t> </a:t>
            </a:r>
            <a:r>
              <a:rPr lang="en-US" sz="1600" i="1" dirty="0" err="1"/>
              <a:t>différentes</a:t>
            </a:r>
            <a:r>
              <a:rPr lang="en-US" sz="1600" i="1" dirty="0"/>
              <a:t> </a:t>
            </a:r>
            <a:r>
              <a:rPr lang="en-US" sz="1600" i="1" dirty="0" err="1"/>
              <a:t>méthodes</a:t>
            </a:r>
            <a:r>
              <a:rPr lang="en-US" sz="1600" i="1" dirty="0"/>
              <a:t> </a:t>
            </a:r>
            <a:r>
              <a:rPr lang="en-US" sz="1600" i="1" dirty="0" err="1"/>
              <a:t>d’évaluation</a:t>
            </a:r>
            <a:r>
              <a:rPr lang="en-US" sz="1600" i="1" dirty="0"/>
              <a:t> pour </a:t>
            </a:r>
            <a:r>
              <a:rPr lang="en-US" sz="1600" i="1" dirty="0" err="1"/>
              <a:t>répondre</a:t>
            </a:r>
            <a:r>
              <a:rPr lang="en-US" sz="1600" i="1" dirty="0"/>
              <a:t> aux </a:t>
            </a:r>
            <a:r>
              <a:rPr lang="en-US" sz="1600" i="1" dirty="0" err="1"/>
              <a:t>besoins</a:t>
            </a:r>
            <a:r>
              <a:rPr lang="en-US" sz="1600" i="1" dirty="0"/>
              <a:t> </a:t>
            </a:r>
            <a:r>
              <a:rPr lang="en-US" sz="1600" i="1" dirty="0" err="1"/>
              <a:t>d’apprenants</a:t>
            </a:r>
            <a:r>
              <a:rPr lang="en-US" sz="1600" i="1" dirty="0"/>
              <a:t> </a:t>
            </a:r>
            <a:r>
              <a:rPr lang="en-US" sz="1600" i="1" dirty="0" err="1"/>
              <a:t>diversifiés</a:t>
            </a:r>
            <a:r>
              <a:rPr lang="en-US" sz="1600" i="1" dirty="0"/>
              <a:t>. </a:t>
            </a:r>
            <a:r>
              <a:rPr lang="en-US" sz="1600" i="1" dirty="0" err="1"/>
              <a:t>Envisagez</a:t>
            </a:r>
            <a:r>
              <a:rPr lang="en-US" sz="1600" i="1" dirty="0"/>
              <a:t> </a:t>
            </a:r>
            <a:r>
              <a:rPr lang="en-US" sz="1600" i="1" dirty="0" err="1"/>
              <a:t>d’utiliser</a:t>
            </a:r>
            <a:r>
              <a:rPr lang="en-US" sz="1600" i="1" dirty="0"/>
              <a:t> </a:t>
            </a:r>
            <a:r>
              <a:rPr lang="en-US" sz="1600" i="1" dirty="0" err="1"/>
              <a:t>une</a:t>
            </a:r>
            <a:r>
              <a:rPr lang="en-US" sz="1600" i="1" dirty="0"/>
              <a:t> </a:t>
            </a:r>
            <a:r>
              <a:rPr lang="en-US" sz="1600" i="1" dirty="0" err="1"/>
              <a:t>variété</a:t>
            </a:r>
            <a:r>
              <a:rPr lang="en-US" sz="1600" i="1" dirty="0"/>
              <a:t> de devoirs </a:t>
            </a:r>
            <a:r>
              <a:rPr lang="en-US" sz="1600" i="1" dirty="0" err="1"/>
              <a:t>tels</a:t>
            </a:r>
            <a:r>
              <a:rPr lang="en-US" sz="1600" i="1" dirty="0"/>
              <a:t> que des </a:t>
            </a:r>
            <a:r>
              <a:rPr lang="en-US" sz="1600" i="1" dirty="0" err="1"/>
              <a:t>essais</a:t>
            </a:r>
            <a:r>
              <a:rPr lang="en-US" sz="1600" i="1" dirty="0"/>
              <a:t>, des </a:t>
            </a:r>
            <a:r>
              <a:rPr lang="en-US" sz="1600" i="1" dirty="0" err="1"/>
              <a:t>présentations</a:t>
            </a:r>
            <a:r>
              <a:rPr lang="en-US" sz="1600" i="1" dirty="0"/>
              <a:t> et des </a:t>
            </a:r>
            <a:r>
              <a:rPr lang="en-US" sz="1600" i="1" dirty="0" err="1"/>
              <a:t>projets</a:t>
            </a:r>
            <a:r>
              <a:rPr lang="en-US" sz="1600" i="1" dirty="0"/>
              <a:t> pratiques.
Technologies </a:t>
            </a:r>
            <a:r>
              <a:rPr lang="en-US" sz="1600" i="1" dirty="0" err="1"/>
              <a:t>d’assistance</a:t>
            </a:r>
            <a:r>
              <a:rPr lang="en-US" sz="1600" i="1" dirty="0"/>
              <a:t> : </a:t>
            </a:r>
            <a:r>
              <a:rPr lang="en-US" sz="1600" i="1" dirty="0" err="1"/>
              <a:t>Encouragez</a:t>
            </a:r>
            <a:r>
              <a:rPr lang="en-US" sz="1600" i="1" dirty="0"/>
              <a:t> les </a:t>
            </a:r>
            <a:r>
              <a:rPr lang="en-US" sz="1600" i="1" dirty="0" err="1"/>
              <a:t>apprenants</a:t>
            </a:r>
            <a:r>
              <a:rPr lang="en-US" sz="1600" i="1" dirty="0"/>
              <a:t> à explorer </a:t>
            </a:r>
            <a:r>
              <a:rPr lang="en-US" sz="1600" i="1" dirty="0" err="1"/>
              <a:t>l’utilisation</a:t>
            </a:r>
            <a:r>
              <a:rPr lang="en-US" sz="1600" i="1" dirty="0"/>
              <a:t> des technologies </a:t>
            </a:r>
            <a:r>
              <a:rPr lang="en-US" sz="1600" i="1" dirty="0" err="1"/>
              <a:t>d’assistance</a:t>
            </a:r>
            <a:r>
              <a:rPr lang="en-US" sz="1600" i="1" dirty="0"/>
              <a:t> </a:t>
            </a:r>
            <a:r>
              <a:rPr lang="en-US" sz="1600" i="1" dirty="0" err="1"/>
              <a:t>disponibles</a:t>
            </a:r>
            <a:r>
              <a:rPr lang="en-US" sz="1600" i="1" dirty="0"/>
              <a:t> sur la </a:t>
            </a:r>
            <a:r>
              <a:rPr lang="en-US" sz="1600" i="1" dirty="0" err="1"/>
              <a:t>plateforme</a:t>
            </a:r>
            <a:r>
              <a:rPr lang="en-US" sz="1600" i="1" dirty="0"/>
              <a:t>, </a:t>
            </a:r>
            <a:r>
              <a:rPr lang="en-US" sz="1600" i="1" dirty="0" err="1"/>
              <a:t>telles</a:t>
            </a:r>
            <a:r>
              <a:rPr lang="en-US" sz="1600" i="1" dirty="0"/>
              <a:t> que les </a:t>
            </a:r>
            <a:r>
              <a:rPr lang="en-US" sz="1600" i="1" dirty="0" err="1"/>
              <a:t>outils</a:t>
            </a:r>
            <a:r>
              <a:rPr lang="en-US" sz="1600" i="1" dirty="0"/>
              <a:t> de </a:t>
            </a:r>
            <a:r>
              <a:rPr lang="en-US" sz="1600" i="1" dirty="0" err="1"/>
              <a:t>synthèse</a:t>
            </a:r>
            <a:r>
              <a:rPr lang="en-US" sz="1600" i="1" dirty="0"/>
              <a:t> </a:t>
            </a:r>
            <a:r>
              <a:rPr lang="en-US" sz="1600" i="1" dirty="0" err="1"/>
              <a:t>vocale</a:t>
            </a:r>
            <a:r>
              <a:rPr lang="en-US" sz="1600" i="1" dirty="0"/>
              <a:t> et les </a:t>
            </a:r>
            <a:r>
              <a:rPr lang="en-US" sz="1600" i="1" dirty="0" err="1"/>
              <a:t>lecteurs</a:t>
            </a:r>
            <a:r>
              <a:rPr lang="en-US" sz="1600" i="1" dirty="0"/>
              <a:t> </a:t>
            </a:r>
            <a:r>
              <a:rPr lang="en-US" sz="1600" i="1" dirty="0" err="1"/>
              <a:t>d’écran</a:t>
            </a:r>
            <a:r>
              <a:rPr lang="en-US" sz="1600" i="1" dirty="0"/>
              <a:t>.
En </a:t>
            </a:r>
            <a:r>
              <a:rPr lang="en-US" sz="1600" i="1" dirty="0" err="1"/>
              <a:t>intégrant</a:t>
            </a:r>
            <a:r>
              <a:rPr lang="en-US" sz="1600" i="1" dirty="0"/>
              <a:t> </a:t>
            </a:r>
            <a:r>
              <a:rPr lang="en-US" sz="1600" i="1" dirty="0" err="1"/>
              <a:t>ces</a:t>
            </a:r>
            <a:r>
              <a:rPr lang="en-US" sz="1600" i="1" dirty="0"/>
              <a:t> techniques, les </a:t>
            </a:r>
            <a:r>
              <a:rPr lang="en-US" sz="1600" i="1" dirty="0" err="1"/>
              <a:t>travailleurs</a:t>
            </a:r>
            <a:r>
              <a:rPr lang="en-US" sz="1600" i="1" dirty="0"/>
              <a:t> </a:t>
            </a:r>
            <a:r>
              <a:rPr lang="en-US" sz="1600" i="1" dirty="0" err="1"/>
              <a:t>sociaux</a:t>
            </a:r>
            <a:r>
              <a:rPr lang="en-US" sz="1600" i="1" dirty="0"/>
              <a:t> </a:t>
            </a:r>
            <a:r>
              <a:rPr lang="en-US" sz="1600" i="1" dirty="0" err="1"/>
              <a:t>peuvent</a:t>
            </a:r>
            <a:r>
              <a:rPr lang="en-US" sz="1600" i="1" dirty="0"/>
              <a:t> </a:t>
            </a:r>
            <a:r>
              <a:rPr lang="en-US" sz="1600" i="1" dirty="0" err="1"/>
              <a:t>créer</a:t>
            </a:r>
            <a:r>
              <a:rPr lang="en-US" sz="1600" i="1" dirty="0"/>
              <a:t> des </a:t>
            </a:r>
            <a:r>
              <a:rPr lang="en-US" sz="1600" i="1" dirty="0" err="1"/>
              <a:t>cours</a:t>
            </a:r>
            <a:r>
              <a:rPr lang="en-US" sz="1600" i="1" dirty="0"/>
              <a:t> </a:t>
            </a:r>
            <a:r>
              <a:rPr lang="en-US" sz="1600" i="1" dirty="0" err="1"/>
              <a:t>en</a:t>
            </a:r>
            <a:r>
              <a:rPr lang="en-US" sz="1600" i="1" dirty="0"/>
              <a:t> </a:t>
            </a:r>
            <a:r>
              <a:rPr lang="en-US" sz="1600" i="1" dirty="0" err="1"/>
              <a:t>ligne</a:t>
            </a:r>
            <a:r>
              <a:rPr lang="en-US" sz="1600" i="1" dirty="0"/>
              <a:t> plus </a:t>
            </a:r>
            <a:r>
              <a:rPr lang="en-US" sz="1600" i="1" dirty="0" err="1"/>
              <a:t>accessibles</a:t>
            </a:r>
            <a:r>
              <a:rPr lang="en-US" sz="1600" i="1" dirty="0"/>
              <a:t> et plus </a:t>
            </a:r>
            <a:r>
              <a:rPr lang="en-US" sz="1600" i="1" dirty="0" err="1"/>
              <a:t>attrayants</a:t>
            </a:r>
            <a:r>
              <a:rPr lang="en-US" sz="1600" i="1" dirty="0"/>
              <a:t> pour les </a:t>
            </a:r>
            <a:r>
              <a:rPr lang="en-US" sz="1600" i="1" dirty="0" err="1"/>
              <a:t>apprenants</a:t>
            </a:r>
            <a:r>
              <a:rPr lang="en-US" sz="1600" i="1" dirty="0"/>
              <a:t> </a:t>
            </a:r>
            <a:r>
              <a:rPr lang="en-US" sz="1600" i="1" dirty="0" err="1"/>
              <a:t>souffrant</a:t>
            </a:r>
            <a:r>
              <a:rPr lang="en-US" sz="1600" i="1" dirty="0"/>
              <a:t> d’un large </a:t>
            </a:r>
            <a:r>
              <a:rPr lang="en-US" sz="1600" i="1" dirty="0" err="1"/>
              <a:t>éventail</a:t>
            </a:r>
            <a:r>
              <a:rPr lang="en-US" sz="1600" i="1" dirty="0"/>
              <a:t> de handicaps.
Se souvenir:
</a:t>
            </a:r>
            <a:r>
              <a:rPr lang="en-US" sz="1600" i="1" dirty="0" err="1"/>
              <a:t>Privilégiez</a:t>
            </a:r>
            <a:r>
              <a:rPr lang="en-US" sz="1600" i="1" dirty="0"/>
              <a:t> </a:t>
            </a:r>
            <a:r>
              <a:rPr lang="en-US" sz="1600" i="1" dirty="0" err="1"/>
              <a:t>toujours</a:t>
            </a:r>
            <a:r>
              <a:rPr lang="en-US" sz="1600" i="1" dirty="0"/>
              <a:t> </a:t>
            </a:r>
            <a:r>
              <a:rPr lang="en-US" sz="1600" i="1" dirty="0" err="1"/>
              <a:t>une</a:t>
            </a:r>
            <a:r>
              <a:rPr lang="en-US" sz="1600" i="1" dirty="0"/>
              <a:t> communication </a:t>
            </a:r>
            <a:r>
              <a:rPr lang="en-US" sz="1600" i="1" dirty="0" err="1"/>
              <a:t>claire</a:t>
            </a:r>
            <a:r>
              <a:rPr lang="en-US" sz="1600" i="1" dirty="0"/>
              <a:t> et un </a:t>
            </a:r>
            <a:r>
              <a:rPr lang="en-US" sz="1600" i="1" dirty="0" err="1"/>
              <a:t>environnement</a:t>
            </a:r>
            <a:r>
              <a:rPr lang="en-US" sz="1600" i="1" dirty="0"/>
              <a:t> </a:t>
            </a:r>
            <a:r>
              <a:rPr lang="en-US" sz="1600" i="1" dirty="0" err="1"/>
              <a:t>accueillant</a:t>
            </a:r>
            <a:r>
              <a:rPr lang="en-US" sz="1600" i="1" dirty="0"/>
              <a:t>.
</a:t>
            </a:r>
            <a:r>
              <a:rPr lang="en-US" sz="1600" i="1" dirty="0" err="1"/>
              <a:t>Soyez</a:t>
            </a:r>
            <a:r>
              <a:rPr lang="en-US" sz="1600" i="1" dirty="0"/>
              <a:t> </a:t>
            </a:r>
            <a:r>
              <a:rPr lang="en-US" sz="1600" i="1" dirty="0" err="1"/>
              <a:t>ouvert</a:t>
            </a:r>
            <a:r>
              <a:rPr lang="en-US" sz="1600" i="1" dirty="0"/>
              <a:t> aux </a:t>
            </a:r>
            <a:r>
              <a:rPr lang="en-US" sz="1600" i="1" dirty="0" err="1"/>
              <a:t>commentaires</a:t>
            </a:r>
            <a:r>
              <a:rPr lang="en-US" sz="1600" i="1" dirty="0"/>
              <a:t> des </a:t>
            </a:r>
            <a:r>
              <a:rPr lang="en-US" sz="1600" i="1" dirty="0" err="1"/>
              <a:t>apprenants</a:t>
            </a:r>
            <a:r>
              <a:rPr lang="en-US" sz="1600" i="1" dirty="0"/>
              <a:t> et </a:t>
            </a:r>
            <a:r>
              <a:rPr lang="en-US" sz="1600" i="1" dirty="0" err="1"/>
              <a:t>apportez</a:t>
            </a:r>
            <a:r>
              <a:rPr lang="en-US" sz="1600" i="1" dirty="0"/>
              <a:t> des </a:t>
            </a:r>
            <a:r>
              <a:rPr lang="en-US" sz="1600" i="1" dirty="0" err="1"/>
              <a:t>ajustements</a:t>
            </a:r>
            <a:r>
              <a:rPr lang="en-US" sz="1600" i="1" dirty="0"/>
              <a:t> au </a:t>
            </a:r>
            <a:r>
              <a:rPr lang="en-US" sz="1600" i="1" dirty="0" err="1"/>
              <a:t>cours</a:t>
            </a:r>
            <a:r>
              <a:rPr lang="en-US" sz="1600" i="1" dirty="0"/>
              <a:t> au </a:t>
            </a:r>
            <a:r>
              <a:rPr lang="en-US" sz="1600" i="1" dirty="0" err="1"/>
              <a:t>besoin</a:t>
            </a:r>
            <a:r>
              <a:rPr lang="en-US" sz="1600" i="1" dirty="0"/>
              <a:t>.
</a:t>
            </a:r>
            <a:r>
              <a:rPr lang="en-US" sz="1600" i="1" dirty="0" err="1"/>
              <a:t>Ces</a:t>
            </a:r>
            <a:r>
              <a:rPr lang="en-US" sz="1600" i="1" dirty="0"/>
              <a:t> </a:t>
            </a:r>
            <a:r>
              <a:rPr lang="en-US" sz="1600" i="1" dirty="0" err="1"/>
              <a:t>stratégies</a:t>
            </a:r>
            <a:r>
              <a:rPr lang="en-US" sz="1600" i="1" dirty="0"/>
              <a:t> </a:t>
            </a:r>
            <a:r>
              <a:rPr lang="en-US" sz="1600" i="1" dirty="0" err="1"/>
              <a:t>vous</a:t>
            </a:r>
            <a:r>
              <a:rPr lang="en-US" sz="1600" i="1" dirty="0"/>
              <a:t> </a:t>
            </a:r>
            <a:r>
              <a:rPr lang="en-US" sz="1600" i="1" dirty="0" err="1"/>
              <a:t>permettront</a:t>
            </a:r>
            <a:r>
              <a:rPr lang="en-US" sz="1600" i="1" dirty="0"/>
              <a:t> de </a:t>
            </a:r>
            <a:r>
              <a:rPr lang="en-US" sz="1600" i="1" dirty="0" err="1"/>
              <a:t>créer</a:t>
            </a:r>
            <a:r>
              <a:rPr lang="en-US" sz="1600" i="1" dirty="0"/>
              <a:t> des </a:t>
            </a:r>
            <a:r>
              <a:rPr lang="en-US" sz="1600" i="1" dirty="0" err="1"/>
              <a:t>expériences</a:t>
            </a:r>
            <a:r>
              <a:rPr lang="en-US" sz="1600" i="1" dirty="0"/>
              <a:t> </a:t>
            </a:r>
            <a:r>
              <a:rPr lang="en-US" sz="1600" i="1" dirty="0" err="1"/>
              <a:t>d’apprentissage</a:t>
            </a:r>
            <a:r>
              <a:rPr lang="en-US" sz="1600" i="1" dirty="0"/>
              <a:t> </a:t>
            </a:r>
            <a:r>
              <a:rPr lang="en-US" sz="1600" i="1" dirty="0" err="1"/>
              <a:t>en</a:t>
            </a:r>
            <a:r>
              <a:rPr lang="en-US" sz="1600" i="1" dirty="0"/>
              <a:t> </a:t>
            </a:r>
            <a:r>
              <a:rPr lang="en-US" sz="1600" i="1" dirty="0" err="1"/>
              <a:t>ligne</a:t>
            </a:r>
            <a:r>
              <a:rPr lang="en-US" sz="1600" i="1" dirty="0"/>
              <a:t> qui </a:t>
            </a:r>
            <a:r>
              <a:rPr lang="en-US" sz="1600" i="1" dirty="0" err="1"/>
              <a:t>améliorent</a:t>
            </a:r>
            <a:r>
              <a:rPr lang="en-US" sz="1600" i="1" dirty="0"/>
              <a:t> </a:t>
            </a:r>
            <a:r>
              <a:rPr lang="en-US" sz="1600" i="1" dirty="0" err="1"/>
              <a:t>véritablement</a:t>
            </a:r>
            <a:r>
              <a:rPr lang="en-US" sz="1600" i="1" dirty="0"/>
              <a:t> la vie des </a:t>
            </a:r>
            <a:r>
              <a:rPr lang="en-US" sz="1600" i="1" dirty="0" err="1"/>
              <a:t>personnes</a:t>
            </a:r>
            <a:r>
              <a:rPr lang="en-US" sz="1600" i="1" dirty="0"/>
              <a:t> </a:t>
            </a:r>
            <a:r>
              <a:rPr lang="en-US" sz="1600" i="1" dirty="0" err="1"/>
              <a:t>handicapées</a:t>
            </a:r>
            <a:r>
              <a:rPr lang="en-US" sz="1600" i="1" dirty="0"/>
              <a:t>.</a:t>
            </a:r>
            <a:endParaRPr sz="1600" i="1" dirty="0">
              <a:solidFill>
                <a:srgbClr val="1F1F1F"/>
              </a:solidFill>
            </a:endParaRPr>
          </a:p>
        </p:txBody>
      </p:sp>
      <p:sp>
        <p:nvSpPr>
          <p:cNvPr id="626" name="Google Shape;626;p80"/>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30"/>
        <p:cNvGrpSpPr/>
        <p:nvPr/>
      </p:nvGrpSpPr>
      <p:grpSpPr>
        <a:xfrm>
          <a:off x="0" y="0"/>
          <a:ext cx="0" cy="0"/>
          <a:chOff x="0" y="0"/>
          <a:chExt cx="0" cy="0"/>
        </a:xfrm>
      </p:grpSpPr>
      <p:sp>
        <p:nvSpPr>
          <p:cNvPr id="631" name="Google Shape;631;p81"/>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2400" dirty="0"/>
              <a:t>Adapter les techniques de communication verbale et de </a:t>
            </a:r>
            <a:r>
              <a:rPr lang="en-US" sz="2400" dirty="0" err="1"/>
              <a:t>contenu</a:t>
            </a:r>
            <a:r>
              <a:rPr lang="en-US" sz="2400" dirty="0"/>
              <a:t> pour les </a:t>
            </a:r>
            <a:r>
              <a:rPr lang="en-US" sz="2400" dirty="0" err="1"/>
              <a:t>apprenants</a:t>
            </a:r>
            <a:r>
              <a:rPr lang="en-US" sz="2400" dirty="0"/>
              <a:t> </a:t>
            </a:r>
            <a:r>
              <a:rPr lang="en-US" sz="2400" dirty="0" err="1"/>
              <a:t>handicapés</a:t>
            </a:r>
            <a:r>
              <a:rPr lang="en-US" sz="2400" dirty="0"/>
              <a:t> </a:t>
            </a:r>
            <a:r>
              <a:rPr lang="en-US" sz="2400" dirty="0" err="1"/>
              <a:t>en</a:t>
            </a:r>
            <a:r>
              <a:rPr lang="en-US" sz="2400" dirty="0"/>
              <a:t> </a:t>
            </a:r>
            <a:r>
              <a:rPr lang="en-US" sz="2400" dirty="0" err="1"/>
              <a:t>ligne</a:t>
            </a:r>
            <a:r>
              <a:rPr lang="en-US" sz="2400" dirty="0"/>
              <a:t> :</a:t>
            </a:r>
            <a:endParaRPr sz="3500" dirty="0"/>
          </a:p>
        </p:txBody>
      </p:sp>
      <p:sp>
        <p:nvSpPr>
          <p:cNvPr id="632" name="Google Shape;632;p81"/>
          <p:cNvSpPr txBox="1">
            <a:spLocks noGrp="1"/>
          </p:cNvSpPr>
          <p:nvPr>
            <p:ph type="body" idx="1"/>
          </p:nvPr>
        </p:nvSpPr>
        <p:spPr>
          <a:xfrm>
            <a:off x="1502591" y="846692"/>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n-US" sz="1900" dirty="0" err="1"/>
              <a:t>Création</a:t>
            </a:r>
            <a:r>
              <a:rPr lang="en-US" sz="1900" dirty="0"/>
              <a:t> de </a:t>
            </a:r>
            <a:r>
              <a:rPr lang="en-US" sz="1900" dirty="0" err="1"/>
              <a:t>contenu</a:t>
            </a:r>
            <a:r>
              <a:rPr lang="en-US" sz="1900" dirty="0"/>
              <a:t> </a:t>
            </a:r>
            <a:r>
              <a:rPr lang="en-US" sz="1900" dirty="0" err="1"/>
              <a:t>écrit</a:t>
            </a:r>
            <a:r>
              <a:rPr lang="en-US" sz="1900" dirty="0"/>
              <a:t> et </a:t>
            </a:r>
            <a:r>
              <a:rPr lang="en-US" sz="1900" dirty="0" err="1"/>
              <a:t>visuel</a:t>
            </a:r>
            <a:r>
              <a:rPr lang="en-US" sz="1900" dirty="0"/>
              <a:t> accessible - </a:t>
            </a:r>
            <a:r>
              <a:rPr lang="en-US" sz="1900" dirty="0" err="1"/>
              <a:t>règles</a:t>
            </a:r>
            <a:r>
              <a:rPr lang="en-US" sz="1900" dirty="0"/>
              <a:t> </a:t>
            </a:r>
            <a:r>
              <a:rPr lang="en-US" sz="1900" dirty="0" err="1"/>
              <a:t>générales</a:t>
            </a:r>
            <a:r>
              <a:rPr lang="en" sz="1900" dirty="0">
                <a:solidFill>
                  <a:srgbClr val="445D73"/>
                </a:solidFill>
              </a:rPr>
              <a:t>:</a:t>
            </a:r>
            <a:endParaRPr sz="1900" dirty="0">
              <a:solidFill>
                <a:srgbClr val="445D73"/>
              </a:solidFill>
            </a:endParaRPr>
          </a:p>
          <a:p>
            <a:pPr marL="609600" lvl="0" indent="-425450">
              <a:lnSpc>
                <a:spcPct val="100000"/>
              </a:lnSpc>
              <a:spcBef>
                <a:spcPts val="2400"/>
              </a:spcBef>
              <a:buSzPts val="1900"/>
              <a:buChar char="●"/>
            </a:pPr>
            <a:r>
              <a:rPr lang="en-US" sz="1800" dirty="0" err="1"/>
              <a:t>Utilisez</a:t>
            </a:r>
            <a:r>
              <a:rPr lang="en-US" sz="1800" dirty="0"/>
              <a:t> des sections de </a:t>
            </a:r>
            <a:r>
              <a:rPr lang="en-US" sz="1800" dirty="0" err="1"/>
              <a:t>texte</a:t>
            </a:r>
            <a:r>
              <a:rPr lang="en-US" sz="1800" dirty="0"/>
              <a:t> </a:t>
            </a:r>
            <a:r>
              <a:rPr lang="en-US" sz="1800" dirty="0" err="1"/>
              <a:t>gérables</a:t>
            </a:r>
            <a:r>
              <a:rPr lang="en-US" sz="1800" dirty="0"/>
              <a:t> : </a:t>
            </a:r>
            <a:r>
              <a:rPr lang="en-US" sz="1800" dirty="0" err="1"/>
              <a:t>utilisez</a:t>
            </a:r>
            <a:r>
              <a:rPr lang="en-US" sz="1800" dirty="0"/>
              <a:t> des phrases </a:t>
            </a:r>
            <a:r>
              <a:rPr lang="en-US" sz="1800" dirty="0" err="1"/>
              <a:t>courtes</a:t>
            </a:r>
            <a:r>
              <a:rPr lang="en-US" sz="1800" dirty="0"/>
              <a:t> qui ne </a:t>
            </a:r>
            <a:r>
              <a:rPr lang="en-US" sz="1800" dirty="0" err="1"/>
              <a:t>sont</a:t>
            </a:r>
            <a:r>
              <a:rPr lang="en-US" sz="1800" dirty="0"/>
              <a:t> pas </a:t>
            </a:r>
            <a:r>
              <a:rPr lang="en-US" sz="1800" dirty="0" err="1"/>
              <a:t>inutilement</a:t>
            </a:r>
            <a:r>
              <a:rPr lang="en-US" sz="1800" dirty="0"/>
              <a:t> complexes. 
En savoir plus sur les styles de police </a:t>
            </a:r>
            <a:r>
              <a:rPr lang="en-US" sz="1800" dirty="0" err="1"/>
              <a:t>accessibles</a:t>
            </a:r>
            <a:r>
              <a:rPr lang="en-US" sz="1800" dirty="0"/>
              <a:t>. 
</a:t>
            </a:r>
            <a:r>
              <a:rPr lang="en-US" sz="1800" dirty="0" err="1"/>
              <a:t>Hyperliens</a:t>
            </a:r>
            <a:r>
              <a:rPr lang="en-US" sz="1800" dirty="0"/>
              <a:t> </a:t>
            </a:r>
            <a:r>
              <a:rPr lang="en-US" sz="1800" dirty="0" err="1"/>
              <a:t>descriptifs</a:t>
            </a:r>
            <a:r>
              <a:rPr lang="en-US" sz="1800" dirty="0"/>
              <a:t> : </a:t>
            </a:r>
            <a:r>
              <a:rPr lang="en-US" sz="1800" dirty="0" err="1"/>
              <a:t>utilisez</a:t>
            </a:r>
            <a:r>
              <a:rPr lang="en-US" sz="1800" dirty="0"/>
              <a:t> des </a:t>
            </a:r>
            <a:r>
              <a:rPr lang="en-US" sz="1800" dirty="0" err="1"/>
              <a:t>hyperliens</a:t>
            </a:r>
            <a:r>
              <a:rPr lang="en-US" sz="1800" dirty="0"/>
              <a:t> pour </a:t>
            </a:r>
            <a:r>
              <a:rPr lang="en-US" sz="1800" dirty="0" err="1"/>
              <a:t>décrire</a:t>
            </a:r>
            <a:r>
              <a:rPr lang="en-US" sz="1800" dirty="0"/>
              <a:t> le </a:t>
            </a:r>
            <a:r>
              <a:rPr lang="en-US" sz="1800" dirty="0" err="1"/>
              <a:t>contenu</a:t>
            </a:r>
            <a:r>
              <a:rPr lang="en-US" sz="1800" dirty="0"/>
              <a:t> </a:t>
            </a:r>
            <a:r>
              <a:rPr lang="en-US" sz="1800" dirty="0" err="1"/>
              <a:t>vers</a:t>
            </a:r>
            <a:r>
              <a:rPr lang="en-US" sz="1800" dirty="0"/>
              <a:t> </a:t>
            </a:r>
            <a:r>
              <a:rPr lang="en-US" sz="1800" dirty="0" err="1"/>
              <a:t>lequel</a:t>
            </a:r>
            <a:r>
              <a:rPr lang="en-US" sz="1800" dirty="0"/>
              <a:t> </a:t>
            </a:r>
            <a:r>
              <a:rPr lang="en-US" sz="1800" dirty="0" err="1"/>
              <a:t>ils</a:t>
            </a:r>
            <a:r>
              <a:rPr lang="en-US" sz="1800" dirty="0"/>
              <a:t> </a:t>
            </a:r>
            <a:r>
              <a:rPr lang="en-US" sz="1800" dirty="0" err="1"/>
              <a:t>sont</a:t>
            </a:r>
            <a:r>
              <a:rPr lang="en-US" sz="1800" dirty="0"/>
              <a:t> </a:t>
            </a:r>
            <a:r>
              <a:rPr lang="en-US" sz="1800" dirty="0" err="1"/>
              <a:t>liés</a:t>
            </a:r>
            <a:r>
              <a:rPr lang="en-US" sz="1800" dirty="0"/>
              <a:t> et la destination.
</a:t>
            </a:r>
            <a:r>
              <a:rPr lang="en-US" sz="1800" dirty="0" err="1"/>
              <a:t>Utilisez</a:t>
            </a:r>
            <a:r>
              <a:rPr lang="en-US" sz="1800" dirty="0"/>
              <a:t> des </a:t>
            </a:r>
            <a:r>
              <a:rPr lang="en-US" sz="1800" dirty="0" err="1"/>
              <a:t>titres</a:t>
            </a:r>
            <a:r>
              <a:rPr lang="en-US" sz="1800" dirty="0"/>
              <a:t> (</a:t>
            </a:r>
            <a:r>
              <a:rPr lang="en-US" sz="1800" dirty="0" err="1"/>
              <a:t>créés</a:t>
            </a:r>
            <a:r>
              <a:rPr lang="en-US" sz="1800" dirty="0"/>
              <a:t> à </a:t>
            </a:r>
            <a:r>
              <a:rPr lang="en-US" sz="1800" dirty="0" err="1"/>
              <a:t>l’aide</a:t>
            </a:r>
            <a:r>
              <a:rPr lang="en-US" sz="1800" dirty="0"/>
              <a:t> de </a:t>
            </a:r>
            <a:r>
              <a:rPr lang="en-US" sz="1800" dirty="0" err="1"/>
              <a:t>l’outil</a:t>
            </a:r>
            <a:r>
              <a:rPr lang="en-US" sz="1800" dirty="0"/>
              <a:t> Styles) pour structurer </a:t>
            </a:r>
            <a:r>
              <a:rPr lang="en-US" sz="1800" dirty="0" err="1"/>
              <a:t>votre</a:t>
            </a:r>
            <a:r>
              <a:rPr lang="en-US" sz="1800" dirty="0"/>
              <a:t> document.
</a:t>
            </a:r>
            <a:r>
              <a:rPr lang="en-US" sz="1800" dirty="0" err="1"/>
              <a:t>Ajoutez</a:t>
            </a:r>
            <a:r>
              <a:rPr lang="en-US" sz="1800" dirty="0"/>
              <a:t> un </a:t>
            </a:r>
            <a:r>
              <a:rPr lang="en-US" sz="1800" dirty="0" err="1"/>
              <a:t>texte</a:t>
            </a:r>
            <a:r>
              <a:rPr lang="en-US" sz="1800" dirty="0"/>
              <a:t> </a:t>
            </a:r>
            <a:r>
              <a:rPr lang="en-US" sz="1800" dirty="0" err="1"/>
              <a:t>alternatif</a:t>
            </a:r>
            <a:r>
              <a:rPr lang="en-US" sz="1800" dirty="0"/>
              <a:t> aux images.
</a:t>
            </a:r>
            <a:r>
              <a:rPr lang="en-US" sz="1800" dirty="0" err="1"/>
              <a:t>Évitez</a:t>
            </a:r>
            <a:r>
              <a:rPr lang="en-US" sz="1800" dirty="0"/>
              <a:t> </a:t>
            </a:r>
            <a:r>
              <a:rPr lang="en-US" sz="1800" dirty="0" err="1"/>
              <a:t>d’utiliser</a:t>
            </a:r>
            <a:r>
              <a:rPr lang="en-US" sz="1800" dirty="0"/>
              <a:t> SmartArt.
</a:t>
            </a:r>
            <a:r>
              <a:rPr lang="en-US" sz="1800" dirty="0" err="1"/>
              <a:t>Évitez</a:t>
            </a:r>
            <a:r>
              <a:rPr lang="en-US" sz="1800" dirty="0"/>
              <a:t> </a:t>
            </a:r>
            <a:r>
              <a:rPr lang="en-US" sz="1800" dirty="0" err="1"/>
              <a:t>d’ajouter</a:t>
            </a:r>
            <a:r>
              <a:rPr lang="en-US" sz="1800" dirty="0"/>
              <a:t> des zones de </a:t>
            </a:r>
            <a:r>
              <a:rPr lang="en-US" sz="1800" dirty="0" err="1"/>
              <a:t>texte</a:t>
            </a:r>
            <a:r>
              <a:rPr lang="en-US" sz="1800" dirty="0"/>
              <a:t>.
</a:t>
            </a:r>
            <a:r>
              <a:rPr lang="en-US" sz="1800" dirty="0" err="1"/>
              <a:t>Évitez</a:t>
            </a:r>
            <a:r>
              <a:rPr lang="en-US" sz="1800" dirty="0"/>
              <a:t> de </a:t>
            </a:r>
            <a:r>
              <a:rPr lang="en-US" sz="1800" dirty="0" err="1"/>
              <a:t>mettre</a:t>
            </a:r>
            <a:r>
              <a:rPr lang="en-US" sz="1800" dirty="0"/>
              <a:t> des </a:t>
            </a:r>
            <a:r>
              <a:rPr lang="en-US" sz="1800" dirty="0" err="1"/>
              <a:t>informations</a:t>
            </a:r>
            <a:r>
              <a:rPr lang="en-US" sz="1800" dirty="0"/>
              <a:t> </a:t>
            </a:r>
            <a:r>
              <a:rPr lang="en-US" sz="1800" dirty="0" err="1"/>
              <a:t>importantes</a:t>
            </a:r>
            <a:r>
              <a:rPr lang="en-US" sz="1800" dirty="0"/>
              <a:t> dans </a:t>
            </a:r>
            <a:r>
              <a:rPr lang="en-US" sz="1800" dirty="0" err="1"/>
              <a:t>l’en</a:t>
            </a:r>
            <a:r>
              <a:rPr lang="en-US" sz="1800" dirty="0"/>
              <a:t>-tête </a:t>
            </a:r>
            <a:r>
              <a:rPr lang="en-US" sz="1800" dirty="0" err="1"/>
              <a:t>ou</a:t>
            </a:r>
            <a:r>
              <a:rPr lang="en-US" sz="1800" dirty="0"/>
              <a:t> le pied de page.</a:t>
            </a:r>
            <a:endParaRPr sz="1900" dirty="0"/>
          </a:p>
          <a:p>
            <a:pPr marL="0" lvl="0" indent="0" algn="l" rtl="0">
              <a:spcBef>
                <a:spcPts val="2400"/>
              </a:spcBef>
              <a:spcAft>
                <a:spcPts val="2400"/>
              </a:spcAft>
              <a:buNone/>
            </a:pPr>
            <a:endParaRPr sz="1900" dirty="0"/>
          </a:p>
        </p:txBody>
      </p:sp>
      <p:sp>
        <p:nvSpPr>
          <p:cNvPr id="633" name="Google Shape;633;p81"/>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32">
                                            <p:txEl>
                                              <p:pRg st="0" end="0"/>
                                            </p:txEl>
                                          </p:spTgt>
                                        </p:tgtEl>
                                        <p:attrNameLst>
                                          <p:attrName>style.visibility</p:attrName>
                                        </p:attrNameLst>
                                      </p:cBhvr>
                                      <p:to>
                                        <p:strVal val="visible"/>
                                      </p:to>
                                    </p:set>
                                    <p:anim calcmode="lin" valueType="num">
                                      <p:cBhvr additive="base">
                                        <p:cTn id="7" dur="2700"/>
                                        <p:tgtEl>
                                          <p:spTgt spid="632">
                                            <p:txEl>
                                              <p:pRg st="0" end="0"/>
                                            </p:txEl>
                                          </p:spTgt>
                                        </p:tgtEl>
                                        <p:attrNameLst>
                                          <p:attrName>ppt_w</p:attrName>
                                        </p:attrNameLst>
                                      </p:cBhvr>
                                      <p:tavLst>
                                        <p:tav tm="0">
                                          <p:val>
                                            <p:strVal val="0"/>
                                          </p:val>
                                        </p:tav>
                                        <p:tav tm="100000">
                                          <p:val>
                                            <p:strVal val="#ppt_w"/>
                                          </p:val>
                                        </p:tav>
                                      </p:tavLst>
                                    </p:anim>
                                    <p:anim calcmode="lin" valueType="num">
                                      <p:cBhvr additive="base">
                                        <p:cTn id="8" dur="2700"/>
                                        <p:tgtEl>
                                          <p:spTgt spid="632">
                                            <p:txEl>
                                              <p:pRg st="0" end="0"/>
                                            </p:txEl>
                                          </p:spTgt>
                                        </p:tgtEl>
                                        <p:attrNameLst>
                                          <p:attrName>ppt_h</p:attrName>
                                        </p:attrNameLst>
                                      </p:cBhvr>
                                      <p:tavLst>
                                        <p:tav tm="0">
                                          <p:val>
                                            <p:strVal val="0"/>
                                          </p:val>
                                        </p:tav>
                                        <p:tav tm="100000">
                                          <p:val>
                                            <p:strVal val="#ppt_h"/>
                                          </p:val>
                                        </p:tav>
                                      </p:tavLst>
                                    </p:anim>
                                  </p:childTnLst>
                                </p:cTn>
                              </p:par>
                            </p:childTnLst>
                          </p:cTn>
                        </p:par>
                        <p:par>
                          <p:cTn id="9" fill="hold">
                            <p:stCondLst>
                              <p:cond delay="2700"/>
                            </p:stCondLst>
                            <p:childTnLst>
                              <p:par>
                                <p:cTn id="10" presetID="23" presetClass="entr" presetSubtype="16" fill="hold" nodeType="afterEffect">
                                  <p:stCondLst>
                                    <p:cond delay="0"/>
                                  </p:stCondLst>
                                  <p:childTnLst>
                                    <p:set>
                                      <p:cBhvr>
                                        <p:cTn id="11" dur="1" fill="hold">
                                          <p:stCondLst>
                                            <p:cond delay="0"/>
                                          </p:stCondLst>
                                        </p:cTn>
                                        <p:tgtEl>
                                          <p:spTgt spid="632">
                                            <p:txEl>
                                              <p:pRg st="1" end="1"/>
                                            </p:txEl>
                                          </p:spTgt>
                                        </p:tgtEl>
                                        <p:attrNameLst>
                                          <p:attrName>style.visibility</p:attrName>
                                        </p:attrNameLst>
                                      </p:cBhvr>
                                      <p:to>
                                        <p:strVal val="visible"/>
                                      </p:to>
                                    </p:set>
                                    <p:anim calcmode="lin" valueType="num">
                                      <p:cBhvr additive="base">
                                        <p:cTn id="12" dur="2700"/>
                                        <p:tgtEl>
                                          <p:spTgt spid="632">
                                            <p:txEl>
                                              <p:pRg st="1" end="1"/>
                                            </p:txEl>
                                          </p:spTgt>
                                        </p:tgtEl>
                                        <p:attrNameLst>
                                          <p:attrName>ppt_w</p:attrName>
                                        </p:attrNameLst>
                                      </p:cBhvr>
                                      <p:tavLst>
                                        <p:tav tm="0">
                                          <p:val>
                                            <p:strVal val="0"/>
                                          </p:val>
                                        </p:tav>
                                        <p:tav tm="100000">
                                          <p:val>
                                            <p:strVal val="#ppt_w"/>
                                          </p:val>
                                        </p:tav>
                                      </p:tavLst>
                                    </p:anim>
                                    <p:anim calcmode="lin" valueType="num">
                                      <p:cBhvr additive="base">
                                        <p:cTn id="13" dur="2700"/>
                                        <p:tgtEl>
                                          <p:spTgt spid="632">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37"/>
        <p:cNvGrpSpPr/>
        <p:nvPr/>
      </p:nvGrpSpPr>
      <p:grpSpPr>
        <a:xfrm>
          <a:off x="0" y="0"/>
          <a:ext cx="0" cy="0"/>
          <a:chOff x="0" y="0"/>
          <a:chExt cx="0" cy="0"/>
        </a:xfrm>
      </p:grpSpPr>
      <p:sp>
        <p:nvSpPr>
          <p:cNvPr id="638" name="Google Shape;638;p82"/>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500" dirty="0"/>
              <a:t>Conseils pour </a:t>
            </a:r>
            <a:r>
              <a:rPr lang="en-US" sz="3500" dirty="0" err="1"/>
              <a:t>une</a:t>
            </a:r>
            <a:r>
              <a:rPr lang="en-US" sz="3500" dirty="0"/>
              <a:t> communication </a:t>
            </a:r>
            <a:r>
              <a:rPr lang="en-US" sz="3500" dirty="0" err="1"/>
              <a:t>en</a:t>
            </a:r>
            <a:r>
              <a:rPr lang="en-US" sz="3500" dirty="0"/>
              <a:t> </a:t>
            </a:r>
            <a:r>
              <a:rPr lang="en-US" sz="3500" dirty="0" err="1"/>
              <a:t>ligne</a:t>
            </a:r>
            <a:r>
              <a:rPr lang="en-US" sz="3500" dirty="0"/>
              <a:t> </a:t>
            </a:r>
            <a:r>
              <a:rPr lang="en-US" sz="3500" dirty="0" err="1"/>
              <a:t>efficace</a:t>
            </a:r>
            <a:endParaRPr sz="3500" dirty="0"/>
          </a:p>
        </p:txBody>
      </p:sp>
      <p:sp>
        <p:nvSpPr>
          <p:cNvPr id="639" name="Google Shape;639;p82"/>
          <p:cNvSpPr txBox="1">
            <a:spLocks noGrp="1"/>
          </p:cNvSpPr>
          <p:nvPr>
            <p:ph type="body" idx="1"/>
          </p:nvPr>
        </p:nvSpPr>
        <p:spPr>
          <a:xfrm>
            <a:off x="880722" y="879692"/>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2400"/>
              </a:spcBef>
              <a:buNone/>
            </a:pPr>
            <a:r>
              <a:rPr lang="en-US" sz="1900" dirty="0" err="1"/>
              <a:t>Voici</a:t>
            </a:r>
            <a:r>
              <a:rPr lang="en-US" sz="1900" dirty="0"/>
              <a:t> </a:t>
            </a:r>
            <a:r>
              <a:rPr lang="en-US" sz="1900" dirty="0" err="1"/>
              <a:t>quelques</a:t>
            </a:r>
            <a:r>
              <a:rPr lang="en-US" sz="1900" dirty="0"/>
              <a:t> </a:t>
            </a:r>
            <a:r>
              <a:rPr lang="en-US" sz="1900" dirty="0" err="1"/>
              <a:t>exemples</a:t>
            </a:r>
            <a:r>
              <a:rPr lang="en-US" sz="1900" dirty="0"/>
              <a:t> de sessions </a:t>
            </a:r>
            <a:r>
              <a:rPr lang="en-US" sz="1900" dirty="0" err="1"/>
              <a:t>synchrones</a:t>
            </a:r>
            <a:r>
              <a:rPr lang="en-US" sz="1900" dirty="0"/>
              <a:t> que </a:t>
            </a:r>
            <a:r>
              <a:rPr lang="en-US" sz="1900" dirty="0" err="1"/>
              <a:t>vous</a:t>
            </a:r>
            <a:r>
              <a:rPr lang="en-US" sz="1900" dirty="0"/>
              <a:t> </a:t>
            </a:r>
            <a:r>
              <a:rPr lang="en-US" sz="1900" dirty="0" err="1"/>
              <a:t>pourriez</a:t>
            </a:r>
            <a:r>
              <a:rPr lang="en-US" sz="1900" dirty="0"/>
              <a:t> proposer</a:t>
            </a:r>
            <a:r>
              <a:rPr lang="en" sz="1900" dirty="0">
                <a:solidFill>
                  <a:srgbClr val="445D73"/>
                </a:solidFill>
              </a:rPr>
              <a:t>:</a:t>
            </a:r>
            <a:endParaRPr sz="1900" dirty="0">
              <a:solidFill>
                <a:srgbClr val="445D73"/>
              </a:solidFill>
            </a:endParaRPr>
          </a:p>
          <a:p>
            <a:pPr marL="609600" lvl="0" indent="-425450">
              <a:lnSpc>
                <a:spcPct val="100000"/>
              </a:lnSpc>
              <a:spcBef>
                <a:spcPts val="2400"/>
              </a:spcBef>
              <a:buSzPts val="1900"/>
              <a:buChar char="●"/>
            </a:pPr>
            <a:r>
              <a:rPr lang="en-US" sz="1800" dirty="0"/>
              <a:t>Séance </a:t>
            </a:r>
            <a:r>
              <a:rPr lang="en-US" sz="1800" dirty="0" err="1"/>
              <a:t>d’introduction</a:t>
            </a:r>
            <a:r>
              <a:rPr lang="en-US" sz="1800" dirty="0"/>
              <a:t> : Au </a:t>
            </a:r>
            <a:r>
              <a:rPr lang="en-US" sz="1800" dirty="0" err="1"/>
              <a:t>cours</a:t>
            </a:r>
            <a:r>
              <a:rPr lang="en-US" sz="1800" dirty="0"/>
              <a:t> de la première </a:t>
            </a:r>
            <a:r>
              <a:rPr lang="en-US" sz="1800" dirty="0" err="1"/>
              <a:t>semaine</a:t>
            </a:r>
            <a:r>
              <a:rPr lang="en-US" sz="1800" dirty="0"/>
              <a:t> de </a:t>
            </a:r>
            <a:r>
              <a:rPr lang="en-US" sz="1800" dirty="0" err="1"/>
              <a:t>cours</a:t>
            </a:r>
            <a:r>
              <a:rPr lang="en-US" sz="1800" dirty="0"/>
              <a:t>, </a:t>
            </a:r>
            <a:r>
              <a:rPr lang="en-US" sz="1800" dirty="0" err="1"/>
              <a:t>organisez</a:t>
            </a:r>
            <a:r>
              <a:rPr lang="en-US" sz="1800" dirty="0"/>
              <a:t> </a:t>
            </a:r>
            <a:r>
              <a:rPr lang="en-US" sz="1800" dirty="0" err="1"/>
              <a:t>une</a:t>
            </a:r>
            <a:r>
              <a:rPr lang="en-US" sz="1800" dirty="0"/>
              <a:t> séance </a:t>
            </a:r>
            <a:r>
              <a:rPr lang="en-US" sz="1800" dirty="0" err="1"/>
              <a:t>synchrone</a:t>
            </a:r>
            <a:r>
              <a:rPr lang="en-US" sz="1800" dirty="0"/>
              <a:t> pour </a:t>
            </a:r>
            <a:r>
              <a:rPr lang="en-US" sz="1800" dirty="0" err="1"/>
              <a:t>vous</a:t>
            </a:r>
            <a:r>
              <a:rPr lang="en-US" sz="1800" dirty="0"/>
              <a:t> </a:t>
            </a:r>
            <a:r>
              <a:rPr lang="en-US" sz="1800" dirty="0" err="1"/>
              <a:t>présenter</a:t>
            </a:r>
            <a:r>
              <a:rPr lang="en-US" sz="1800" dirty="0"/>
              <a:t> et </a:t>
            </a:r>
            <a:r>
              <a:rPr lang="en-US" sz="1800" dirty="0" err="1"/>
              <a:t>répondre</a:t>
            </a:r>
            <a:r>
              <a:rPr lang="en-US" sz="1800" dirty="0"/>
              <a:t> aux questions des gens sur le </a:t>
            </a:r>
            <a:r>
              <a:rPr lang="en-US" sz="1800" dirty="0" err="1"/>
              <a:t>cours</a:t>
            </a:r>
            <a:r>
              <a:rPr lang="en-US" sz="1800" dirty="0"/>
              <a:t>.
Séance de </a:t>
            </a:r>
            <a:r>
              <a:rPr lang="en-US" sz="1800" dirty="0" err="1"/>
              <a:t>synthèse</a:t>
            </a:r>
            <a:r>
              <a:rPr lang="en-US" sz="1800" dirty="0"/>
              <a:t> du </a:t>
            </a:r>
            <a:r>
              <a:rPr lang="en-US" sz="1800" dirty="0" err="1"/>
              <a:t>cours</a:t>
            </a:r>
            <a:r>
              <a:rPr lang="en-US" sz="1800" dirty="0"/>
              <a:t> : À la fin du </a:t>
            </a:r>
            <a:r>
              <a:rPr lang="en-US" sz="1800" dirty="0" err="1"/>
              <a:t>cours</a:t>
            </a:r>
            <a:r>
              <a:rPr lang="en-US" sz="1800" dirty="0"/>
              <a:t>, </a:t>
            </a:r>
            <a:r>
              <a:rPr lang="en-US" sz="1800" dirty="0" err="1"/>
              <a:t>organisez</a:t>
            </a:r>
            <a:r>
              <a:rPr lang="en-US" sz="1800" dirty="0"/>
              <a:t> </a:t>
            </a:r>
            <a:r>
              <a:rPr lang="en-US" sz="1800" dirty="0" err="1"/>
              <a:t>une</a:t>
            </a:r>
            <a:r>
              <a:rPr lang="en-US" sz="1800" dirty="0"/>
              <a:t> séance </a:t>
            </a:r>
            <a:r>
              <a:rPr lang="en-US" sz="1800" dirty="0" err="1"/>
              <a:t>synchrone</a:t>
            </a:r>
            <a:r>
              <a:rPr lang="en-US" sz="1800" dirty="0"/>
              <a:t> pour </a:t>
            </a:r>
            <a:r>
              <a:rPr lang="en-US" sz="1800" dirty="0" err="1"/>
              <a:t>répondre</a:t>
            </a:r>
            <a:r>
              <a:rPr lang="en-US" sz="1800" dirty="0"/>
              <a:t> aux questions et aux </a:t>
            </a:r>
            <a:r>
              <a:rPr lang="en-US" sz="1800" dirty="0" err="1"/>
              <a:t>préoccupations</a:t>
            </a:r>
            <a:r>
              <a:rPr lang="en-US" sz="1800" dirty="0"/>
              <a:t> des gens </a:t>
            </a:r>
            <a:r>
              <a:rPr lang="en-US" sz="1800" dirty="0" err="1"/>
              <a:t>concernant</a:t>
            </a:r>
            <a:r>
              <a:rPr lang="en-US" sz="1800" dirty="0"/>
              <a:t> les </a:t>
            </a:r>
            <a:r>
              <a:rPr lang="en-US" sz="1800" dirty="0" err="1"/>
              <a:t>projets</a:t>
            </a:r>
            <a:r>
              <a:rPr lang="en-US" sz="1800" dirty="0"/>
              <a:t> </a:t>
            </a:r>
            <a:r>
              <a:rPr lang="en-US" sz="1800" dirty="0" err="1"/>
              <a:t>finaux</a:t>
            </a:r>
            <a:r>
              <a:rPr lang="en-US" sz="1800" dirty="0"/>
              <a:t> </a:t>
            </a:r>
            <a:r>
              <a:rPr lang="en-US" sz="1800" dirty="0" err="1"/>
              <a:t>ou</a:t>
            </a:r>
            <a:r>
              <a:rPr lang="en-US" sz="1800" dirty="0"/>
              <a:t> les examens.
Sessions </a:t>
            </a:r>
            <a:r>
              <a:rPr lang="en-US" sz="1800" dirty="0" err="1"/>
              <a:t>d’approfondissement</a:t>
            </a:r>
            <a:r>
              <a:rPr lang="en-US" sz="1800" dirty="0"/>
              <a:t> : Si les gens </a:t>
            </a:r>
            <a:r>
              <a:rPr lang="en-US" sz="1800" dirty="0" err="1"/>
              <a:t>sont</a:t>
            </a:r>
            <a:r>
              <a:rPr lang="en-US" sz="1800" dirty="0"/>
              <a:t> </a:t>
            </a:r>
            <a:r>
              <a:rPr lang="en-US" sz="1800" dirty="0" err="1"/>
              <a:t>particulièrement</a:t>
            </a:r>
            <a:r>
              <a:rPr lang="en-US" sz="1800" dirty="0"/>
              <a:t> </a:t>
            </a:r>
            <a:r>
              <a:rPr lang="en-US" sz="1800" dirty="0" err="1"/>
              <a:t>intéressés</a:t>
            </a:r>
            <a:r>
              <a:rPr lang="en-US" sz="1800" dirty="0"/>
              <a:t> par un </a:t>
            </a:r>
            <a:r>
              <a:rPr lang="en-US" sz="1800" dirty="0" err="1"/>
              <a:t>sujet</a:t>
            </a:r>
            <a:r>
              <a:rPr lang="en-US" sz="1800" dirty="0"/>
              <a:t> particulier, </a:t>
            </a:r>
            <a:r>
              <a:rPr lang="en-US" sz="1800" dirty="0" err="1"/>
              <a:t>vous</a:t>
            </a:r>
            <a:r>
              <a:rPr lang="en-US" sz="1800" dirty="0"/>
              <a:t> </a:t>
            </a:r>
            <a:r>
              <a:rPr lang="en-US" sz="1800" dirty="0" err="1"/>
              <a:t>pouvez</a:t>
            </a:r>
            <a:r>
              <a:rPr lang="en-US" sz="1800" dirty="0"/>
              <a:t> </a:t>
            </a:r>
            <a:r>
              <a:rPr lang="en-US" sz="1800" dirty="0" err="1"/>
              <a:t>organiser</a:t>
            </a:r>
            <a:r>
              <a:rPr lang="en-US" sz="1800" dirty="0"/>
              <a:t> </a:t>
            </a:r>
            <a:r>
              <a:rPr lang="en-US" sz="1800" dirty="0" err="1"/>
              <a:t>une</a:t>
            </a:r>
            <a:r>
              <a:rPr lang="en-US" sz="1800" dirty="0"/>
              <a:t> session </a:t>
            </a:r>
            <a:r>
              <a:rPr lang="en-US" sz="1800" dirty="0" err="1"/>
              <a:t>d’approfondissement</a:t>
            </a:r>
            <a:r>
              <a:rPr lang="en-US" sz="1800" dirty="0"/>
              <a:t> pour </a:t>
            </a:r>
            <a:r>
              <a:rPr lang="en-US" sz="1800" dirty="0" err="1"/>
              <a:t>approfondir</a:t>
            </a:r>
            <a:r>
              <a:rPr lang="en-US" sz="1800" dirty="0"/>
              <a:t> </a:t>
            </a:r>
            <a:r>
              <a:rPr lang="en-US" sz="1800" dirty="0" err="1"/>
              <a:t>ce</a:t>
            </a:r>
            <a:r>
              <a:rPr lang="en-US" sz="1800" dirty="0"/>
              <a:t> </a:t>
            </a:r>
            <a:r>
              <a:rPr lang="en-US" sz="1800" dirty="0" err="1"/>
              <a:t>sujet</a:t>
            </a:r>
            <a:r>
              <a:rPr lang="en-US" sz="1800" dirty="0"/>
              <a:t>.
Séances de points de </a:t>
            </a:r>
            <a:r>
              <a:rPr lang="en-US" sz="1800" dirty="0" err="1"/>
              <a:t>pincement</a:t>
            </a:r>
            <a:r>
              <a:rPr lang="en-US" sz="1800" dirty="0"/>
              <a:t> : Si les gens </a:t>
            </a:r>
            <a:r>
              <a:rPr lang="en-US" sz="1800" dirty="0" err="1"/>
              <a:t>ont</a:t>
            </a:r>
            <a:r>
              <a:rPr lang="en-US" sz="1800" dirty="0"/>
              <a:t> du mal avec un </a:t>
            </a:r>
            <a:r>
              <a:rPr lang="en-US" sz="1800" dirty="0" err="1"/>
              <a:t>sujet</a:t>
            </a:r>
            <a:r>
              <a:rPr lang="en-US" sz="1800" dirty="0"/>
              <a:t> particulier, </a:t>
            </a:r>
            <a:r>
              <a:rPr lang="en-US" sz="1800" dirty="0" err="1"/>
              <a:t>vous</a:t>
            </a:r>
            <a:r>
              <a:rPr lang="en-US" sz="1800" dirty="0"/>
              <a:t> </a:t>
            </a:r>
            <a:r>
              <a:rPr lang="en-US" sz="1800" dirty="0" err="1"/>
              <a:t>pouvez</a:t>
            </a:r>
            <a:r>
              <a:rPr lang="en-US" sz="1800" dirty="0"/>
              <a:t> </a:t>
            </a:r>
            <a:r>
              <a:rPr lang="en-US" sz="1800" dirty="0" err="1"/>
              <a:t>organiser</a:t>
            </a:r>
            <a:r>
              <a:rPr lang="en-US" sz="1800" dirty="0"/>
              <a:t> </a:t>
            </a:r>
            <a:r>
              <a:rPr lang="en-US" sz="1800" dirty="0" err="1"/>
              <a:t>une</a:t>
            </a:r>
            <a:r>
              <a:rPr lang="en-US" sz="1800" dirty="0"/>
              <a:t> séance de points de </a:t>
            </a:r>
            <a:r>
              <a:rPr lang="en-US" sz="1800" dirty="0" err="1"/>
              <a:t>pincement</a:t>
            </a:r>
            <a:r>
              <a:rPr lang="en-US" sz="1800" dirty="0"/>
              <a:t> pour aider à le clarifier.
Sessions de </a:t>
            </a:r>
            <a:r>
              <a:rPr lang="en-US" sz="1800" dirty="0" err="1"/>
              <a:t>conférenciers</a:t>
            </a:r>
            <a:r>
              <a:rPr lang="en-US" sz="1800" dirty="0"/>
              <a:t> </a:t>
            </a:r>
            <a:r>
              <a:rPr lang="en-US" sz="1800" dirty="0" err="1"/>
              <a:t>invités</a:t>
            </a:r>
            <a:r>
              <a:rPr lang="en-US" sz="1800" dirty="0"/>
              <a:t> : </a:t>
            </a:r>
            <a:r>
              <a:rPr lang="en-US" sz="1800" dirty="0" err="1"/>
              <a:t>Faites</a:t>
            </a:r>
            <a:r>
              <a:rPr lang="en-US" sz="1800" dirty="0"/>
              <a:t> </a:t>
            </a:r>
            <a:r>
              <a:rPr lang="en-US" sz="1800" dirty="0" err="1"/>
              <a:t>appel</a:t>
            </a:r>
            <a:r>
              <a:rPr lang="en-US" sz="1800" dirty="0"/>
              <a:t> à un </a:t>
            </a:r>
            <a:r>
              <a:rPr lang="en-US" sz="1800" dirty="0" err="1"/>
              <a:t>conférencier</a:t>
            </a:r>
            <a:r>
              <a:rPr lang="en-US" sz="1800" dirty="0"/>
              <a:t> </a:t>
            </a:r>
            <a:r>
              <a:rPr lang="en-US" sz="1800" dirty="0" err="1"/>
              <a:t>invité</a:t>
            </a:r>
            <a:r>
              <a:rPr lang="en-US" sz="1800" dirty="0"/>
              <a:t> pour </a:t>
            </a:r>
            <a:r>
              <a:rPr lang="en-US" sz="1800" dirty="0" err="1"/>
              <a:t>parler</a:t>
            </a:r>
            <a:r>
              <a:rPr lang="en-US" sz="1800" dirty="0"/>
              <a:t> des </a:t>
            </a:r>
            <a:r>
              <a:rPr lang="en-US" sz="1800" dirty="0" err="1"/>
              <a:t>meilleures</a:t>
            </a:r>
            <a:r>
              <a:rPr lang="en-US" sz="1800" dirty="0"/>
              <a:t> pratiques dans le </a:t>
            </a:r>
            <a:r>
              <a:rPr lang="en-US" sz="1800" dirty="0" err="1"/>
              <a:t>domaine</a:t>
            </a:r>
            <a:r>
              <a:rPr lang="en-US" sz="1800" dirty="0"/>
              <a:t> </a:t>
            </a:r>
            <a:r>
              <a:rPr lang="en-US" sz="1800" dirty="0" err="1"/>
              <a:t>ou</a:t>
            </a:r>
            <a:r>
              <a:rPr lang="en-US" sz="1800" dirty="0"/>
              <a:t> </a:t>
            </a:r>
            <a:r>
              <a:rPr lang="en-US" sz="1800" dirty="0" err="1"/>
              <a:t>partager</a:t>
            </a:r>
            <a:r>
              <a:rPr lang="en-US" sz="1800" dirty="0"/>
              <a:t> son </a:t>
            </a:r>
            <a:r>
              <a:rPr lang="en-US" sz="1800" dirty="0" err="1"/>
              <a:t>expérience</a:t>
            </a:r>
            <a:r>
              <a:rPr lang="en-US" sz="1800" dirty="0"/>
              <a:t> </a:t>
            </a:r>
            <a:r>
              <a:rPr lang="en-US" sz="1800" dirty="0" err="1"/>
              <a:t>professionnelle</a:t>
            </a:r>
            <a:r>
              <a:rPr lang="en-US" sz="1800" dirty="0"/>
              <a:t>.
</a:t>
            </a:r>
            <a:r>
              <a:rPr lang="en-US" sz="1800" dirty="0" err="1"/>
              <a:t>Heures</a:t>
            </a:r>
            <a:r>
              <a:rPr lang="en-US" sz="1800" dirty="0"/>
              <a:t> de bureau : </a:t>
            </a:r>
            <a:r>
              <a:rPr lang="en-US" sz="1800" dirty="0" err="1"/>
              <a:t>Rendez-vous</a:t>
            </a:r>
            <a:r>
              <a:rPr lang="en-US" sz="1800" dirty="0"/>
              <a:t> disponible à un moment </a:t>
            </a:r>
            <a:r>
              <a:rPr lang="en-US" sz="1800" dirty="0" err="1"/>
              <a:t>récurrent</a:t>
            </a:r>
            <a:r>
              <a:rPr lang="en-US" sz="1800" dirty="0"/>
              <a:t> </a:t>
            </a:r>
            <a:r>
              <a:rPr lang="en-US" sz="1800" dirty="0" err="1"/>
              <a:t>chaque</a:t>
            </a:r>
            <a:r>
              <a:rPr lang="en-US" sz="1800" dirty="0"/>
              <a:t> </a:t>
            </a:r>
            <a:r>
              <a:rPr lang="en-US" sz="1800" dirty="0" err="1"/>
              <a:t>semaine</a:t>
            </a:r>
            <a:r>
              <a:rPr lang="en-US" sz="1800" dirty="0"/>
              <a:t> </a:t>
            </a:r>
            <a:r>
              <a:rPr lang="en-US" sz="1800" dirty="0" err="1"/>
              <a:t>afin</a:t>
            </a:r>
            <a:r>
              <a:rPr lang="en-US" sz="1800" dirty="0"/>
              <a:t> que les gens </a:t>
            </a:r>
            <a:r>
              <a:rPr lang="en-US" sz="1800" dirty="0" err="1"/>
              <a:t>puissent</a:t>
            </a:r>
            <a:r>
              <a:rPr lang="en-US" sz="1800" dirty="0"/>
              <a:t> passer poser des questions.</a:t>
            </a:r>
            <a:endParaRPr sz="1900" dirty="0">
              <a:solidFill>
                <a:srgbClr val="1F1F1F"/>
              </a:solidFill>
            </a:endParaRPr>
          </a:p>
        </p:txBody>
      </p:sp>
      <p:sp>
        <p:nvSpPr>
          <p:cNvPr id="640" name="Google Shape;640;p82"/>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44"/>
        <p:cNvGrpSpPr/>
        <p:nvPr/>
      </p:nvGrpSpPr>
      <p:grpSpPr>
        <a:xfrm>
          <a:off x="0" y="0"/>
          <a:ext cx="0" cy="0"/>
          <a:chOff x="0" y="0"/>
          <a:chExt cx="0" cy="0"/>
        </a:xfrm>
      </p:grpSpPr>
      <p:sp>
        <p:nvSpPr>
          <p:cNvPr id="645" name="Google Shape;645;p83"/>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646" name="Google Shape;646;p83"/>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lvl="0"/>
            <a:r>
              <a:rPr lang="en-US" sz="4800" dirty="0">
                <a:solidFill>
                  <a:schemeClr val="accent1"/>
                </a:solidFill>
              </a:rPr>
              <a:t>Conclusion</a:t>
            </a:r>
            <a:endParaRPr sz="4800" dirty="0">
              <a:solidFill>
                <a:schemeClr val="accent1"/>
              </a:solidFill>
            </a:endParaRPr>
          </a:p>
        </p:txBody>
      </p:sp>
      <p:sp>
        <p:nvSpPr>
          <p:cNvPr id="647" name="Google Shape;647;p83"/>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06</a:t>
            </a:r>
            <a:endParaRPr/>
          </a:p>
        </p:txBody>
      </p:sp>
      <p:sp>
        <p:nvSpPr>
          <p:cNvPr id="648" name="Google Shape;648;p83"/>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649" name="Google Shape;649;p83"/>
          <p:cNvPicPr preferRelativeResize="0"/>
          <p:nvPr/>
        </p:nvPicPr>
        <p:blipFill>
          <a:blip r:embed="rId3">
            <a:alphaModFix/>
          </a:blip>
          <a:stretch>
            <a:fill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3"/>
        <p:cNvGrpSpPr/>
        <p:nvPr/>
      </p:nvGrpSpPr>
      <p:grpSpPr>
        <a:xfrm>
          <a:off x="0" y="0"/>
          <a:ext cx="0" cy="0"/>
          <a:chOff x="0" y="0"/>
          <a:chExt cx="0" cy="0"/>
        </a:xfrm>
      </p:grpSpPr>
      <p:sp>
        <p:nvSpPr>
          <p:cNvPr id="654" name="Google Shape;654;p84"/>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500" dirty="0"/>
              <a:t>Conclusion</a:t>
            </a:r>
            <a:endParaRPr sz="3500" dirty="0"/>
          </a:p>
        </p:txBody>
      </p:sp>
      <p:sp>
        <p:nvSpPr>
          <p:cNvPr id="655" name="Google Shape;655;p84"/>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1524000" lvl="0" indent="0">
              <a:buNone/>
            </a:pPr>
            <a:r>
              <a:rPr lang="en-US" sz="2000" dirty="0" err="1"/>
              <a:t>Cette</a:t>
            </a:r>
            <a:r>
              <a:rPr lang="en-US" sz="2000" dirty="0"/>
              <a:t> </a:t>
            </a:r>
            <a:r>
              <a:rPr lang="en-US" sz="2000" dirty="0" err="1"/>
              <a:t>leçon</a:t>
            </a:r>
            <a:r>
              <a:rPr lang="en-US" sz="2000" dirty="0"/>
              <a:t> </a:t>
            </a:r>
            <a:r>
              <a:rPr lang="en-US" sz="2000" dirty="0" err="1"/>
              <a:t>vous</a:t>
            </a:r>
            <a:r>
              <a:rPr lang="en-US" sz="2000" dirty="0"/>
              <a:t> a </a:t>
            </a:r>
            <a:r>
              <a:rPr lang="en-US" sz="2000" dirty="0" err="1"/>
              <a:t>permis</a:t>
            </a:r>
            <a:r>
              <a:rPr lang="en-US" sz="2000" dirty="0"/>
              <a:t> </a:t>
            </a:r>
            <a:r>
              <a:rPr lang="en-US" sz="2000" dirty="0" err="1"/>
              <a:t>d’acquérir</a:t>
            </a:r>
            <a:r>
              <a:rPr lang="en-US" sz="2000" dirty="0"/>
              <a:t> des </a:t>
            </a:r>
            <a:r>
              <a:rPr lang="en-US" sz="2000" dirty="0" err="1"/>
              <a:t>connaissances</a:t>
            </a:r>
            <a:r>
              <a:rPr lang="en-US" sz="2000" dirty="0"/>
              <a:t> et des </a:t>
            </a:r>
            <a:r>
              <a:rPr lang="en-US" sz="2000" dirty="0" err="1"/>
              <a:t>compétences</a:t>
            </a:r>
            <a:r>
              <a:rPr lang="en-US" sz="2000" dirty="0"/>
              <a:t> </a:t>
            </a:r>
            <a:r>
              <a:rPr lang="en-US" sz="2000" dirty="0" err="1"/>
              <a:t>essentielles</a:t>
            </a:r>
            <a:r>
              <a:rPr lang="en-US" sz="2000" dirty="0"/>
              <a:t> pour </a:t>
            </a:r>
            <a:r>
              <a:rPr lang="en-US" sz="2000" dirty="0" err="1"/>
              <a:t>communiquer</a:t>
            </a:r>
            <a:r>
              <a:rPr lang="en-US" sz="2000" dirty="0"/>
              <a:t> avec succès dans </a:t>
            </a:r>
            <a:r>
              <a:rPr lang="en-US" sz="2000" dirty="0" err="1"/>
              <a:t>différents</a:t>
            </a:r>
            <a:r>
              <a:rPr lang="en-US" sz="2000" dirty="0"/>
              <a:t> </a:t>
            </a:r>
            <a:r>
              <a:rPr lang="en-US" sz="2000" dirty="0" err="1"/>
              <a:t>contextes</a:t>
            </a:r>
            <a:r>
              <a:rPr lang="en-US" sz="2000" dirty="0"/>
              <a:t> </a:t>
            </a:r>
            <a:r>
              <a:rPr lang="en-US" sz="2000" dirty="0" err="1"/>
              <a:t>en</a:t>
            </a:r>
            <a:r>
              <a:rPr lang="en-US" sz="2000" dirty="0"/>
              <a:t> </a:t>
            </a:r>
            <a:r>
              <a:rPr lang="en-US" sz="2000" dirty="0" err="1"/>
              <a:t>ligne</a:t>
            </a:r>
            <a:r>
              <a:rPr lang="en-US" sz="2000" dirty="0"/>
              <a:t> avec des </a:t>
            </a:r>
            <a:r>
              <a:rPr lang="en-US" sz="2000" dirty="0" err="1"/>
              <a:t>personnes</a:t>
            </a:r>
            <a:r>
              <a:rPr lang="en-US" sz="2000" dirty="0"/>
              <a:t> </a:t>
            </a:r>
            <a:r>
              <a:rPr lang="en-US" sz="2000" dirty="0" err="1"/>
              <a:t>handicapées</a:t>
            </a:r>
            <a:r>
              <a:rPr lang="en-US" sz="2000" dirty="0"/>
              <a:t>. 
</a:t>
            </a:r>
            <a:r>
              <a:rPr lang="en-US" sz="2000" dirty="0" err="1"/>
              <a:t>Vous</a:t>
            </a:r>
            <a:r>
              <a:rPr lang="en-US" sz="2000" dirty="0"/>
              <a:t> </a:t>
            </a:r>
            <a:r>
              <a:rPr lang="en-US" sz="2000" dirty="0" err="1"/>
              <a:t>avez</a:t>
            </a:r>
            <a:r>
              <a:rPr lang="en-US" sz="2000" dirty="0"/>
              <a:t> </a:t>
            </a:r>
            <a:r>
              <a:rPr lang="en-US" sz="2000" dirty="0" err="1"/>
              <a:t>exploré</a:t>
            </a:r>
            <a:r>
              <a:rPr lang="en-US" sz="2000" dirty="0"/>
              <a:t> le concept de la communication </a:t>
            </a:r>
            <a:r>
              <a:rPr lang="en-US" sz="2000" dirty="0" err="1"/>
              <a:t>en</a:t>
            </a:r>
            <a:r>
              <a:rPr lang="en-US" sz="2000" dirty="0"/>
              <a:t> </a:t>
            </a:r>
            <a:r>
              <a:rPr lang="en-US" sz="2000" dirty="0" err="1"/>
              <a:t>ligne</a:t>
            </a:r>
            <a:r>
              <a:rPr lang="en-US" sz="2000" dirty="0"/>
              <a:t>, </a:t>
            </a:r>
            <a:r>
              <a:rPr lang="en-US" sz="2000" dirty="0" err="1"/>
              <a:t>appris</a:t>
            </a:r>
            <a:r>
              <a:rPr lang="en-US" sz="2000" dirty="0"/>
              <a:t> les indices </a:t>
            </a:r>
            <a:r>
              <a:rPr lang="en-US" sz="2000" dirty="0" err="1"/>
              <a:t>verbaux</a:t>
            </a:r>
            <a:r>
              <a:rPr lang="en-US" sz="2000" dirty="0"/>
              <a:t> et non </a:t>
            </a:r>
            <a:r>
              <a:rPr lang="en-US" sz="2000" dirty="0" err="1"/>
              <a:t>verbaux</a:t>
            </a:r>
            <a:r>
              <a:rPr lang="en-US" sz="2000" dirty="0"/>
              <a:t> dans </a:t>
            </a:r>
            <a:r>
              <a:rPr lang="en-US" sz="2000" dirty="0" err="1"/>
              <a:t>l’environnement</a:t>
            </a:r>
            <a:r>
              <a:rPr lang="en-US" sz="2000" dirty="0"/>
              <a:t> </a:t>
            </a:r>
            <a:r>
              <a:rPr lang="en-US" sz="2000" dirty="0" err="1"/>
              <a:t>en</a:t>
            </a:r>
            <a:r>
              <a:rPr lang="en-US" sz="2000" dirty="0"/>
              <a:t> </a:t>
            </a:r>
            <a:r>
              <a:rPr lang="en-US" sz="2000" dirty="0" err="1"/>
              <a:t>ligne</a:t>
            </a:r>
            <a:r>
              <a:rPr lang="en-US" sz="2000" dirty="0"/>
              <a:t> et </a:t>
            </a:r>
            <a:r>
              <a:rPr lang="en-US" sz="2000" dirty="0" err="1"/>
              <a:t>découvert</a:t>
            </a:r>
            <a:r>
              <a:rPr lang="en-US" sz="2000" dirty="0"/>
              <a:t> des techniques pour </a:t>
            </a:r>
            <a:r>
              <a:rPr lang="en-US" sz="2000" dirty="0" err="1"/>
              <a:t>améliorer</a:t>
            </a:r>
            <a:r>
              <a:rPr lang="en-US" sz="2000" dirty="0"/>
              <a:t> </a:t>
            </a:r>
            <a:r>
              <a:rPr lang="en-US" sz="2000" dirty="0" err="1"/>
              <a:t>votre</a:t>
            </a:r>
            <a:r>
              <a:rPr lang="en-US" sz="2000" dirty="0"/>
              <a:t> communication et </a:t>
            </a:r>
            <a:r>
              <a:rPr lang="en-US" sz="2000" dirty="0" err="1"/>
              <a:t>surmonter</a:t>
            </a:r>
            <a:r>
              <a:rPr lang="en-US" sz="2000" dirty="0"/>
              <a:t> les </a:t>
            </a:r>
            <a:r>
              <a:rPr lang="en-US" sz="2000" dirty="0" err="1"/>
              <a:t>barrières</a:t>
            </a:r>
            <a:r>
              <a:rPr lang="en-US" sz="2000" dirty="0"/>
              <a:t> physiques et </a:t>
            </a:r>
            <a:r>
              <a:rPr lang="en-US" sz="2000" dirty="0" err="1"/>
              <a:t>sociales</a:t>
            </a:r>
            <a:r>
              <a:rPr lang="en-US" sz="2000" dirty="0"/>
              <a:t>. Nous </a:t>
            </a:r>
            <a:r>
              <a:rPr lang="en-US" sz="2000" dirty="0" err="1"/>
              <a:t>avons</a:t>
            </a:r>
            <a:r>
              <a:rPr lang="en-US" sz="2000" dirty="0"/>
              <a:t> </a:t>
            </a:r>
            <a:r>
              <a:rPr lang="en-US" sz="2000" dirty="0" err="1"/>
              <a:t>également</a:t>
            </a:r>
            <a:r>
              <a:rPr lang="en-US" sz="2000" dirty="0"/>
              <a:t> </a:t>
            </a:r>
            <a:r>
              <a:rPr lang="en-US" sz="2000" dirty="0" err="1"/>
              <a:t>souligné</a:t>
            </a:r>
            <a:r>
              <a:rPr lang="en-US" sz="2000" dirty="0"/>
              <a:t> </a:t>
            </a:r>
            <a:r>
              <a:rPr lang="en-US" sz="2000" dirty="0" err="1"/>
              <a:t>l’importance</a:t>
            </a:r>
            <a:r>
              <a:rPr lang="en-US" sz="2000" dirty="0"/>
              <a:t> de </a:t>
            </a:r>
            <a:r>
              <a:rPr lang="en-US" sz="2000" dirty="0" err="1"/>
              <a:t>créer</a:t>
            </a:r>
            <a:r>
              <a:rPr lang="en-US" sz="2000" dirty="0"/>
              <a:t> du </a:t>
            </a:r>
            <a:r>
              <a:rPr lang="en-US" sz="2000" dirty="0" err="1"/>
              <a:t>contenu</a:t>
            </a:r>
            <a:r>
              <a:rPr lang="en-US" sz="2000" dirty="0"/>
              <a:t> accessible et </a:t>
            </a:r>
            <a:r>
              <a:rPr lang="en-US" sz="2000" dirty="0" err="1"/>
              <a:t>d’adapter</a:t>
            </a:r>
            <a:r>
              <a:rPr lang="en-US" sz="2000" dirty="0"/>
              <a:t> </a:t>
            </a:r>
            <a:r>
              <a:rPr lang="en-US" sz="2000" dirty="0" err="1"/>
              <a:t>votre</a:t>
            </a:r>
            <a:r>
              <a:rPr lang="en-US" sz="2000" dirty="0"/>
              <a:t> style de communication pour </a:t>
            </a:r>
            <a:r>
              <a:rPr lang="en-US" sz="2000" dirty="0" err="1"/>
              <a:t>l’inclusion</a:t>
            </a:r>
            <a:r>
              <a:rPr lang="en-US" sz="2000" dirty="0"/>
              <a:t>.</a:t>
            </a:r>
            <a:endParaRPr sz="2000" dirty="0"/>
          </a:p>
        </p:txBody>
      </p:sp>
      <p:sp>
        <p:nvSpPr>
          <p:cNvPr id="656" name="Google Shape;656;p84"/>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58</a:t>
            </a:fld>
            <a:endParaRPr/>
          </a:p>
        </p:txBody>
      </p:sp>
      <p:pic>
        <p:nvPicPr>
          <p:cNvPr id="657" name="Google Shape;657;p84"/>
          <p:cNvPicPr preferRelativeResize="0"/>
          <p:nvPr/>
        </p:nvPicPr>
        <p:blipFill rotWithShape="1">
          <a:blip r:embed="rId3">
            <a:alphaModFix/>
          </a:blip>
          <a:srcRect/>
          <a:stretch/>
        </p:blipFill>
        <p:spPr>
          <a:xfrm rot="7839725">
            <a:off x="702585" y="2449443"/>
            <a:ext cx="1737407" cy="161579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1"/>
        <p:cNvGrpSpPr/>
        <p:nvPr/>
      </p:nvGrpSpPr>
      <p:grpSpPr>
        <a:xfrm>
          <a:off x="0" y="0"/>
          <a:ext cx="0" cy="0"/>
          <a:chOff x="0" y="0"/>
          <a:chExt cx="0" cy="0"/>
        </a:xfrm>
      </p:grpSpPr>
      <p:sp>
        <p:nvSpPr>
          <p:cNvPr id="662" name="Google Shape;662;p85"/>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spcBef>
                <a:spcPts val="0"/>
              </a:spcBef>
              <a:spcAft>
                <a:spcPts val="0"/>
              </a:spcAft>
              <a:buSzPts val="4400"/>
              <a:buNone/>
            </a:pPr>
            <a:r>
              <a:rPr lang="en" sz="3500" dirty="0"/>
              <a:t>Conclusion</a:t>
            </a:r>
            <a:endParaRPr sz="3500" dirty="0"/>
          </a:p>
        </p:txBody>
      </p:sp>
      <p:sp>
        <p:nvSpPr>
          <p:cNvPr id="663" name="Google Shape;663;p85"/>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buNone/>
            </a:pPr>
            <a:r>
              <a:rPr lang="en-US" sz="2000" b="1" dirty="0"/>
              <a:t>À </a:t>
            </a:r>
            <a:r>
              <a:rPr lang="en-US" sz="2000" b="1" dirty="0" err="1"/>
              <a:t>retenir</a:t>
            </a:r>
            <a:r>
              <a:rPr lang="en" sz="2000" b="1" dirty="0"/>
              <a:t>:</a:t>
            </a:r>
            <a:endParaRPr sz="2000" b="1" dirty="0"/>
          </a:p>
          <a:p>
            <a:pPr marL="1524000" lvl="0" indent="-400050">
              <a:buClr>
                <a:srgbClr val="000000"/>
              </a:buClr>
              <a:buSzPts val="1500"/>
              <a:buFont typeface="Arial"/>
              <a:buChar char="●"/>
            </a:pPr>
            <a:r>
              <a:rPr lang="en-US" sz="2000" b="1" dirty="0" err="1"/>
              <a:t>L’inclusivité</a:t>
            </a:r>
            <a:r>
              <a:rPr lang="en-US" sz="2000" b="1" dirty="0"/>
              <a:t> </a:t>
            </a:r>
            <a:r>
              <a:rPr lang="en-US" sz="2000" b="1" dirty="0" err="1"/>
              <a:t>est</a:t>
            </a:r>
            <a:r>
              <a:rPr lang="en-US" sz="2000" b="1" dirty="0"/>
              <a:t> </a:t>
            </a:r>
            <a:r>
              <a:rPr lang="en-US" sz="2000" b="1" dirty="0" err="1"/>
              <a:t>fondamentale</a:t>
            </a:r>
            <a:r>
              <a:rPr lang="en-US" sz="2000" b="1" dirty="0"/>
              <a:t> : la communication </a:t>
            </a:r>
            <a:r>
              <a:rPr lang="en-US" sz="2000" b="1" dirty="0" err="1"/>
              <a:t>en</a:t>
            </a:r>
            <a:r>
              <a:rPr lang="en-US" sz="2000" b="1" dirty="0"/>
              <a:t> </a:t>
            </a:r>
            <a:r>
              <a:rPr lang="en-US" sz="2000" b="1" dirty="0" err="1"/>
              <a:t>ligne</a:t>
            </a:r>
            <a:r>
              <a:rPr lang="en-US" sz="2000" b="1" dirty="0"/>
              <a:t> </a:t>
            </a:r>
            <a:r>
              <a:rPr lang="en-US" sz="2000" b="1" dirty="0" err="1"/>
              <a:t>n’est</a:t>
            </a:r>
            <a:r>
              <a:rPr lang="en-US" sz="2000" b="1" dirty="0"/>
              <a:t> pas </a:t>
            </a:r>
            <a:r>
              <a:rPr lang="en-US" sz="2000" b="1" dirty="0" err="1"/>
              <a:t>seulement</a:t>
            </a:r>
            <a:r>
              <a:rPr lang="en-US" sz="2000" b="1" dirty="0"/>
              <a:t> </a:t>
            </a:r>
            <a:r>
              <a:rPr lang="en-US" sz="2000" b="1" dirty="0" err="1"/>
              <a:t>une</a:t>
            </a:r>
            <a:r>
              <a:rPr lang="en-US" sz="2000" b="1" dirty="0"/>
              <a:t> transmission ; Il </a:t>
            </a:r>
            <a:r>
              <a:rPr lang="en-US" sz="2000" b="1" dirty="0" err="1"/>
              <a:t>s’agit</a:t>
            </a:r>
            <a:r>
              <a:rPr lang="en-US" sz="2000" b="1" dirty="0"/>
              <a:t> de </a:t>
            </a:r>
            <a:r>
              <a:rPr lang="en-US" sz="2000" b="1" dirty="0" err="1"/>
              <a:t>créer</a:t>
            </a:r>
            <a:r>
              <a:rPr lang="en-US" sz="2000" b="1" dirty="0"/>
              <a:t> un </a:t>
            </a:r>
            <a:r>
              <a:rPr lang="en-US" sz="2000" b="1" dirty="0" err="1"/>
              <a:t>environnement</a:t>
            </a:r>
            <a:r>
              <a:rPr lang="en-US" sz="2000" b="1" dirty="0"/>
              <a:t> </a:t>
            </a:r>
            <a:r>
              <a:rPr lang="en-US" sz="2000" b="1" dirty="0" err="1"/>
              <a:t>où</a:t>
            </a:r>
            <a:r>
              <a:rPr lang="en-US" sz="2000" b="1" dirty="0"/>
              <a:t> les </a:t>
            </a:r>
            <a:r>
              <a:rPr lang="en-US" sz="2000" b="1" dirty="0" err="1"/>
              <a:t>apprenants</a:t>
            </a:r>
            <a:r>
              <a:rPr lang="en-US" sz="2000" b="1" dirty="0"/>
              <a:t> </a:t>
            </a:r>
            <a:r>
              <a:rPr lang="en-US" sz="2000" b="1" dirty="0" err="1"/>
              <a:t>ayant</a:t>
            </a:r>
            <a:r>
              <a:rPr lang="en-US" sz="2000" b="1" dirty="0"/>
              <a:t> des </a:t>
            </a:r>
            <a:r>
              <a:rPr lang="en-US" sz="2000" b="1" dirty="0" err="1"/>
              <a:t>besoins</a:t>
            </a:r>
            <a:r>
              <a:rPr lang="en-US" sz="2000" b="1" dirty="0"/>
              <a:t> complexes </a:t>
            </a:r>
            <a:r>
              <a:rPr lang="en-US" sz="2000" b="1" dirty="0" err="1"/>
              <a:t>peuvent</a:t>
            </a:r>
            <a:r>
              <a:rPr lang="en-US" sz="2000" b="1" dirty="0"/>
              <a:t> </a:t>
            </a:r>
            <a:r>
              <a:rPr lang="en-US" sz="2000" b="1" dirty="0" err="1"/>
              <a:t>s’épanouir</a:t>
            </a:r>
            <a:r>
              <a:rPr lang="en-US" sz="2000" b="1" dirty="0"/>
              <a:t>.
</a:t>
            </a:r>
            <a:r>
              <a:rPr lang="en-US" sz="2000" b="1" dirty="0" err="1"/>
              <a:t>Pouvoir</a:t>
            </a:r>
            <a:r>
              <a:rPr lang="en-US" sz="2000" b="1" dirty="0"/>
              <a:t> de transformation : Un </a:t>
            </a:r>
            <a:r>
              <a:rPr lang="en-US" sz="2000" b="1" dirty="0" err="1"/>
              <a:t>langage</a:t>
            </a:r>
            <a:r>
              <a:rPr lang="en-US" sz="2000" b="1" dirty="0"/>
              <a:t> </a:t>
            </a:r>
            <a:r>
              <a:rPr lang="en-US" sz="2000" b="1" dirty="0" err="1"/>
              <a:t>clair</a:t>
            </a:r>
            <a:r>
              <a:rPr lang="en-US" sz="2000" b="1" dirty="0"/>
              <a:t> et </a:t>
            </a:r>
            <a:r>
              <a:rPr lang="en-US" sz="2000" b="1" dirty="0" err="1"/>
              <a:t>expressif</a:t>
            </a:r>
            <a:r>
              <a:rPr lang="en-US" sz="2000" b="1" dirty="0"/>
              <a:t>, des </a:t>
            </a:r>
            <a:r>
              <a:rPr lang="en-US" sz="2000" b="1" dirty="0" err="1"/>
              <a:t>visuels</a:t>
            </a:r>
            <a:r>
              <a:rPr lang="en-US" sz="2000" b="1" dirty="0"/>
              <a:t>, </a:t>
            </a:r>
            <a:r>
              <a:rPr lang="en-US" sz="2000" b="1" dirty="0" err="1"/>
              <a:t>utilisant</a:t>
            </a:r>
            <a:r>
              <a:rPr lang="en-US" sz="2000" b="1" dirty="0"/>
              <a:t> un mélange </a:t>
            </a:r>
            <a:r>
              <a:rPr lang="en-US" sz="2000" b="1" dirty="0" err="1"/>
              <a:t>d’interactions</a:t>
            </a:r>
            <a:r>
              <a:rPr lang="en-US" sz="2000" b="1" dirty="0"/>
              <a:t> </a:t>
            </a:r>
            <a:r>
              <a:rPr lang="en-US" sz="2000" b="1" dirty="0" err="1"/>
              <a:t>synchrones</a:t>
            </a:r>
            <a:r>
              <a:rPr lang="en-US" sz="2000" b="1" dirty="0"/>
              <a:t> et </a:t>
            </a:r>
            <a:r>
              <a:rPr lang="en-US" sz="2000" b="1" dirty="0" err="1"/>
              <a:t>asynchrones</a:t>
            </a:r>
            <a:r>
              <a:rPr lang="en-US" sz="2000" b="1" dirty="0"/>
              <a:t>, et des encouragements </a:t>
            </a:r>
            <a:r>
              <a:rPr lang="en-US" sz="2000" b="1" dirty="0" err="1"/>
              <a:t>transforment</a:t>
            </a:r>
            <a:r>
              <a:rPr lang="en-US" sz="2000" b="1" dirty="0"/>
              <a:t> la participation et la </a:t>
            </a:r>
            <a:r>
              <a:rPr lang="en-US" sz="2000" b="1" dirty="0" err="1"/>
              <a:t>compréhension</a:t>
            </a:r>
            <a:r>
              <a:rPr lang="en-US" sz="2000" b="1" dirty="0"/>
              <a:t>.
</a:t>
            </a:r>
            <a:r>
              <a:rPr lang="en-US" sz="2000" b="1" dirty="0" err="1"/>
              <a:t>Construire</a:t>
            </a:r>
            <a:r>
              <a:rPr lang="en-US" sz="2000" b="1" dirty="0"/>
              <a:t> </a:t>
            </a:r>
            <a:r>
              <a:rPr lang="en-US" sz="2000" b="1" dirty="0" err="1"/>
              <a:t>une</a:t>
            </a:r>
            <a:r>
              <a:rPr lang="en-US" sz="2000" b="1" dirty="0"/>
              <a:t> </a:t>
            </a:r>
            <a:r>
              <a:rPr lang="en-US" sz="2000" b="1" dirty="0" err="1"/>
              <a:t>communauté</a:t>
            </a:r>
            <a:r>
              <a:rPr lang="en-US" sz="2000" b="1" dirty="0"/>
              <a:t> : Les </a:t>
            </a:r>
            <a:r>
              <a:rPr lang="en-US" sz="2000" b="1" dirty="0" err="1"/>
              <a:t>éducateurs</a:t>
            </a:r>
            <a:r>
              <a:rPr lang="en-US" sz="2000" b="1" dirty="0"/>
              <a:t> </a:t>
            </a:r>
            <a:r>
              <a:rPr lang="en-US" sz="2000" b="1" dirty="0" err="1"/>
              <a:t>visent</a:t>
            </a:r>
            <a:r>
              <a:rPr lang="en-US" sz="2000" b="1" dirty="0"/>
              <a:t> à </a:t>
            </a:r>
            <a:r>
              <a:rPr lang="en-US" sz="2000" b="1" dirty="0" err="1"/>
              <a:t>créer</a:t>
            </a:r>
            <a:r>
              <a:rPr lang="en-US" sz="2000" b="1" dirty="0"/>
              <a:t> et à </a:t>
            </a:r>
            <a:r>
              <a:rPr lang="en-US" sz="2000" b="1" dirty="0" err="1"/>
              <a:t>développer</a:t>
            </a:r>
            <a:r>
              <a:rPr lang="en-US" sz="2000" b="1" dirty="0"/>
              <a:t> </a:t>
            </a:r>
            <a:r>
              <a:rPr lang="en-US" sz="2000" b="1" dirty="0" err="1"/>
              <a:t>une</a:t>
            </a:r>
            <a:r>
              <a:rPr lang="en-US" sz="2000" b="1" dirty="0"/>
              <a:t> </a:t>
            </a:r>
            <a:r>
              <a:rPr lang="en-US" sz="2000" b="1" dirty="0" err="1"/>
              <a:t>communauté</a:t>
            </a:r>
            <a:r>
              <a:rPr lang="en-US" sz="2000" b="1" dirty="0"/>
              <a:t> </a:t>
            </a:r>
            <a:r>
              <a:rPr lang="en-US" sz="2000" b="1" dirty="0" err="1"/>
              <a:t>en</a:t>
            </a:r>
            <a:r>
              <a:rPr lang="en-US" sz="2000" b="1" dirty="0"/>
              <a:t> </a:t>
            </a:r>
            <a:r>
              <a:rPr lang="en-US" sz="2000" b="1" dirty="0" err="1"/>
              <a:t>ligne</a:t>
            </a:r>
            <a:r>
              <a:rPr lang="en-US" sz="2000" b="1" dirty="0"/>
              <a:t> inclusive qui </a:t>
            </a:r>
            <a:r>
              <a:rPr lang="en-US" sz="2000" b="1" dirty="0" err="1"/>
              <a:t>valorise</a:t>
            </a:r>
            <a:r>
              <a:rPr lang="en-US" sz="2000" b="1" dirty="0"/>
              <a:t> </a:t>
            </a:r>
            <a:r>
              <a:rPr lang="en-US" sz="2000" b="1" dirty="0" err="1"/>
              <a:t>chaque</a:t>
            </a:r>
            <a:r>
              <a:rPr lang="en-US" sz="2000" b="1" dirty="0"/>
              <a:t> </a:t>
            </a:r>
            <a:r>
              <a:rPr lang="en-US" sz="2000" b="1" dirty="0" err="1"/>
              <a:t>voix</a:t>
            </a:r>
            <a:r>
              <a:rPr lang="en-US" sz="2000" b="1" dirty="0"/>
              <a:t>.</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a:p>
            <a:pPr marL="609600" lvl="0" indent="0" algn="l" rtl="0">
              <a:spcBef>
                <a:spcPts val="0"/>
              </a:spcBef>
              <a:spcAft>
                <a:spcPts val="0"/>
              </a:spcAft>
              <a:buNone/>
            </a:pPr>
            <a:endParaRPr sz="2000" dirty="0"/>
          </a:p>
          <a:p>
            <a:pPr marL="0" lvl="0" indent="0" algn="l" rtl="0">
              <a:spcBef>
                <a:spcPts val="0"/>
              </a:spcBef>
              <a:spcAft>
                <a:spcPts val="0"/>
              </a:spcAft>
              <a:buNone/>
            </a:pPr>
            <a:endParaRPr sz="2000" dirty="0"/>
          </a:p>
          <a:p>
            <a:pPr marL="0" lvl="0" indent="0" algn="l" rtl="0">
              <a:lnSpc>
                <a:spcPct val="115000"/>
              </a:lnSpc>
              <a:spcBef>
                <a:spcPts val="0"/>
              </a:spcBef>
              <a:spcAft>
                <a:spcPts val="0"/>
              </a:spcAft>
              <a:buNone/>
            </a:pPr>
            <a:r>
              <a:rPr lang="en" sz="2000" dirty="0"/>
              <a:t> </a:t>
            </a:r>
            <a:endParaRPr sz="2000" dirty="0"/>
          </a:p>
        </p:txBody>
      </p:sp>
      <p:sp>
        <p:nvSpPr>
          <p:cNvPr id="664" name="Google Shape;664;p8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59</a:t>
            </a:fld>
            <a:endParaRPr/>
          </a:p>
        </p:txBody>
      </p:sp>
      <p:pic>
        <p:nvPicPr>
          <p:cNvPr id="665" name="Google Shape;665;p85"/>
          <p:cNvPicPr preferRelativeResize="0"/>
          <p:nvPr/>
        </p:nvPicPr>
        <p:blipFill rotWithShape="1">
          <a:blip r:embed="rId3">
            <a:alphaModFix/>
          </a:blip>
          <a:srcRect/>
          <a:stretch/>
        </p:blipFill>
        <p:spPr>
          <a:xfrm rot="7839725">
            <a:off x="702585" y="2220843"/>
            <a:ext cx="1737407" cy="16157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6"/>
        <p:cNvGrpSpPr/>
        <p:nvPr/>
      </p:nvGrpSpPr>
      <p:grpSpPr>
        <a:xfrm>
          <a:off x="0" y="0"/>
          <a:ext cx="0" cy="0"/>
          <a:chOff x="0" y="0"/>
          <a:chExt cx="0" cy="0"/>
        </a:xfrm>
      </p:grpSpPr>
      <p:sp>
        <p:nvSpPr>
          <p:cNvPr id="207" name="Google Shape;207;p32"/>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208" name="Google Shape;208;p32"/>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lvl="0"/>
            <a:r>
              <a:rPr lang="en-US" sz="3700" dirty="0">
                <a:solidFill>
                  <a:schemeClr val="accent1"/>
                </a:solidFill>
              </a:rPr>
              <a:t>Principes </a:t>
            </a:r>
            <a:r>
              <a:rPr lang="en-US" sz="3700" dirty="0" err="1">
                <a:solidFill>
                  <a:schemeClr val="accent1"/>
                </a:solidFill>
              </a:rPr>
              <a:t>fondamentaux</a:t>
            </a:r>
            <a:r>
              <a:rPr lang="en-US" sz="3700" dirty="0">
                <a:solidFill>
                  <a:schemeClr val="accent1"/>
                </a:solidFill>
              </a:rPr>
              <a:t> de la communication verbale et non verbale</a:t>
            </a:r>
            <a:endParaRPr sz="3700" dirty="0"/>
          </a:p>
        </p:txBody>
      </p:sp>
      <p:sp>
        <p:nvSpPr>
          <p:cNvPr id="209" name="Google Shape;209;p32"/>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01</a:t>
            </a:r>
            <a:endParaRPr/>
          </a:p>
        </p:txBody>
      </p:sp>
      <p:sp>
        <p:nvSpPr>
          <p:cNvPr id="210" name="Google Shape;210;p32"/>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211" name="Google Shape;211;p32"/>
          <p:cNvPicPr preferRelativeResize="0"/>
          <p:nvPr/>
        </p:nvPicPr>
        <p:blipFill>
          <a:blip r:embed="rId3">
            <a:alphaModFix/>
          </a:blip>
          <a:stretch>
            <a:fill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69"/>
        <p:cNvGrpSpPr/>
        <p:nvPr/>
      </p:nvGrpSpPr>
      <p:grpSpPr>
        <a:xfrm>
          <a:off x="0" y="0"/>
          <a:ext cx="0" cy="0"/>
          <a:chOff x="0" y="0"/>
          <a:chExt cx="0" cy="0"/>
        </a:xfrm>
      </p:grpSpPr>
      <p:sp>
        <p:nvSpPr>
          <p:cNvPr id="670" name="Google Shape;670;p86"/>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671" name="Google Shape;671;p86"/>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lvl="0"/>
            <a:r>
              <a:rPr lang="en-US" sz="4800" dirty="0">
                <a:solidFill>
                  <a:schemeClr val="accent1"/>
                </a:solidFill>
              </a:rPr>
              <a:t>Liens </a:t>
            </a:r>
            <a:r>
              <a:rPr lang="en-US" sz="4800" dirty="0" err="1">
                <a:solidFill>
                  <a:schemeClr val="accent1"/>
                </a:solidFill>
              </a:rPr>
              <a:t>utiles</a:t>
            </a:r>
            <a:endParaRPr sz="4800" dirty="0">
              <a:solidFill>
                <a:schemeClr val="accent1"/>
              </a:solidFill>
            </a:endParaRPr>
          </a:p>
        </p:txBody>
      </p:sp>
      <p:sp>
        <p:nvSpPr>
          <p:cNvPr id="672" name="Google Shape;672;p86"/>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07</a:t>
            </a:r>
            <a:endParaRPr/>
          </a:p>
        </p:txBody>
      </p:sp>
      <p:sp>
        <p:nvSpPr>
          <p:cNvPr id="673" name="Google Shape;673;p86"/>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674" name="Google Shape;674;p86"/>
          <p:cNvPicPr preferRelativeResize="0"/>
          <p:nvPr/>
        </p:nvPicPr>
        <p:blipFill>
          <a:blip r:embed="rId3">
            <a:alphaModFix/>
          </a:blip>
          <a:stretch>
            <a:fill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78"/>
        <p:cNvGrpSpPr/>
        <p:nvPr/>
      </p:nvGrpSpPr>
      <p:grpSpPr>
        <a:xfrm>
          <a:off x="0" y="0"/>
          <a:ext cx="0" cy="0"/>
          <a:chOff x="0" y="0"/>
          <a:chExt cx="0" cy="0"/>
        </a:xfrm>
      </p:grpSpPr>
      <p:sp>
        <p:nvSpPr>
          <p:cNvPr id="679" name="Google Shape;679;p87"/>
          <p:cNvSpPr txBox="1">
            <a:spLocks noGrp="1"/>
          </p:cNvSpPr>
          <p:nvPr>
            <p:ph type="body" idx="1"/>
          </p:nvPr>
        </p:nvSpPr>
        <p:spPr>
          <a:xfrm>
            <a:off x="959759" y="1712367"/>
            <a:ext cx="10371300" cy="4379700"/>
          </a:xfrm>
          <a:prstGeom prst="rect">
            <a:avLst/>
          </a:prstGeom>
          <a:noFill/>
          <a:ln>
            <a:noFill/>
          </a:ln>
        </p:spPr>
        <p:txBody>
          <a:bodyPr spcFirstLastPara="1" wrap="square" lIns="126300" tIns="126300" rIns="126300" bIns="126300" anchor="t" anchorCtr="0">
            <a:noAutofit/>
          </a:bodyPr>
          <a:lstStyle/>
          <a:p>
            <a:pPr marL="469900" lvl="0" indent="-349250">
              <a:spcBef>
                <a:spcPts val="400"/>
              </a:spcBef>
              <a:buClr>
                <a:srgbClr val="1F1F1F"/>
              </a:buClr>
              <a:buSzPts val="1900"/>
            </a:pPr>
            <a:r>
              <a:rPr lang="en" sz="1900"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World Wide Web Consortium (W3C) Web Accessibility Initiative (WAI)</a:t>
            </a:r>
            <a:r>
              <a:rPr lang="en" sz="1900" dirty="0">
                <a:solidFill>
                  <a:srgbClr val="1F1F1F"/>
                </a:solidFill>
                <a:latin typeface="Arial"/>
                <a:ea typeface="Arial"/>
                <a:cs typeface="Arial"/>
                <a:sym typeface="Arial"/>
              </a:rPr>
              <a:t>: W3C WAI </a:t>
            </a:r>
            <a:r>
              <a:rPr lang="en-US" sz="1900" dirty="0" err="1">
                <a:solidFill>
                  <a:srgbClr val="1F1F1F"/>
                </a:solidFill>
              </a:rPr>
              <a:t>offre</a:t>
            </a:r>
            <a:r>
              <a:rPr lang="en-US" sz="1900" dirty="0">
                <a:solidFill>
                  <a:srgbClr val="1F1F1F"/>
                </a:solidFill>
              </a:rPr>
              <a:t> des </a:t>
            </a:r>
            <a:r>
              <a:rPr lang="en-US" sz="1900" dirty="0" err="1">
                <a:solidFill>
                  <a:srgbClr val="1F1F1F"/>
                </a:solidFill>
              </a:rPr>
              <a:t>lignes</a:t>
            </a:r>
            <a:r>
              <a:rPr lang="en-US" sz="1900" dirty="0">
                <a:solidFill>
                  <a:srgbClr val="1F1F1F"/>
                </a:solidFill>
              </a:rPr>
              <a:t> directrices et des </a:t>
            </a:r>
            <a:r>
              <a:rPr lang="en-US" sz="1900" dirty="0" err="1">
                <a:solidFill>
                  <a:srgbClr val="1F1F1F"/>
                </a:solidFill>
              </a:rPr>
              <a:t>ressources</a:t>
            </a:r>
            <a:r>
              <a:rPr lang="en-US" sz="1900" dirty="0">
                <a:solidFill>
                  <a:srgbClr val="1F1F1F"/>
                </a:solidFill>
              </a:rPr>
              <a:t> </a:t>
            </a:r>
            <a:r>
              <a:rPr lang="en-US" sz="1900" dirty="0" err="1">
                <a:solidFill>
                  <a:srgbClr val="1F1F1F"/>
                </a:solidFill>
              </a:rPr>
              <a:t>complètes</a:t>
            </a:r>
            <a:r>
              <a:rPr lang="en-US" sz="1900" dirty="0">
                <a:solidFill>
                  <a:srgbClr val="1F1F1F"/>
                </a:solidFill>
              </a:rPr>
              <a:t> </a:t>
            </a:r>
            <a:r>
              <a:rPr lang="en-US" sz="1900" dirty="0" err="1">
                <a:solidFill>
                  <a:srgbClr val="1F1F1F"/>
                </a:solidFill>
              </a:rPr>
              <a:t>visant</a:t>
            </a:r>
            <a:r>
              <a:rPr lang="en-US" sz="1900" dirty="0">
                <a:solidFill>
                  <a:srgbClr val="1F1F1F"/>
                </a:solidFill>
              </a:rPr>
              <a:t> à </a:t>
            </a:r>
            <a:r>
              <a:rPr lang="en-US" sz="1900" dirty="0" err="1">
                <a:solidFill>
                  <a:srgbClr val="1F1F1F"/>
                </a:solidFill>
              </a:rPr>
              <a:t>rendre</a:t>
            </a:r>
            <a:r>
              <a:rPr lang="en-US" sz="1900" dirty="0">
                <a:solidFill>
                  <a:srgbClr val="1F1F1F"/>
                </a:solidFill>
              </a:rPr>
              <a:t> le </a:t>
            </a:r>
            <a:r>
              <a:rPr lang="en-US" sz="1900" dirty="0" err="1">
                <a:solidFill>
                  <a:srgbClr val="1F1F1F"/>
                </a:solidFill>
              </a:rPr>
              <a:t>contenu</a:t>
            </a:r>
            <a:r>
              <a:rPr lang="en-US" sz="1900" dirty="0">
                <a:solidFill>
                  <a:srgbClr val="1F1F1F"/>
                </a:solidFill>
              </a:rPr>
              <a:t> Web accessible aux </a:t>
            </a:r>
            <a:r>
              <a:rPr lang="en-US" sz="1900" dirty="0" err="1">
                <a:solidFill>
                  <a:srgbClr val="1F1F1F"/>
                </a:solidFill>
              </a:rPr>
              <a:t>personnes</a:t>
            </a:r>
            <a:r>
              <a:rPr lang="en-US" sz="1900" dirty="0">
                <a:solidFill>
                  <a:srgbClr val="1F1F1F"/>
                </a:solidFill>
              </a:rPr>
              <a:t> </a:t>
            </a:r>
            <a:r>
              <a:rPr lang="en-US" sz="1900" dirty="0" err="1">
                <a:solidFill>
                  <a:srgbClr val="1F1F1F"/>
                </a:solidFill>
              </a:rPr>
              <a:t>handicapées</a:t>
            </a:r>
            <a:r>
              <a:rPr lang="en-US" sz="1900" dirty="0">
                <a:solidFill>
                  <a:srgbClr val="1F1F1F"/>
                </a:solidFill>
              </a:rPr>
              <a:t>. </a:t>
            </a:r>
            <a:r>
              <a:rPr lang="en-US" sz="1900" dirty="0" err="1">
                <a:solidFill>
                  <a:srgbClr val="1F1F1F"/>
                </a:solidFill>
              </a:rPr>
              <a:t>Leurs</a:t>
            </a:r>
            <a:r>
              <a:rPr lang="en-US" sz="1900" dirty="0">
                <a:solidFill>
                  <a:srgbClr val="1F1F1F"/>
                </a:solidFill>
              </a:rPr>
              <a:t> documents </a:t>
            </a:r>
            <a:r>
              <a:rPr lang="en-US" sz="1900" dirty="0" err="1">
                <a:solidFill>
                  <a:srgbClr val="1F1F1F"/>
                </a:solidFill>
              </a:rPr>
              <a:t>fournissent</a:t>
            </a:r>
            <a:r>
              <a:rPr lang="en-US" sz="1900" dirty="0">
                <a:solidFill>
                  <a:srgbClr val="1F1F1F"/>
                </a:solidFill>
              </a:rPr>
              <a:t> des </a:t>
            </a:r>
            <a:r>
              <a:rPr lang="en-US" sz="1900" dirty="0" err="1">
                <a:solidFill>
                  <a:srgbClr val="1F1F1F"/>
                </a:solidFill>
              </a:rPr>
              <a:t>informations</a:t>
            </a:r>
            <a:r>
              <a:rPr lang="en-US" sz="1900" dirty="0">
                <a:solidFill>
                  <a:srgbClr val="1F1F1F"/>
                </a:solidFill>
              </a:rPr>
              <a:t> </a:t>
            </a:r>
            <a:r>
              <a:rPr lang="en-US" sz="1900" dirty="0" err="1">
                <a:solidFill>
                  <a:srgbClr val="1F1F1F"/>
                </a:solidFill>
              </a:rPr>
              <a:t>approfondies</a:t>
            </a:r>
            <a:r>
              <a:rPr lang="en-US" sz="1900" dirty="0">
                <a:solidFill>
                  <a:srgbClr val="1F1F1F"/>
                </a:solidFill>
              </a:rPr>
              <a:t> sur les </a:t>
            </a:r>
            <a:r>
              <a:rPr lang="en-US" sz="1900" dirty="0" err="1">
                <a:solidFill>
                  <a:srgbClr val="1F1F1F"/>
                </a:solidFill>
              </a:rPr>
              <a:t>normes</a:t>
            </a:r>
            <a:r>
              <a:rPr lang="en-US" sz="1900" dirty="0">
                <a:solidFill>
                  <a:srgbClr val="1F1F1F"/>
                </a:solidFill>
              </a:rPr>
              <a:t> </a:t>
            </a:r>
            <a:r>
              <a:rPr lang="en-US" sz="1900" dirty="0" err="1">
                <a:solidFill>
                  <a:srgbClr val="1F1F1F"/>
                </a:solidFill>
              </a:rPr>
              <a:t>d’accessibilité</a:t>
            </a:r>
            <a:r>
              <a:rPr lang="en-US" sz="1900" dirty="0">
                <a:solidFill>
                  <a:srgbClr val="1F1F1F"/>
                </a:solidFill>
              </a:rPr>
              <a:t> du Web.</a:t>
            </a:r>
          </a:p>
          <a:p>
            <a:pPr marL="469900" lvl="0" indent="-349250">
              <a:spcBef>
                <a:spcPts val="400"/>
              </a:spcBef>
              <a:buClr>
                <a:srgbClr val="1F1F1F"/>
              </a:buClr>
              <a:buSzPts val="1900"/>
            </a:pPr>
            <a:r>
              <a:rPr lang="en" sz="1900" u="sng"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Disability Rights Education &amp; Defense Fund (DREDF):</a:t>
            </a:r>
            <a:r>
              <a:rPr lang="en" sz="1900" dirty="0">
                <a:solidFill>
                  <a:srgbClr val="1F1F1F"/>
                </a:solidFill>
                <a:latin typeface="Arial"/>
                <a:ea typeface="Arial"/>
                <a:cs typeface="Arial"/>
                <a:sym typeface="Arial"/>
              </a:rPr>
              <a:t> DREDF </a:t>
            </a:r>
            <a:r>
              <a:rPr lang="en-US" sz="1900" dirty="0" err="1">
                <a:solidFill>
                  <a:srgbClr val="1F1F1F"/>
                </a:solidFill>
              </a:rPr>
              <a:t>Fournit</a:t>
            </a:r>
            <a:r>
              <a:rPr lang="en-US" sz="1900" dirty="0">
                <a:solidFill>
                  <a:srgbClr val="1F1F1F"/>
                </a:solidFill>
              </a:rPr>
              <a:t> </a:t>
            </a:r>
            <a:r>
              <a:rPr lang="en-US" sz="1900" dirty="0" err="1">
                <a:solidFill>
                  <a:srgbClr val="1F1F1F"/>
                </a:solidFill>
              </a:rPr>
              <a:t>une</a:t>
            </a:r>
            <a:r>
              <a:rPr lang="en-US" sz="1900" dirty="0">
                <a:solidFill>
                  <a:srgbClr val="1F1F1F"/>
                </a:solidFill>
              </a:rPr>
              <a:t> multitude de </a:t>
            </a:r>
            <a:r>
              <a:rPr lang="en-US" sz="1900" dirty="0" err="1">
                <a:solidFill>
                  <a:srgbClr val="1F1F1F"/>
                </a:solidFill>
              </a:rPr>
              <a:t>ressources</a:t>
            </a:r>
            <a:r>
              <a:rPr lang="en-US" sz="1900" dirty="0">
                <a:solidFill>
                  <a:srgbClr val="1F1F1F"/>
                </a:solidFill>
              </a:rPr>
              <a:t> </a:t>
            </a:r>
            <a:r>
              <a:rPr lang="en-US" sz="1900" dirty="0" err="1">
                <a:solidFill>
                  <a:srgbClr val="1F1F1F"/>
                </a:solidFill>
              </a:rPr>
              <a:t>couvrant</a:t>
            </a:r>
            <a:r>
              <a:rPr lang="en-US" sz="1900" dirty="0">
                <a:solidFill>
                  <a:srgbClr val="1F1F1F"/>
                </a:solidFill>
              </a:rPr>
              <a:t> le handicap et la communication. </a:t>
            </a:r>
            <a:r>
              <a:rPr lang="en-US" sz="1900" dirty="0" err="1">
                <a:solidFill>
                  <a:srgbClr val="1F1F1F"/>
                </a:solidFill>
              </a:rPr>
              <a:t>Leurs</a:t>
            </a:r>
            <a:r>
              <a:rPr lang="en-US" sz="1900" dirty="0">
                <a:solidFill>
                  <a:srgbClr val="1F1F1F"/>
                </a:solidFill>
              </a:rPr>
              <a:t> guides </a:t>
            </a:r>
            <a:r>
              <a:rPr lang="en-US" sz="1900" dirty="0" err="1">
                <a:solidFill>
                  <a:srgbClr val="1F1F1F"/>
                </a:solidFill>
              </a:rPr>
              <a:t>contiennent</a:t>
            </a:r>
            <a:r>
              <a:rPr lang="en-US" sz="1900" dirty="0">
                <a:solidFill>
                  <a:srgbClr val="1F1F1F"/>
                </a:solidFill>
              </a:rPr>
              <a:t> des </a:t>
            </a:r>
            <a:r>
              <a:rPr lang="en-US" sz="1900" dirty="0" err="1">
                <a:solidFill>
                  <a:srgbClr val="1F1F1F"/>
                </a:solidFill>
              </a:rPr>
              <a:t>informations</a:t>
            </a:r>
            <a:r>
              <a:rPr lang="en-US" sz="1900" dirty="0">
                <a:solidFill>
                  <a:srgbClr val="1F1F1F"/>
                </a:solidFill>
              </a:rPr>
              <a:t> précieuses sur </a:t>
            </a:r>
            <a:r>
              <a:rPr lang="en-US" sz="1900" dirty="0" err="1">
                <a:solidFill>
                  <a:srgbClr val="1F1F1F"/>
                </a:solidFill>
              </a:rPr>
              <a:t>l’apprentissage</a:t>
            </a:r>
            <a:r>
              <a:rPr lang="en-US" sz="1900" dirty="0">
                <a:solidFill>
                  <a:srgbClr val="1F1F1F"/>
                </a:solidFill>
              </a:rPr>
              <a:t> </a:t>
            </a:r>
            <a:r>
              <a:rPr lang="en-US" sz="1900" dirty="0" err="1">
                <a:solidFill>
                  <a:srgbClr val="1F1F1F"/>
                </a:solidFill>
              </a:rPr>
              <a:t>en</a:t>
            </a:r>
            <a:r>
              <a:rPr lang="en-US" sz="1900" dirty="0">
                <a:solidFill>
                  <a:srgbClr val="1F1F1F"/>
                </a:solidFill>
              </a:rPr>
              <a:t> </a:t>
            </a:r>
            <a:r>
              <a:rPr lang="en-US" sz="1900" dirty="0" err="1">
                <a:solidFill>
                  <a:srgbClr val="1F1F1F"/>
                </a:solidFill>
              </a:rPr>
              <a:t>ligne</a:t>
            </a:r>
            <a:r>
              <a:rPr lang="en-US" sz="1900" dirty="0">
                <a:solidFill>
                  <a:srgbClr val="1F1F1F"/>
                </a:solidFill>
              </a:rPr>
              <a:t> accessible, </a:t>
            </a:r>
            <a:r>
              <a:rPr lang="en-US" sz="1900" dirty="0" err="1">
                <a:solidFill>
                  <a:srgbClr val="1F1F1F"/>
                </a:solidFill>
              </a:rPr>
              <a:t>ce</a:t>
            </a:r>
            <a:r>
              <a:rPr lang="en-US" sz="1900" dirty="0">
                <a:solidFill>
                  <a:srgbClr val="1F1F1F"/>
                </a:solidFill>
              </a:rPr>
              <a:t> qui </a:t>
            </a:r>
            <a:r>
              <a:rPr lang="en-US" sz="1900" dirty="0" err="1">
                <a:solidFill>
                  <a:srgbClr val="1F1F1F"/>
                </a:solidFill>
              </a:rPr>
              <a:t>en</a:t>
            </a:r>
            <a:r>
              <a:rPr lang="en-US" sz="1900" dirty="0">
                <a:solidFill>
                  <a:srgbClr val="1F1F1F"/>
                </a:solidFill>
              </a:rPr>
              <a:t> fait </a:t>
            </a:r>
            <a:r>
              <a:rPr lang="en-US" sz="1900" dirty="0" err="1">
                <a:solidFill>
                  <a:srgbClr val="1F1F1F"/>
                </a:solidFill>
              </a:rPr>
              <a:t>une</a:t>
            </a:r>
            <a:r>
              <a:rPr lang="en-US" sz="1900" dirty="0">
                <a:solidFill>
                  <a:srgbClr val="1F1F1F"/>
                </a:solidFill>
              </a:rPr>
              <a:t> </a:t>
            </a:r>
            <a:r>
              <a:rPr lang="en-US" sz="1900" dirty="0" err="1">
                <a:solidFill>
                  <a:srgbClr val="1F1F1F"/>
                </a:solidFill>
              </a:rPr>
              <a:t>ressource</a:t>
            </a:r>
            <a:r>
              <a:rPr lang="en-US" sz="1900" dirty="0">
                <a:solidFill>
                  <a:srgbClr val="1F1F1F"/>
                </a:solidFill>
              </a:rPr>
              <a:t> </a:t>
            </a:r>
            <a:r>
              <a:rPr lang="en-US" sz="1900" dirty="0" err="1">
                <a:solidFill>
                  <a:srgbClr val="1F1F1F"/>
                </a:solidFill>
              </a:rPr>
              <a:t>essentielle</a:t>
            </a:r>
            <a:r>
              <a:rPr lang="en-US" sz="1900" dirty="0">
                <a:solidFill>
                  <a:srgbClr val="1F1F1F"/>
                </a:solidFill>
              </a:rPr>
              <a:t> pour </a:t>
            </a:r>
            <a:r>
              <a:rPr lang="en-US" sz="1900" dirty="0" err="1">
                <a:solidFill>
                  <a:srgbClr val="1F1F1F"/>
                </a:solidFill>
              </a:rPr>
              <a:t>comprendre</a:t>
            </a:r>
            <a:r>
              <a:rPr lang="en-US" sz="1900" dirty="0">
                <a:solidFill>
                  <a:srgbClr val="1F1F1F"/>
                </a:solidFill>
              </a:rPr>
              <a:t> </a:t>
            </a:r>
            <a:r>
              <a:rPr lang="en-US" sz="1900" dirty="0" err="1">
                <a:solidFill>
                  <a:srgbClr val="1F1F1F"/>
                </a:solidFill>
              </a:rPr>
              <a:t>l’inclusion</a:t>
            </a:r>
            <a:r>
              <a:rPr lang="en-US" sz="1900" dirty="0">
                <a:solidFill>
                  <a:srgbClr val="1F1F1F"/>
                </a:solidFill>
              </a:rPr>
              <a:t> dans </a:t>
            </a:r>
            <a:r>
              <a:rPr lang="en-US" sz="1900" dirty="0" err="1">
                <a:solidFill>
                  <a:srgbClr val="1F1F1F"/>
                </a:solidFill>
              </a:rPr>
              <a:t>l’éducation</a:t>
            </a:r>
            <a:r>
              <a:rPr lang="en-US" sz="1900" dirty="0">
                <a:solidFill>
                  <a:srgbClr val="1F1F1F"/>
                </a:solidFill>
              </a:rPr>
              <a:t> numérique.</a:t>
            </a:r>
          </a:p>
          <a:p>
            <a:pPr marL="469900" lvl="0" indent="-349250">
              <a:spcBef>
                <a:spcPts val="400"/>
              </a:spcBef>
              <a:buClr>
                <a:srgbClr val="1F1F1F"/>
              </a:buClr>
              <a:buSzPts val="1900"/>
            </a:pPr>
            <a:r>
              <a:rPr lang="en" sz="1900" u="sng" dirty="0">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National Center for Accessible Media (NCAM)</a:t>
            </a:r>
            <a:r>
              <a:rPr lang="en" sz="1900" dirty="0">
                <a:solidFill>
                  <a:srgbClr val="1F1F1F"/>
                </a:solidFill>
                <a:latin typeface="Arial"/>
                <a:ea typeface="Arial"/>
                <a:cs typeface="Arial"/>
                <a:sym typeface="Arial"/>
              </a:rPr>
              <a:t>: NCAM </a:t>
            </a:r>
            <a:r>
              <a:rPr lang="en-US" sz="1900" dirty="0" err="1">
                <a:solidFill>
                  <a:srgbClr val="1F1F1F"/>
                </a:solidFill>
              </a:rPr>
              <a:t>offre</a:t>
            </a:r>
            <a:r>
              <a:rPr lang="en-US" sz="1900" dirty="0">
                <a:solidFill>
                  <a:srgbClr val="1F1F1F"/>
                </a:solidFill>
              </a:rPr>
              <a:t> des </a:t>
            </a:r>
            <a:r>
              <a:rPr lang="en-US" sz="1900" dirty="0" err="1">
                <a:solidFill>
                  <a:srgbClr val="1F1F1F"/>
                </a:solidFill>
              </a:rPr>
              <a:t>ressources</a:t>
            </a:r>
            <a:r>
              <a:rPr lang="en-US" sz="1900" dirty="0">
                <a:solidFill>
                  <a:srgbClr val="1F1F1F"/>
                </a:solidFill>
              </a:rPr>
              <a:t> </a:t>
            </a:r>
            <a:r>
              <a:rPr lang="en-US" sz="1900" dirty="0" err="1">
                <a:solidFill>
                  <a:srgbClr val="1F1F1F"/>
                </a:solidFill>
              </a:rPr>
              <a:t>axées</a:t>
            </a:r>
            <a:r>
              <a:rPr lang="en-US" sz="1900" dirty="0">
                <a:solidFill>
                  <a:srgbClr val="1F1F1F"/>
                </a:solidFill>
              </a:rPr>
              <a:t> sur le matériel </a:t>
            </a:r>
            <a:r>
              <a:rPr lang="en-US" sz="1900" dirty="0" err="1">
                <a:solidFill>
                  <a:srgbClr val="1F1F1F"/>
                </a:solidFill>
              </a:rPr>
              <a:t>éducatif</a:t>
            </a:r>
            <a:r>
              <a:rPr lang="en-US" sz="1900" dirty="0">
                <a:solidFill>
                  <a:srgbClr val="1F1F1F"/>
                </a:solidFill>
              </a:rPr>
              <a:t> accessible. </a:t>
            </a:r>
            <a:r>
              <a:rPr lang="en-US" sz="1900" dirty="0" err="1">
                <a:solidFill>
                  <a:srgbClr val="1F1F1F"/>
                </a:solidFill>
              </a:rPr>
              <a:t>Leur</a:t>
            </a:r>
            <a:r>
              <a:rPr lang="en-US" sz="1900" dirty="0">
                <a:solidFill>
                  <a:srgbClr val="1F1F1F"/>
                </a:solidFill>
              </a:rPr>
              <a:t> guide sur la </a:t>
            </a:r>
            <a:r>
              <a:rPr lang="en-US" sz="1900" dirty="0" err="1">
                <a:solidFill>
                  <a:srgbClr val="1F1F1F"/>
                </a:solidFill>
              </a:rPr>
              <a:t>création</a:t>
            </a:r>
            <a:r>
              <a:rPr lang="en-US" sz="1900" dirty="0">
                <a:solidFill>
                  <a:srgbClr val="1F1F1F"/>
                </a:solidFill>
              </a:rPr>
              <a:t> de </a:t>
            </a:r>
            <a:r>
              <a:rPr lang="en-US" sz="1900" dirty="0" err="1">
                <a:solidFill>
                  <a:srgbClr val="1F1F1F"/>
                </a:solidFill>
              </a:rPr>
              <a:t>vidéos</a:t>
            </a:r>
            <a:r>
              <a:rPr lang="en-US" sz="1900" dirty="0">
                <a:solidFill>
                  <a:srgbClr val="1F1F1F"/>
                </a:solidFill>
              </a:rPr>
              <a:t> </a:t>
            </a:r>
            <a:r>
              <a:rPr lang="en-US" sz="1900" dirty="0" err="1">
                <a:solidFill>
                  <a:srgbClr val="1F1F1F"/>
                </a:solidFill>
              </a:rPr>
              <a:t>accessibles</a:t>
            </a:r>
            <a:r>
              <a:rPr lang="en-US" sz="1900" dirty="0">
                <a:solidFill>
                  <a:srgbClr val="1F1F1F"/>
                </a:solidFill>
              </a:rPr>
              <a:t> </a:t>
            </a:r>
            <a:r>
              <a:rPr lang="en-US" sz="1900" dirty="0" err="1">
                <a:solidFill>
                  <a:srgbClr val="1F1F1F"/>
                </a:solidFill>
              </a:rPr>
              <a:t>est</a:t>
            </a:r>
            <a:r>
              <a:rPr lang="en-US" sz="1900" dirty="0">
                <a:solidFill>
                  <a:srgbClr val="1F1F1F"/>
                </a:solidFill>
              </a:rPr>
              <a:t> </a:t>
            </a:r>
            <a:r>
              <a:rPr lang="en-US" sz="1900" dirty="0" err="1">
                <a:solidFill>
                  <a:srgbClr val="1F1F1F"/>
                </a:solidFill>
              </a:rPr>
              <a:t>particulièrement</a:t>
            </a:r>
            <a:r>
              <a:rPr lang="en-US" sz="1900" dirty="0">
                <a:solidFill>
                  <a:srgbClr val="1F1F1F"/>
                </a:solidFill>
              </a:rPr>
              <a:t> utile pour les </a:t>
            </a:r>
            <a:r>
              <a:rPr lang="en-US" sz="1900" dirty="0" err="1">
                <a:solidFill>
                  <a:srgbClr val="1F1F1F"/>
                </a:solidFill>
              </a:rPr>
              <a:t>éducateurs</a:t>
            </a:r>
            <a:r>
              <a:rPr lang="en-US" sz="1900" dirty="0">
                <a:solidFill>
                  <a:srgbClr val="1F1F1F"/>
                </a:solidFill>
              </a:rPr>
              <a:t> qui </a:t>
            </a:r>
            <a:r>
              <a:rPr lang="en-US" sz="1900" dirty="0" err="1">
                <a:solidFill>
                  <a:srgbClr val="1F1F1F"/>
                </a:solidFill>
              </a:rPr>
              <a:t>souhaitent</a:t>
            </a:r>
            <a:r>
              <a:rPr lang="en-US" sz="1900" dirty="0">
                <a:solidFill>
                  <a:srgbClr val="1F1F1F"/>
                </a:solidFill>
              </a:rPr>
              <a:t> </a:t>
            </a:r>
            <a:r>
              <a:rPr lang="en-US" sz="1900" dirty="0" err="1">
                <a:solidFill>
                  <a:srgbClr val="1F1F1F"/>
                </a:solidFill>
              </a:rPr>
              <a:t>améliorer</a:t>
            </a:r>
            <a:r>
              <a:rPr lang="en-US" sz="1900" dirty="0">
                <a:solidFill>
                  <a:srgbClr val="1F1F1F"/>
                </a:solidFill>
              </a:rPr>
              <a:t> </a:t>
            </a:r>
            <a:r>
              <a:rPr lang="en-US" sz="1900" dirty="0" err="1">
                <a:solidFill>
                  <a:srgbClr val="1F1F1F"/>
                </a:solidFill>
              </a:rPr>
              <a:t>l’inclusivité</a:t>
            </a:r>
            <a:r>
              <a:rPr lang="en-US" sz="1900" dirty="0">
                <a:solidFill>
                  <a:srgbClr val="1F1F1F"/>
                </a:solidFill>
              </a:rPr>
              <a:t> de </a:t>
            </a:r>
            <a:r>
              <a:rPr lang="en-US" sz="1900" dirty="0" err="1">
                <a:solidFill>
                  <a:srgbClr val="1F1F1F"/>
                </a:solidFill>
              </a:rPr>
              <a:t>leur</a:t>
            </a:r>
            <a:r>
              <a:rPr lang="en-US" sz="1900" dirty="0">
                <a:solidFill>
                  <a:srgbClr val="1F1F1F"/>
                </a:solidFill>
              </a:rPr>
              <a:t> </a:t>
            </a:r>
            <a:r>
              <a:rPr lang="en-US" sz="1900" dirty="0" err="1">
                <a:solidFill>
                  <a:srgbClr val="1F1F1F"/>
                </a:solidFill>
              </a:rPr>
              <a:t>contenu</a:t>
            </a:r>
            <a:r>
              <a:rPr lang="en-US" sz="1900" dirty="0">
                <a:solidFill>
                  <a:srgbClr val="1F1F1F"/>
                </a:solidFill>
              </a:rPr>
              <a:t> </a:t>
            </a:r>
            <a:r>
              <a:rPr lang="en-US" sz="1900" dirty="0" err="1">
                <a:solidFill>
                  <a:srgbClr val="1F1F1F"/>
                </a:solidFill>
              </a:rPr>
              <a:t>multimédia</a:t>
            </a:r>
            <a:r>
              <a:rPr lang="en-US" sz="1900" dirty="0">
                <a:solidFill>
                  <a:srgbClr val="1F1F1F"/>
                </a:solidFill>
              </a:rPr>
              <a:t>.</a:t>
            </a:r>
            <a:endParaRPr u="sng" dirty="0">
              <a:solidFill>
                <a:schemeClr val="lt2"/>
              </a:solidFill>
            </a:endParaRPr>
          </a:p>
        </p:txBody>
      </p:sp>
      <p:sp>
        <p:nvSpPr>
          <p:cNvPr id="680" name="Google Shape;680;p87"/>
          <p:cNvSpPr/>
          <p:nvPr/>
        </p:nvSpPr>
        <p:spPr>
          <a:xfrm>
            <a:off x="-245972" y="6003438"/>
            <a:ext cx="1128807" cy="1129173"/>
          </a:xfrm>
          <a:custGeom>
            <a:avLst/>
            <a:gdLst/>
            <a:ahLst/>
            <a:cxnLst/>
            <a:rect l="l" t="t" r="r" b="b"/>
            <a:pathLst>
              <a:path w="69971" h="69972" extrusionOk="0">
                <a:moveTo>
                  <a:pt x="29636" y="0"/>
                </a:moveTo>
                <a:lnTo>
                  <a:pt x="30061" y="21004"/>
                </a:lnTo>
                <a:lnTo>
                  <a:pt x="30061" y="21004"/>
                </a:lnTo>
                <a:lnTo>
                  <a:pt x="17204" y="4408"/>
                </a:lnTo>
                <a:lnTo>
                  <a:pt x="25563" y="24530"/>
                </a:lnTo>
                <a:lnTo>
                  <a:pt x="25563" y="24530"/>
                </a:lnTo>
                <a:lnTo>
                  <a:pt x="6474" y="14013"/>
                </a:lnTo>
                <a:lnTo>
                  <a:pt x="21611" y="28603"/>
                </a:lnTo>
                <a:lnTo>
                  <a:pt x="760" y="25928"/>
                </a:lnTo>
                <a:lnTo>
                  <a:pt x="20912" y="34226"/>
                </a:lnTo>
                <a:lnTo>
                  <a:pt x="0" y="40335"/>
                </a:lnTo>
                <a:lnTo>
                  <a:pt x="21004" y="39910"/>
                </a:lnTo>
                <a:lnTo>
                  <a:pt x="4377" y="52767"/>
                </a:lnTo>
                <a:lnTo>
                  <a:pt x="24499" y="44378"/>
                </a:lnTo>
                <a:lnTo>
                  <a:pt x="24499" y="44378"/>
                </a:lnTo>
                <a:lnTo>
                  <a:pt x="14012" y="63497"/>
                </a:lnTo>
                <a:lnTo>
                  <a:pt x="28572" y="48360"/>
                </a:lnTo>
                <a:lnTo>
                  <a:pt x="25928" y="69211"/>
                </a:lnTo>
                <a:lnTo>
                  <a:pt x="34226" y="49029"/>
                </a:lnTo>
                <a:lnTo>
                  <a:pt x="40305" y="69971"/>
                </a:lnTo>
                <a:lnTo>
                  <a:pt x="39910" y="48968"/>
                </a:lnTo>
                <a:lnTo>
                  <a:pt x="39910" y="48968"/>
                </a:lnTo>
                <a:lnTo>
                  <a:pt x="52767" y="65594"/>
                </a:lnTo>
                <a:lnTo>
                  <a:pt x="44378" y="45472"/>
                </a:lnTo>
                <a:lnTo>
                  <a:pt x="63497" y="55959"/>
                </a:lnTo>
                <a:lnTo>
                  <a:pt x="48329" y="41399"/>
                </a:lnTo>
                <a:lnTo>
                  <a:pt x="69181" y="44044"/>
                </a:lnTo>
                <a:lnTo>
                  <a:pt x="69181" y="44044"/>
                </a:lnTo>
                <a:lnTo>
                  <a:pt x="49028" y="35746"/>
                </a:lnTo>
                <a:lnTo>
                  <a:pt x="69971" y="29636"/>
                </a:lnTo>
                <a:lnTo>
                  <a:pt x="48937" y="30062"/>
                </a:lnTo>
                <a:lnTo>
                  <a:pt x="65564" y="17204"/>
                </a:lnTo>
                <a:lnTo>
                  <a:pt x="65564" y="17204"/>
                </a:lnTo>
                <a:lnTo>
                  <a:pt x="45442" y="25594"/>
                </a:lnTo>
                <a:lnTo>
                  <a:pt x="55928" y="6475"/>
                </a:lnTo>
                <a:lnTo>
                  <a:pt x="41369" y="21612"/>
                </a:lnTo>
                <a:lnTo>
                  <a:pt x="44043" y="791"/>
                </a:lnTo>
                <a:lnTo>
                  <a:pt x="35745" y="20943"/>
                </a:lnTo>
                <a:lnTo>
                  <a:pt x="29636" y="0"/>
                </a:lnTo>
                <a:close/>
              </a:path>
            </a:pathLst>
          </a:cu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81" name="Google Shape;681;p87"/>
          <p:cNvSpPr txBox="1"/>
          <p:nvPr/>
        </p:nvSpPr>
        <p:spPr>
          <a:xfrm>
            <a:off x="1552404" y="422227"/>
            <a:ext cx="9676800" cy="763500"/>
          </a:xfrm>
          <a:prstGeom prst="rect">
            <a:avLst/>
          </a:prstGeom>
          <a:solidFill>
            <a:srgbClr val="5F7D95"/>
          </a:solidFill>
          <a:ln>
            <a:noFill/>
          </a:ln>
        </p:spPr>
        <p:txBody>
          <a:bodyPr spcFirstLastPara="1" wrap="square" lIns="126300" tIns="126300" rIns="126300" bIns="126300" anchor="ctr" anchorCtr="0">
            <a:noAutofit/>
          </a:bodyPr>
          <a:lstStyle/>
          <a:p>
            <a:pPr lvl="0" algn="ctr"/>
            <a:r>
              <a:rPr lang="en-US" sz="4400" dirty="0">
                <a:solidFill>
                  <a:srgbClr val="F2F2F2"/>
                </a:solidFill>
                <a:latin typeface="Lexend"/>
                <a:ea typeface="Lexend"/>
                <a:cs typeface="Lexend"/>
                <a:sym typeface="Lexend"/>
              </a:rPr>
              <a:t>Liens </a:t>
            </a:r>
            <a:r>
              <a:rPr lang="en-US" sz="4400" dirty="0" err="1">
                <a:solidFill>
                  <a:srgbClr val="F2F2F2"/>
                </a:solidFill>
                <a:latin typeface="Lexend"/>
                <a:ea typeface="Lexend"/>
                <a:cs typeface="Lexend"/>
                <a:sym typeface="Lexend"/>
              </a:rPr>
              <a:t>utiles</a:t>
            </a:r>
            <a:endParaRPr sz="4400" dirty="0">
              <a:solidFill>
                <a:srgbClr val="F2F2F2"/>
              </a:solidFill>
              <a:latin typeface="Lexend"/>
              <a:ea typeface="Lexend"/>
              <a:cs typeface="Lexend"/>
              <a:sym typeface="Lexend"/>
            </a:endParaRPr>
          </a:p>
        </p:txBody>
      </p:sp>
      <p:sp>
        <p:nvSpPr>
          <p:cNvPr id="682" name="Google Shape;682;p87"/>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86"/>
        <p:cNvGrpSpPr/>
        <p:nvPr/>
      </p:nvGrpSpPr>
      <p:grpSpPr>
        <a:xfrm>
          <a:off x="0" y="0"/>
          <a:ext cx="0" cy="0"/>
          <a:chOff x="0" y="0"/>
          <a:chExt cx="0" cy="0"/>
        </a:xfrm>
      </p:grpSpPr>
      <p:sp>
        <p:nvSpPr>
          <p:cNvPr id="687" name="Google Shape;687;p88"/>
          <p:cNvSpPr txBox="1">
            <a:spLocks noGrp="1"/>
          </p:cNvSpPr>
          <p:nvPr>
            <p:ph type="body" idx="1"/>
          </p:nvPr>
        </p:nvSpPr>
        <p:spPr>
          <a:xfrm>
            <a:off x="959759" y="1712367"/>
            <a:ext cx="10371300" cy="4379700"/>
          </a:xfrm>
          <a:prstGeom prst="rect">
            <a:avLst/>
          </a:prstGeom>
          <a:noFill/>
          <a:ln>
            <a:noFill/>
          </a:ln>
        </p:spPr>
        <p:txBody>
          <a:bodyPr spcFirstLastPara="1" wrap="square" lIns="126300" tIns="126300" rIns="126300" bIns="126300" anchor="t" anchorCtr="0">
            <a:noAutofit/>
          </a:bodyPr>
          <a:lstStyle/>
          <a:p>
            <a:pPr marL="469900" lvl="0" indent="-349250">
              <a:spcBef>
                <a:spcPts val="400"/>
              </a:spcBef>
              <a:buClr>
                <a:srgbClr val="1F1F1F"/>
              </a:buClr>
              <a:buSzPts val="1900"/>
            </a:pPr>
            <a:r>
              <a:rPr lang="en" sz="1900"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CAST: Universal Design for Learning:</a:t>
            </a:r>
            <a:r>
              <a:rPr lang="en" sz="1900" dirty="0">
                <a:solidFill>
                  <a:srgbClr val="1F1F1F"/>
                </a:solidFill>
                <a:latin typeface="Arial"/>
                <a:ea typeface="Arial"/>
                <a:cs typeface="Arial"/>
                <a:sym typeface="Arial"/>
              </a:rPr>
              <a:t> CAST </a:t>
            </a:r>
            <a:r>
              <a:rPr lang="en-US" sz="1900" dirty="0" err="1">
                <a:solidFill>
                  <a:srgbClr val="1F1F1F"/>
                </a:solidFill>
              </a:rPr>
              <a:t>est</a:t>
            </a:r>
            <a:r>
              <a:rPr lang="en-US" sz="1900" dirty="0">
                <a:solidFill>
                  <a:srgbClr val="1F1F1F"/>
                </a:solidFill>
              </a:rPr>
              <a:t> un </a:t>
            </a:r>
            <a:r>
              <a:rPr lang="en-US" sz="1900" dirty="0" err="1">
                <a:solidFill>
                  <a:srgbClr val="1F1F1F"/>
                </a:solidFill>
              </a:rPr>
              <a:t>pionnier</a:t>
            </a:r>
            <a:r>
              <a:rPr lang="en-US" sz="1900" dirty="0">
                <a:solidFill>
                  <a:srgbClr val="1F1F1F"/>
                </a:solidFill>
              </a:rPr>
              <a:t> de la conception </a:t>
            </a:r>
            <a:r>
              <a:rPr lang="en-US" sz="1900" dirty="0" err="1">
                <a:solidFill>
                  <a:srgbClr val="1F1F1F"/>
                </a:solidFill>
              </a:rPr>
              <a:t>universelle</a:t>
            </a:r>
            <a:r>
              <a:rPr lang="en-US" sz="1900" dirty="0">
                <a:solidFill>
                  <a:srgbClr val="1F1F1F"/>
                </a:solidFill>
              </a:rPr>
              <a:t> de </a:t>
            </a:r>
            <a:r>
              <a:rPr lang="en-US" sz="1900" dirty="0" err="1">
                <a:solidFill>
                  <a:srgbClr val="1F1F1F"/>
                </a:solidFill>
              </a:rPr>
              <a:t>l’apprentissage</a:t>
            </a:r>
            <a:r>
              <a:rPr lang="en-US" sz="1900" dirty="0">
                <a:solidFill>
                  <a:srgbClr val="1F1F1F"/>
                </a:solidFill>
              </a:rPr>
              <a:t> (CUA). </a:t>
            </a:r>
            <a:r>
              <a:rPr lang="en-US" sz="1900" dirty="0" err="1">
                <a:solidFill>
                  <a:srgbClr val="1F1F1F"/>
                </a:solidFill>
              </a:rPr>
              <a:t>Leur</a:t>
            </a:r>
            <a:r>
              <a:rPr lang="en-US" sz="1900" dirty="0">
                <a:solidFill>
                  <a:srgbClr val="1F1F1F"/>
                </a:solidFill>
              </a:rPr>
              <a:t> site Web </a:t>
            </a:r>
            <a:r>
              <a:rPr lang="en-US" sz="1900" dirty="0" err="1">
                <a:solidFill>
                  <a:srgbClr val="1F1F1F"/>
                </a:solidFill>
              </a:rPr>
              <a:t>fournit</a:t>
            </a:r>
            <a:r>
              <a:rPr lang="en-US" sz="1900" dirty="0">
                <a:solidFill>
                  <a:srgbClr val="1F1F1F"/>
                </a:solidFill>
              </a:rPr>
              <a:t> des </a:t>
            </a:r>
            <a:r>
              <a:rPr lang="en-US" sz="1900" dirty="0" err="1">
                <a:solidFill>
                  <a:srgbClr val="1F1F1F"/>
                </a:solidFill>
              </a:rPr>
              <a:t>ressources</a:t>
            </a:r>
            <a:r>
              <a:rPr lang="en-US" sz="1900" dirty="0">
                <a:solidFill>
                  <a:srgbClr val="1F1F1F"/>
                </a:solidFill>
              </a:rPr>
              <a:t> </a:t>
            </a:r>
            <a:r>
              <a:rPr lang="en-US" sz="1900" dirty="0" err="1">
                <a:solidFill>
                  <a:srgbClr val="1F1F1F"/>
                </a:solidFill>
              </a:rPr>
              <a:t>détaillées</a:t>
            </a:r>
            <a:r>
              <a:rPr lang="en-US" sz="1900" dirty="0">
                <a:solidFill>
                  <a:srgbClr val="1F1F1F"/>
                </a:solidFill>
              </a:rPr>
              <a:t>, des articles de recherche et des </a:t>
            </a:r>
            <a:r>
              <a:rPr lang="en-US" sz="1900" dirty="0" err="1">
                <a:solidFill>
                  <a:srgbClr val="1F1F1F"/>
                </a:solidFill>
              </a:rPr>
              <a:t>outils</a:t>
            </a:r>
            <a:r>
              <a:rPr lang="en-US" sz="1900" dirty="0">
                <a:solidFill>
                  <a:srgbClr val="1F1F1F"/>
                </a:solidFill>
              </a:rPr>
              <a:t> pratiques pour </a:t>
            </a:r>
            <a:r>
              <a:rPr lang="en-US" sz="1900" dirty="0" err="1">
                <a:solidFill>
                  <a:srgbClr val="1F1F1F"/>
                </a:solidFill>
              </a:rPr>
              <a:t>mettre</a:t>
            </a:r>
            <a:r>
              <a:rPr lang="en-US" sz="1900" dirty="0">
                <a:solidFill>
                  <a:srgbClr val="1F1F1F"/>
                </a:solidFill>
              </a:rPr>
              <a:t> </a:t>
            </a:r>
            <a:r>
              <a:rPr lang="en-US" sz="1900" dirty="0" err="1">
                <a:solidFill>
                  <a:srgbClr val="1F1F1F"/>
                </a:solidFill>
              </a:rPr>
              <a:t>en</a:t>
            </a:r>
            <a:r>
              <a:rPr lang="en-US" sz="1900" dirty="0">
                <a:solidFill>
                  <a:srgbClr val="1F1F1F"/>
                </a:solidFill>
              </a:rPr>
              <a:t> </a:t>
            </a:r>
            <a:r>
              <a:rPr lang="en-US" sz="1900" dirty="0" err="1">
                <a:solidFill>
                  <a:srgbClr val="1F1F1F"/>
                </a:solidFill>
              </a:rPr>
              <a:t>œuvre</a:t>
            </a:r>
            <a:r>
              <a:rPr lang="en-US" sz="1900" dirty="0">
                <a:solidFill>
                  <a:srgbClr val="1F1F1F"/>
                </a:solidFill>
              </a:rPr>
              <a:t> les principes de la CUA, </a:t>
            </a:r>
            <a:r>
              <a:rPr lang="en-US" sz="1900" dirty="0" err="1">
                <a:solidFill>
                  <a:srgbClr val="1F1F1F"/>
                </a:solidFill>
              </a:rPr>
              <a:t>garantissant</a:t>
            </a:r>
            <a:r>
              <a:rPr lang="en-US" sz="1900" dirty="0">
                <a:solidFill>
                  <a:srgbClr val="1F1F1F"/>
                </a:solidFill>
              </a:rPr>
              <a:t> </a:t>
            </a:r>
            <a:r>
              <a:rPr lang="en-US" sz="1900" dirty="0" err="1">
                <a:solidFill>
                  <a:srgbClr val="1F1F1F"/>
                </a:solidFill>
              </a:rPr>
              <a:t>ainsi</a:t>
            </a:r>
            <a:r>
              <a:rPr lang="en-US" sz="1900" dirty="0">
                <a:solidFill>
                  <a:srgbClr val="1F1F1F"/>
                </a:solidFill>
              </a:rPr>
              <a:t> </a:t>
            </a:r>
            <a:r>
              <a:rPr lang="en-US" sz="1900" dirty="0" err="1">
                <a:solidFill>
                  <a:srgbClr val="1F1F1F"/>
                </a:solidFill>
              </a:rPr>
              <a:t>une</a:t>
            </a:r>
            <a:r>
              <a:rPr lang="en-US" sz="1900" dirty="0">
                <a:solidFill>
                  <a:srgbClr val="1F1F1F"/>
                </a:solidFill>
              </a:rPr>
              <a:t> </a:t>
            </a:r>
            <a:r>
              <a:rPr lang="en-US" sz="1900" dirty="0" err="1">
                <a:solidFill>
                  <a:srgbClr val="1F1F1F"/>
                </a:solidFill>
              </a:rPr>
              <a:t>éducation</a:t>
            </a:r>
            <a:r>
              <a:rPr lang="en-US" sz="1900" dirty="0">
                <a:solidFill>
                  <a:srgbClr val="1F1F1F"/>
                </a:solidFill>
              </a:rPr>
              <a:t> inclusive pour </a:t>
            </a:r>
            <a:r>
              <a:rPr lang="en-US" sz="1900" dirty="0" err="1">
                <a:solidFill>
                  <a:srgbClr val="1F1F1F"/>
                </a:solidFill>
              </a:rPr>
              <a:t>tous</a:t>
            </a:r>
            <a:r>
              <a:rPr lang="en-US" sz="1900" dirty="0">
                <a:solidFill>
                  <a:srgbClr val="1F1F1F"/>
                </a:solidFill>
              </a:rPr>
              <a:t>.</a:t>
            </a:r>
          </a:p>
          <a:p>
            <a:pPr marL="469900" lvl="0" indent="-349250">
              <a:spcBef>
                <a:spcPts val="400"/>
              </a:spcBef>
              <a:buClr>
                <a:srgbClr val="1F1F1F"/>
              </a:buClr>
              <a:buSzPts val="1900"/>
            </a:pPr>
            <a:r>
              <a:rPr lang="en" sz="1900" u="sng"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WebAIM: Web Accessibility in Mind</a:t>
            </a:r>
            <a:r>
              <a:rPr lang="en" sz="1900" dirty="0">
                <a:solidFill>
                  <a:srgbClr val="1F1F1F"/>
                </a:solidFill>
                <a:latin typeface="Arial"/>
                <a:ea typeface="Arial"/>
                <a:cs typeface="Arial"/>
                <a:sym typeface="Arial"/>
              </a:rPr>
              <a:t>: </a:t>
            </a:r>
            <a:r>
              <a:rPr lang="en" sz="1900" dirty="0" err="1">
                <a:solidFill>
                  <a:srgbClr val="1F1F1F"/>
                </a:solidFill>
                <a:latin typeface="Arial"/>
                <a:ea typeface="Arial"/>
                <a:cs typeface="Arial"/>
                <a:sym typeface="Arial"/>
              </a:rPr>
              <a:t>WebAIM</a:t>
            </a:r>
            <a:r>
              <a:rPr lang="en" sz="1900" dirty="0">
                <a:solidFill>
                  <a:srgbClr val="1F1F1F"/>
                </a:solidFill>
                <a:latin typeface="Arial"/>
                <a:ea typeface="Arial"/>
                <a:cs typeface="Arial"/>
                <a:sym typeface="Arial"/>
              </a:rPr>
              <a:t> </a:t>
            </a:r>
            <a:r>
              <a:rPr lang="en-US" sz="1900" dirty="0" err="1">
                <a:solidFill>
                  <a:srgbClr val="1F1F1F"/>
                </a:solidFill>
              </a:rPr>
              <a:t>est</a:t>
            </a:r>
            <a:r>
              <a:rPr lang="en-US" sz="1900" dirty="0">
                <a:solidFill>
                  <a:srgbClr val="1F1F1F"/>
                </a:solidFill>
              </a:rPr>
              <a:t> </a:t>
            </a:r>
            <a:r>
              <a:rPr lang="en-US" sz="1900" dirty="0" err="1">
                <a:solidFill>
                  <a:srgbClr val="1F1F1F"/>
                </a:solidFill>
              </a:rPr>
              <a:t>une</a:t>
            </a:r>
            <a:r>
              <a:rPr lang="en-US" sz="1900" dirty="0">
                <a:solidFill>
                  <a:srgbClr val="1F1F1F"/>
                </a:solidFill>
              </a:rPr>
              <a:t> </a:t>
            </a:r>
            <a:r>
              <a:rPr lang="en-US" sz="1900" dirty="0" err="1">
                <a:solidFill>
                  <a:srgbClr val="1F1F1F"/>
                </a:solidFill>
              </a:rPr>
              <a:t>autorité</a:t>
            </a:r>
            <a:r>
              <a:rPr lang="en-US" sz="1900" dirty="0">
                <a:solidFill>
                  <a:srgbClr val="1F1F1F"/>
                </a:solidFill>
              </a:rPr>
              <a:t> de premier plan </a:t>
            </a:r>
            <a:r>
              <a:rPr lang="en-US" sz="1900" dirty="0" err="1">
                <a:solidFill>
                  <a:srgbClr val="1F1F1F"/>
                </a:solidFill>
              </a:rPr>
              <a:t>en</a:t>
            </a:r>
            <a:r>
              <a:rPr lang="en-US" sz="1900" dirty="0">
                <a:solidFill>
                  <a:srgbClr val="1F1F1F"/>
                </a:solidFill>
              </a:rPr>
              <a:t> matière </a:t>
            </a:r>
            <a:r>
              <a:rPr lang="en-US" sz="1900" dirty="0" err="1">
                <a:solidFill>
                  <a:srgbClr val="1F1F1F"/>
                </a:solidFill>
              </a:rPr>
              <a:t>d’accessibilité</a:t>
            </a:r>
            <a:r>
              <a:rPr lang="en-US" sz="1900" dirty="0">
                <a:solidFill>
                  <a:srgbClr val="1F1F1F"/>
                </a:solidFill>
              </a:rPr>
              <a:t> du Web. </a:t>
            </a:r>
            <a:r>
              <a:rPr lang="en-US" sz="1900" dirty="0" err="1">
                <a:solidFill>
                  <a:srgbClr val="1F1F1F"/>
                </a:solidFill>
              </a:rPr>
              <a:t>Leur</a:t>
            </a:r>
            <a:r>
              <a:rPr lang="en-US" sz="1900" dirty="0">
                <a:solidFill>
                  <a:srgbClr val="1F1F1F"/>
                </a:solidFill>
              </a:rPr>
              <a:t> site Web </a:t>
            </a:r>
            <a:r>
              <a:rPr lang="en-US" sz="1900" dirty="0" err="1">
                <a:solidFill>
                  <a:srgbClr val="1F1F1F"/>
                </a:solidFill>
              </a:rPr>
              <a:t>offre</a:t>
            </a:r>
            <a:r>
              <a:rPr lang="en-US" sz="1900" dirty="0">
                <a:solidFill>
                  <a:srgbClr val="1F1F1F"/>
                </a:solidFill>
              </a:rPr>
              <a:t> </a:t>
            </a:r>
            <a:r>
              <a:rPr lang="en-US" sz="1900" dirty="0" err="1">
                <a:solidFill>
                  <a:srgbClr val="1F1F1F"/>
                </a:solidFill>
              </a:rPr>
              <a:t>une</a:t>
            </a:r>
            <a:r>
              <a:rPr lang="en-US" sz="1900" dirty="0">
                <a:solidFill>
                  <a:srgbClr val="1F1F1F"/>
                </a:solidFill>
              </a:rPr>
              <a:t> </a:t>
            </a:r>
            <a:r>
              <a:rPr lang="en-US" sz="1900" dirty="0" err="1">
                <a:solidFill>
                  <a:srgbClr val="1F1F1F"/>
                </a:solidFill>
              </a:rPr>
              <a:t>pléthore</a:t>
            </a:r>
            <a:r>
              <a:rPr lang="en-US" sz="1900" dirty="0">
                <a:solidFill>
                  <a:srgbClr val="1F1F1F"/>
                </a:solidFill>
              </a:rPr>
              <a:t> </a:t>
            </a:r>
            <a:r>
              <a:rPr lang="en-US" sz="1900" dirty="0" err="1">
                <a:solidFill>
                  <a:srgbClr val="1F1F1F"/>
                </a:solidFill>
              </a:rPr>
              <a:t>d’articles</a:t>
            </a:r>
            <a:r>
              <a:rPr lang="en-US" sz="1900" dirty="0">
                <a:solidFill>
                  <a:srgbClr val="1F1F1F"/>
                </a:solidFill>
              </a:rPr>
              <a:t>, de </a:t>
            </a:r>
            <a:r>
              <a:rPr lang="en-US" sz="1900" dirty="0" err="1">
                <a:solidFill>
                  <a:srgbClr val="1F1F1F"/>
                </a:solidFill>
              </a:rPr>
              <a:t>tutoriels</a:t>
            </a:r>
            <a:r>
              <a:rPr lang="en-US" sz="1900" dirty="0">
                <a:solidFill>
                  <a:srgbClr val="1F1F1F"/>
                </a:solidFill>
              </a:rPr>
              <a:t> et </a:t>
            </a:r>
            <a:r>
              <a:rPr lang="en-US" sz="1900" dirty="0" err="1">
                <a:solidFill>
                  <a:srgbClr val="1F1F1F"/>
                </a:solidFill>
              </a:rPr>
              <a:t>d’outils</a:t>
            </a:r>
            <a:r>
              <a:rPr lang="en-US" sz="1900" dirty="0">
                <a:solidFill>
                  <a:srgbClr val="1F1F1F"/>
                </a:solidFill>
              </a:rPr>
              <a:t> </a:t>
            </a:r>
            <a:r>
              <a:rPr lang="en-US" sz="1900" dirty="0" err="1">
                <a:solidFill>
                  <a:srgbClr val="1F1F1F"/>
                </a:solidFill>
              </a:rPr>
              <a:t>d’évaluation</a:t>
            </a:r>
            <a:r>
              <a:rPr lang="en-US" sz="1900" dirty="0">
                <a:solidFill>
                  <a:srgbClr val="1F1F1F"/>
                </a:solidFill>
              </a:rPr>
              <a:t> </a:t>
            </a:r>
            <a:r>
              <a:rPr lang="en-US" sz="1900" dirty="0" err="1">
                <a:solidFill>
                  <a:srgbClr val="1F1F1F"/>
                </a:solidFill>
              </a:rPr>
              <a:t>visant</a:t>
            </a:r>
            <a:r>
              <a:rPr lang="en-US" sz="1900" dirty="0">
                <a:solidFill>
                  <a:srgbClr val="1F1F1F"/>
                </a:solidFill>
              </a:rPr>
              <a:t> à </a:t>
            </a:r>
            <a:r>
              <a:rPr lang="en-US" sz="1900" dirty="0" err="1">
                <a:solidFill>
                  <a:srgbClr val="1F1F1F"/>
                </a:solidFill>
              </a:rPr>
              <a:t>rendre</a:t>
            </a:r>
            <a:r>
              <a:rPr lang="en-US" sz="1900" dirty="0">
                <a:solidFill>
                  <a:srgbClr val="1F1F1F"/>
                </a:solidFill>
              </a:rPr>
              <a:t> le </a:t>
            </a:r>
            <a:r>
              <a:rPr lang="en-US" sz="1900" dirty="0" err="1">
                <a:solidFill>
                  <a:srgbClr val="1F1F1F"/>
                </a:solidFill>
              </a:rPr>
              <a:t>contenu</a:t>
            </a:r>
            <a:r>
              <a:rPr lang="en-US" sz="1900" dirty="0">
                <a:solidFill>
                  <a:srgbClr val="1F1F1F"/>
                </a:solidFill>
              </a:rPr>
              <a:t> Web accessible. Il </a:t>
            </a:r>
            <a:r>
              <a:rPr lang="en-US" sz="1900" dirty="0" err="1">
                <a:solidFill>
                  <a:srgbClr val="1F1F1F"/>
                </a:solidFill>
              </a:rPr>
              <a:t>s’agit</a:t>
            </a:r>
            <a:r>
              <a:rPr lang="en-US" sz="1900" dirty="0">
                <a:solidFill>
                  <a:srgbClr val="1F1F1F"/>
                </a:solidFill>
              </a:rPr>
              <a:t> </a:t>
            </a:r>
            <a:r>
              <a:rPr lang="en-US" sz="1900" dirty="0" err="1">
                <a:solidFill>
                  <a:srgbClr val="1F1F1F"/>
                </a:solidFill>
              </a:rPr>
              <a:t>d’une</a:t>
            </a:r>
            <a:r>
              <a:rPr lang="en-US" sz="1900" dirty="0">
                <a:solidFill>
                  <a:srgbClr val="1F1F1F"/>
                </a:solidFill>
              </a:rPr>
              <a:t> </a:t>
            </a:r>
            <a:r>
              <a:rPr lang="en-US" sz="1900" dirty="0" err="1">
                <a:solidFill>
                  <a:srgbClr val="1F1F1F"/>
                </a:solidFill>
              </a:rPr>
              <a:t>ressource</a:t>
            </a:r>
            <a:r>
              <a:rPr lang="en-US" sz="1900" dirty="0">
                <a:solidFill>
                  <a:srgbClr val="1F1F1F"/>
                </a:solidFill>
              </a:rPr>
              <a:t> précieuse pour </a:t>
            </a:r>
            <a:r>
              <a:rPr lang="en-US" sz="1900" dirty="0" err="1">
                <a:solidFill>
                  <a:srgbClr val="1F1F1F"/>
                </a:solidFill>
              </a:rPr>
              <a:t>comprendre</a:t>
            </a:r>
            <a:r>
              <a:rPr lang="en-US" sz="1900" dirty="0">
                <a:solidFill>
                  <a:srgbClr val="1F1F1F"/>
                </a:solidFill>
              </a:rPr>
              <a:t> les aspects techniques de </a:t>
            </a:r>
            <a:r>
              <a:rPr lang="en-US" sz="1900" dirty="0" err="1">
                <a:solidFill>
                  <a:srgbClr val="1F1F1F"/>
                </a:solidFill>
              </a:rPr>
              <a:t>l’accessibilité</a:t>
            </a:r>
            <a:r>
              <a:rPr lang="en-US" sz="1900" dirty="0">
                <a:solidFill>
                  <a:srgbClr val="1F1F1F"/>
                </a:solidFill>
              </a:rPr>
              <a:t> numérique.</a:t>
            </a:r>
          </a:p>
          <a:p>
            <a:pPr marL="469900" lvl="0" indent="-349250">
              <a:spcBef>
                <a:spcPts val="400"/>
              </a:spcBef>
              <a:buClr>
                <a:srgbClr val="1F1F1F"/>
              </a:buClr>
              <a:buSzPts val="1900"/>
            </a:pPr>
            <a:r>
              <a:rPr lang="en" sz="1900" u="sng" dirty="0">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Center on Online Learning and </a:t>
            </a:r>
            <a:r>
              <a:rPr lang="en" sz="1900" u="sng" dirty="0">
                <a:solidFill>
                  <a:srgbClr val="1155CC"/>
                </a:solidFill>
                <a:hlinkClick r:id="rId5">
                  <a:extLst>
                    <a:ext uri="{A12FA001-AC4F-418D-AE19-62706E023703}">
                      <ahyp:hlinkClr xmlns:ahyp="http://schemas.microsoft.com/office/drawing/2018/hyperlinkcolor" val="tx"/>
                    </a:ext>
                  </a:extLst>
                </a:hlinkClick>
              </a:rPr>
              <a:t>people</a:t>
            </a:r>
            <a:r>
              <a:rPr lang="en" sz="1900" u="sng" dirty="0">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 with Disabilities:</a:t>
            </a:r>
            <a:r>
              <a:rPr lang="en" sz="1900" dirty="0">
                <a:solidFill>
                  <a:srgbClr val="1F1F1F"/>
                </a:solidFill>
                <a:latin typeface="Arial"/>
                <a:ea typeface="Arial"/>
                <a:cs typeface="Arial"/>
                <a:sym typeface="Arial"/>
              </a:rPr>
              <a:t> </a:t>
            </a:r>
            <a:r>
              <a:rPr lang="en-US" sz="1900" dirty="0">
                <a:solidFill>
                  <a:srgbClr val="1F1F1F"/>
                </a:solidFill>
              </a:rPr>
              <a:t>Ce </a:t>
            </a:r>
            <a:r>
              <a:rPr lang="en-US" sz="1900" dirty="0" err="1">
                <a:solidFill>
                  <a:srgbClr val="1F1F1F"/>
                </a:solidFill>
              </a:rPr>
              <a:t>centre</a:t>
            </a:r>
            <a:r>
              <a:rPr lang="en-US" sz="1900" dirty="0">
                <a:solidFill>
                  <a:srgbClr val="1F1F1F"/>
                </a:solidFill>
              </a:rPr>
              <a:t> se </a:t>
            </a:r>
            <a:r>
              <a:rPr lang="en-US" sz="1900" dirty="0" err="1">
                <a:solidFill>
                  <a:srgbClr val="1F1F1F"/>
                </a:solidFill>
              </a:rPr>
              <a:t>concentre</a:t>
            </a:r>
            <a:r>
              <a:rPr lang="en-US" sz="1900" dirty="0">
                <a:solidFill>
                  <a:srgbClr val="1F1F1F"/>
                </a:solidFill>
              </a:rPr>
              <a:t> </a:t>
            </a:r>
            <a:r>
              <a:rPr lang="en-US" sz="1900" dirty="0" err="1">
                <a:solidFill>
                  <a:srgbClr val="1F1F1F"/>
                </a:solidFill>
              </a:rPr>
              <a:t>spécifiquement</a:t>
            </a:r>
            <a:r>
              <a:rPr lang="en-US" sz="1900" dirty="0">
                <a:solidFill>
                  <a:srgbClr val="1F1F1F"/>
                </a:solidFill>
              </a:rPr>
              <a:t> sur </a:t>
            </a:r>
            <a:r>
              <a:rPr lang="en-US" sz="1900" dirty="0" err="1">
                <a:solidFill>
                  <a:srgbClr val="1F1F1F"/>
                </a:solidFill>
              </a:rPr>
              <a:t>l’apprentissage</a:t>
            </a:r>
            <a:r>
              <a:rPr lang="en-US" sz="1900" dirty="0">
                <a:solidFill>
                  <a:srgbClr val="1F1F1F"/>
                </a:solidFill>
              </a:rPr>
              <a:t> </a:t>
            </a:r>
            <a:r>
              <a:rPr lang="en-US" sz="1900" dirty="0" err="1">
                <a:solidFill>
                  <a:srgbClr val="1F1F1F"/>
                </a:solidFill>
              </a:rPr>
              <a:t>en</a:t>
            </a:r>
            <a:r>
              <a:rPr lang="en-US" sz="1900" dirty="0">
                <a:solidFill>
                  <a:srgbClr val="1F1F1F"/>
                </a:solidFill>
              </a:rPr>
              <a:t> </a:t>
            </a:r>
            <a:r>
              <a:rPr lang="en-US" sz="1900" dirty="0" err="1">
                <a:solidFill>
                  <a:srgbClr val="1F1F1F"/>
                </a:solidFill>
              </a:rPr>
              <a:t>ligne</a:t>
            </a:r>
            <a:r>
              <a:rPr lang="en-US" sz="1900" dirty="0">
                <a:solidFill>
                  <a:srgbClr val="1F1F1F"/>
                </a:solidFill>
              </a:rPr>
              <a:t> et les </a:t>
            </a:r>
            <a:r>
              <a:rPr lang="en-US" sz="1900" dirty="0" err="1">
                <a:solidFill>
                  <a:srgbClr val="1F1F1F"/>
                </a:solidFill>
              </a:rPr>
              <a:t>personnes</a:t>
            </a:r>
            <a:r>
              <a:rPr lang="en-US" sz="1900" dirty="0">
                <a:solidFill>
                  <a:srgbClr val="1F1F1F"/>
                </a:solidFill>
              </a:rPr>
              <a:t> </a:t>
            </a:r>
            <a:r>
              <a:rPr lang="en-US" sz="1900" dirty="0" err="1">
                <a:solidFill>
                  <a:srgbClr val="1F1F1F"/>
                </a:solidFill>
              </a:rPr>
              <a:t>handicapées</a:t>
            </a:r>
            <a:r>
              <a:rPr lang="en-US" sz="1900" dirty="0">
                <a:solidFill>
                  <a:srgbClr val="1F1F1F"/>
                </a:solidFill>
              </a:rPr>
              <a:t>. </a:t>
            </a:r>
            <a:r>
              <a:rPr lang="en-US" sz="1900" dirty="0" err="1">
                <a:solidFill>
                  <a:srgbClr val="1F1F1F"/>
                </a:solidFill>
              </a:rPr>
              <a:t>Leurs</a:t>
            </a:r>
            <a:r>
              <a:rPr lang="en-US" sz="1900" dirty="0">
                <a:solidFill>
                  <a:srgbClr val="1F1F1F"/>
                </a:solidFill>
              </a:rPr>
              <a:t> </a:t>
            </a:r>
            <a:r>
              <a:rPr lang="en-US" sz="1900" dirty="0" err="1">
                <a:solidFill>
                  <a:srgbClr val="1F1F1F"/>
                </a:solidFill>
              </a:rPr>
              <a:t>ressources</a:t>
            </a:r>
            <a:r>
              <a:rPr lang="en-US" sz="1900" dirty="0">
                <a:solidFill>
                  <a:srgbClr val="1F1F1F"/>
                </a:solidFill>
              </a:rPr>
              <a:t> se </a:t>
            </a:r>
            <a:r>
              <a:rPr lang="en-US" sz="1900" dirty="0" err="1">
                <a:solidFill>
                  <a:srgbClr val="1F1F1F"/>
                </a:solidFill>
              </a:rPr>
              <a:t>penchent</a:t>
            </a:r>
            <a:r>
              <a:rPr lang="en-US" sz="1900" dirty="0">
                <a:solidFill>
                  <a:srgbClr val="1F1F1F"/>
                </a:solidFill>
              </a:rPr>
              <a:t> sur divers aspects de </a:t>
            </a:r>
            <a:r>
              <a:rPr lang="en-US" sz="1900" dirty="0" err="1">
                <a:solidFill>
                  <a:srgbClr val="1F1F1F"/>
                </a:solidFill>
              </a:rPr>
              <a:t>l’éducation</a:t>
            </a:r>
            <a:r>
              <a:rPr lang="en-US" sz="1900" dirty="0">
                <a:solidFill>
                  <a:srgbClr val="1F1F1F"/>
                </a:solidFill>
              </a:rPr>
              <a:t> </a:t>
            </a:r>
            <a:r>
              <a:rPr lang="en-US" sz="1900" dirty="0" err="1">
                <a:solidFill>
                  <a:srgbClr val="1F1F1F"/>
                </a:solidFill>
              </a:rPr>
              <a:t>en</a:t>
            </a:r>
            <a:r>
              <a:rPr lang="en-US" sz="1900" dirty="0">
                <a:solidFill>
                  <a:srgbClr val="1F1F1F"/>
                </a:solidFill>
              </a:rPr>
              <a:t> </a:t>
            </a:r>
            <a:r>
              <a:rPr lang="en-US" sz="1900" dirty="0" err="1">
                <a:solidFill>
                  <a:srgbClr val="1F1F1F"/>
                </a:solidFill>
              </a:rPr>
              <a:t>ligne</a:t>
            </a:r>
            <a:r>
              <a:rPr lang="en-US" sz="1900" dirty="0">
                <a:solidFill>
                  <a:srgbClr val="1F1F1F"/>
                </a:solidFill>
              </a:rPr>
              <a:t>, </a:t>
            </a:r>
            <a:r>
              <a:rPr lang="en-US" sz="1900" dirty="0" err="1">
                <a:solidFill>
                  <a:srgbClr val="1F1F1F"/>
                </a:solidFill>
              </a:rPr>
              <a:t>fournissant</a:t>
            </a:r>
            <a:r>
              <a:rPr lang="en-US" sz="1900" dirty="0">
                <a:solidFill>
                  <a:srgbClr val="1F1F1F"/>
                </a:solidFill>
              </a:rPr>
              <a:t> des </a:t>
            </a:r>
            <a:r>
              <a:rPr lang="en-US" sz="1900" dirty="0" err="1">
                <a:solidFill>
                  <a:srgbClr val="1F1F1F"/>
                </a:solidFill>
              </a:rPr>
              <a:t>informations</a:t>
            </a:r>
            <a:r>
              <a:rPr lang="en-US" sz="1900" dirty="0">
                <a:solidFill>
                  <a:srgbClr val="1F1F1F"/>
                </a:solidFill>
              </a:rPr>
              <a:t> sur la </a:t>
            </a:r>
            <a:r>
              <a:rPr lang="en-US" sz="1900" dirty="0" err="1">
                <a:solidFill>
                  <a:srgbClr val="1F1F1F"/>
                </a:solidFill>
              </a:rPr>
              <a:t>création</a:t>
            </a:r>
            <a:r>
              <a:rPr lang="en-US" sz="1900" dirty="0">
                <a:solidFill>
                  <a:srgbClr val="1F1F1F"/>
                </a:solidFill>
              </a:rPr>
              <a:t> de </a:t>
            </a:r>
            <a:r>
              <a:rPr lang="en-US" sz="1900" dirty="0" err="1">
                <a:solidFill>
                  <a:srgbClr val="1F1F1F"/>
                </a:solidFill>
              </a:rPr>
              <a:t>cours</a:t>
            </a:r>
            <a:r>
              <a:rPr lang="en-US" sz="1900" dirty="0">
                <a:solidFill>
                  <a:srgbClr val="1F1F1F"/>
                </a:solidFill>
              </a:rPr>
              <a:t> </a:t>
            </a:r>
            <a:r>
              <a:rPr lang="en-US" sz="1900" dirty="0" err="1">
                <a:solidFill>
                  <a:srgbClr val="1F1F1F"/>
                </a:solidFill>
              </a:rPr>
              <a:t>en</a:t>
            </a:r>
            <a:r>
              <a:rPr lang="en-US" sz="1900" dirty="0">
                <a:solidFill>
                  <a:srgbClr val="1F1F1F"/>
                </a:solidFill>
              </a:rPr>
              <a:t> </a:t>
            </a:r>
            <a:r>
              <a:rPr lang="en-US" sz="1900" dirty="0" err="1">
                <a:solidFill>
                  <a:srgbClr val="1F1F1F"/>
                </a:solidFill>
              </a:rPr>
              <a:t>ligne</a:t>
            </a:r>
            <a:r>
              <a:rPr lang="en-US" sz="1900" dirty="0">
                <a:solidFill>
                  <a:srgbClr val="1F1F1F"/>
                </a:solidFill>
              </a:rPr>
              <a:t> </a:t>
            </a:r>
            <a:r>
              <a:rPr lang="en-US" sz="1900" dirty="0" err="1">
                <a:solidFill>
                  <a:srgbClr val="1F1F1F"/>
                </a:solidFill>
              </a:rPr>
              <a:t>accessibles</a:t>
            </a:r>
            <a:r>
              <a:rPr lang="en-US" sz="1900" dirty="0">
                <a:solidFill>
                  <a:srgbClr val="1F1F1F"/>
                </a:solidFill>
              </a:rPr>
              <a:t>.</a:t>
            </a:r>
            <a:endParaRPr sz="1900" u="sng" dirty="0">
              <a:solidFill>
                <a:schemeClr val="lt2"/>
              </a:solidFill>
            </a:endParaRPr>
          </a:p>
        </p:txBody>
      </p:sp>
      <p:sp>
        <p:nvSpPr>
          <p:cNvPr id="688" name="Google Shape;688;p88"/>
          <p:cNvSpPr/>
          <p:nvPr/>
        </p:nvSpPr>
        <p:spPr>
          <a:xfrm>
            <a:off x="-245972" y="6003438"/>
            <a:ext cx="1128807" cy="1129173"/>
          </a:xfrm>
          <a:custGeom>
            <a:avLst/>
            <a:gdLst/>
            <a:ahLst/>
            <a:cxnLst/>
            <a:rect l="l" t="t" r="r" b="b"/>
            <a:pathLst>
              <a:path w="69971" h="69972" extrusionOk="0">
                <a:moveTo>
                  <a:pt x="29636" y="0"/>
                </a:moveTo>
                <a:lnTo>
                  <a:pt x="30061" y="21004"/>
                </a:lnTo>
                <a:lnTo>
                  <a:pt x="30061" y="21004"/>
                </a:lnTo>
                <a:lnTo>
                  <a:pt x="17204" y="4408"/>
                </a:lnTo>
                <a:lnTo>
                  <a:pt x="25563" y="24530"/>
                </a:lnTo>
                <a:lnTo>
                  <a:pt x="25563" y="24530"/>
                </a:lnTo>
                <a:lnTo>
                  <a:pt x="6474" y="14013"/>
                </a:lnTo>
                <a:lnTo>
                  <a:pt x="21611" y="28603"/>
                </a:lnTo>
                <a:lnTo>
                  <a:pt x="760" y="25928"/>
                </a:lnTo>
                <a:lnTo>
                  <a:pt x="20912" y="34226"/>
                </a:lnTo>
                <a:lnTo>
                  <a:pt x="0" y="40335"/>
                </a:lnTo>
                <a:lnTo>
                  <a:pt x="21004" y="39910"/>
                </a:lnTo>
                <a:lnTo>
                  <a:pt x="4377" y="52767"/>
                </a:lnTo>
                <a:lnTo>
                  <a:pt x="24499" y="44378"/>
                </a:lnTo>
                <a:lnTo>
                  <a:pt x="24499" y="44378"/>
                </a:lnTo>
                <a:lnTo>
                  <a:pt x="14012" y="63497"/>
                </a:lnTo>
                <a:lnTo>
                  <a:pt x="28572" y="48360"/>
                </a:lnTo>
                <a:lnTo>
                  <a:pt x="25928" y="69211"/>
                </a:lnTo>
                <a:lnTo>
                  <a:pt x="34226" y="49029"/>
                </a:lnTo>
                <a:lnTo>
                  <a:pt x="40305" y="69971"/>
                </a:lnTo>
                <a:lnTo>
                  <a:pt x="39910" y="48968"/>
                </a:lnTo>
                <a:lnTo>
                  <a:pt x="39910" y="48968"/>
                </a:lnTo>
                <a:lnTo>
                  <a:pt x="52767" y="65594"/>
                </a:lnTo>
                <a:lnTo>
                  <a:pt x="44378" y="45472"/>
                </a:lnTo>
                <a:lnTo>
                  <a:pt x="63497" y="55959"/>
                </a:lnTo>
                <a:lnTo>
                  <a:pt x="48329" y="41399"/>
                </a:lnTo>
                <a:lnTo>
                  <a:pt x="69181" y="44044"/>
                </a:lnTo>
                <a:lnTo>
                  <a:pt x="69181" y="44044"/>
                </a:lnTo>
                <a:lnTo>
                  <a:pt x="49028" y="35746"/>
                </a:lnTo>
                <a:lnTo>
                  <a:pt x="69971" y="29636"/>
                </a:lnTo>
                <a:lnTo>
                  <a:pt x="48937" y="30062"/>
                </a:lnTo>
                <a:lnTo>
                  <a:pt x="65564" y="17204"/>
                </a:lnTo>
                <a:lnTo>
                  <a:pt x="65564" y="17204"/>
                </a:lnTo>
                <a:lnTo>
                  <a:pt x="45442" y="25594"/>
                </a:lnTo>
                <a:lnTo>
                  <a:pt x="55928" y="6475"/>
                </a:lnTo>
                <a:lnTo>
                  <a:pt x="41369" y="21612"/>
                </a:lnTo>
                <a:lnTo>
                  <a:pt x="44043" y="791"/>
                </a:lnTo>
                <a:lnTo>
                  <a:pt x="35745" y="20943"/>
                </a:lnTo>
                <a:lnTo>
                  <a:pt x="29636" y="0"/>
                </a:lnTo>
                <a:close/>
              </a:path>
            </a:pathLst>
          </a:cu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89" name="Google Shape;689;p88"/>
          <p:cNvSpPr txBox="1"/>
          <p:nvPr/>
        </p:nvSpPr>
        <p:spPr>
          <a:xfrm>
            <a:off x="1307009" y="384183"/>
            <a:ext cx="9676800" cy="763500"/>
          </a:xfrm>
          <a:prstGeom prst="rect">
            <a:avLst/>
          </a:prstGeom>
          <a:solidFill>
            <a:srgbClr val="5F7D95"/>
          </a:solidFill>
          <a:ln>
            <a:noFill/>
          </a:ln>
        </p:spPr>
        <p:txBody>
          <a:bodyPr spcFirstLastPara="1" wrap="square" lIns="126300" tIns="126300" rIns="126300" bIns="126300" anchor="ctr" anchorCtr="0">
            <a:noAutofit/>
          </a:bodyPr>
          <a:lstStyle/>
          <a:p>
            <a:pPr lvl="0" algn="ctr"/>
            <a:r>
              <a:rPr lang="en-US" sz="4400" dirty="0">
                <a:solidFill>
                  <a:srgbClr val="F2F2F2"/>
                </a:solidFill>
                <a:latin typeface="Lexend"/>
                <a:ea typeface="Lexend"/>
                <a:cs typeface="Lexend"/>
                <a:sym typeface="Lexend"/>
              </a:rPr>
              <a:t>Liens </a:t>
            </a:r>
            <a:r>
              <a:rPr lang="en-US" sz="4400" dirty="0" err="1">
                <a:solidFill>
                  <a:srgbClr val="F2F2F2"/>
                </a:solidFill>
                <a:latin typeface="Lexend"/>
                <a:ea typeface="Lexend"/>
                <a:cs typeface="Lexend"/>
                <a:sym typeface="Lexend"/>
              </a:rPr>
              <a:t>utiles</a:t>
            </a:r>
            <a:endParaRPr sz="4400" dirty="0">
              <a:solidFill>
                <a:srgbClr val="F2F2F2"/>
              </a:solidFill>
              <a:latin typeface="Lexend"/>
              <a:ea typeface="Lexend"/>
              <a:cs typeface="Lexend"/>
              <a:sym typeface="Lexend"/>
            </a:endParaRPr>
          </a:p>
        </p:txBody>
      </p:sp>
      <p:sp>
        <p:nvSpPr>
          <p:cNvPr id="690" name="Google Shape;690;p88"/>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pic>
        <p:nvPicPr>
          <p:cNvPr id="695" name="Google Shape;695;p89"/>
          <p:cNvPicPr preferRelativeResize="0"/>
          <p:nvPr/>
        </p:nvPicPr>
        <p:blipFill rotWithShape="1">
          <a:blip r:embed="rId3">
            <a:alphaModFix/>
          </a:blip>
          <a:srcRect t="2380" b="2380"/>
          <a:stretch/>
        </p:blipFill>
        <p:spPr>
          <a:xfrm>
            <a:off x="4952461" y="99480"/>
            <a:ext cx="2700624" cy="2572710"/>
          </a:xfrm>
          <a:prstGeom prst="rect">
            <a:avLst/>
          </a:prstGeom>
          <a:noFill/>
          <a:ln>
            <a:noFill/>
          </a:ln>
        </p:spPr>
      </p:pic>
      <p:sp>
        <p:nvSpPr>
          <p:cNvPr id="696" name="Google Shape;696;p89"/>
          <p:cNvSpPr/>
          <p:nvPr/>
        </p:nvSpPr>
        <p:spPr>
          <a:xfrm>
            <a:off x="5270681" y="4733970"/>
            <a:ext cx="6776700" cy="732600"/>
          </a:xfrm>
          <a:prstGeom prst="rect">
            <a:avLst/>
          </a:prstGeom>
          <a:solidFill>
            <a:srgbClr val="FF9900"/>
          </a:solidFill>
          <a:ln>
            <a:noFill/>
          </a:ln>
        </p:spPr>
        <p:txBody>
          <a:bodyPr spcFirstLastPara="1" wrap="square" lIns="126325" tIns="126325" rIns="126325" bIns="1263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1800" b="1" i="0" u="none" strike="noStrike" cap="none">
                <a:solidFill>
                  <a:srgbClr val="FEFEFE"/>
                </a:solidFill>
                <a:latin typeface="Antic"/>
                <a:ea typeface="Antic"/>
                <a:cs typeface="Antic"/>
                <a:sym typeface="Antic"/>
              </a:rPr>
              <a:t>Project no: 2022-1-RO01-KA220-VET-000085029</a:t>
            </a:r>
            <a:endParaRPr sz="1800" b="1" i="0" u="none" strike="noStrike" cap="none">
              <a:solidFill>
                <a:srgbClr val="FF9900"/>
              </a:solidFill>
              <a:latin typeface="Antic"/>
              <a:ea typeface="Antic"/>
              <a:cs typeface="Antic"/>
              <a:sym typeface="Antic"/>
            </a:endParaRPr>
          </a:p>
        </p:txBody>
      </p:sp>
      <p:pic>
        <p:nvPicPr>
          <p:cNvPr id="697" name="Google Shape;697;p89"/>
          <p:cNvPicPr preferRelativeResize="0"/>
          <p:nvPr/>
        </p:nvPicPr>
        <p:blipFill rotWithShape="1">
          <a:blip r:embed="rId4">
            <a:alphaModFix/>
          </a:blip>
          <a:srcRect l="2722" r="2732"/>
          <a:stretch/>
        </p:blipFill>
        <p:spPr>
          <a:xfrm>
            <a:off x="8426892" y="391891"/>
            <a:ext cx="2799375" cy="660845"/>
          </a:xfrm>
          <a:prstGeom prst="rect">
            <a:avLst/>
          </a:prstGeom>
          <a:noFill/>
          <a:ln>
            <a:noFill/>
          </a:ln>
        </p:spPr>
      </p:pic>
      <p:sp>
        <p:nvSpPr>
          <p:cNvPr id="698" name="Google Shape;698;p89"/>
          <p:cNvSpPr txBox="1"/>
          <p:nvPr/>
        </p:nvSpPr>
        <p:spPr>
          <a:xfrm>
            <a:off x="0" y="2803600"/>
            <a:ext cx="12189000" cy="2040900"/>
          </a:xfrm>
          <a:prstGeom prst="rect">
            <a:avLst/>
          </a:prstGeom>
          <a:solidFill>
            <a:srgbClr val="5F7D95"/>
          </a:solidFill>
          <a:ln>
            <a:noFill/>
          </a:ln>
        </p:spPr>
        <p:txBody>
          <a:bodyPr spcFirstLastPara="1" wrap="square" lIns="126325" tIns="126325" rIns="126325" bIns="126325" anchor="ctr" anchorCtr="0">
            <a:noAutofit/>
          </a:bodyPr>
          <a:lstStyle/>
          <a:p>
            <a:pPr lvl="0" algn="ctr">
              <a:lnSpc>
                <a:spcPct val="90000"/>
              </a:lnSpc>
              <a:buSzPts val="6500"/>
            </a:pPr>
            <a:r>
              <a:rPr lang="en-US" sz="6500" b="1" dirty="0">
                <a:solidFill>
                  <a:srgbClr val="FFFFFF"/>
                </a:solidFill>
                <a:latin typeface="Lexend"/>
                <a:ea typeface="Lexend"/>
                <a:cs typeface="Lexend"/>
                <a:sym typeface="Lexend"/>
              </a:rPr>
              <a:t>Nous </a:t>
            </a:r>
            <a:r>
              <a:rPr lang="en-US" sz="6500" b="1" dirty="0" err="1">
                <a:solidFill>
                  <a:srgbClr val="FFFFFF"/>
                </a:solidFill>
                <a:latin typeface="Lexend"/>
                <a:ea typeface="Lexend"/>
                <a:cs typeface="Lexend"/>
                <a:sym typeface="Lexend"/>
              </a:rPr>
              <a:t>vous</a:t>
            </a:r>
            <a:r>
              <a:rPr lang="en-US" sz="6500" b="1" dirty="0">
                <a:solidFill>
                  <a:srgbClr val="FFFFFF"/>
                </a:solidFill>
                <a:latin typeface="Lexend"/>
                <a:ea typeface="Lexend"/>
                <a:cs typeface="Lexend"/>
                <a:sym typeface="Lexend"/>
              </a:rPr>
              <a:t> </a:t>
            </a:r>
            <a:r>
              <a:rPr lang="en-US" sz="6500" b="1" dirty="0" err="1">
                <a:solidFill>
                  <a:srgbClr val="FFFFFF"/>
                </a:solidFill>
                <a:latin typeface="Lexend"/>
                <a:ea typeface="Lexend"/>
                <a:cs typeface="Lexend"/>
                <a:sym typeface="Lexend"/>
              </a:rPr>
              <a:t>remercions</a:t>
            </a:r>
            <a:r>
              <a:rPr lang="en-US" sz="6500" b="1" dirty="0">
                <a:solidFill>
                  <a:srgbClr val="FFFFFF"/>
                </a:solidFill>
                <a:latin typeface="Lexend"/>
                <a:ea typeface="Lexend"/>
                <a:cs typeface="Lexend"/>
                <a:sym typeface="Lexend"/>
              </a:rPr>
              <a:t> de </a:t>
            </a:r>
            <a:r>
              <a:rPr lang="en-US" sz="6500" b="1" dirty="0" err="1">
                <a:solidFill>
                  <a:srgbClr val="FFFFFF"/>
                </a:solidFill>
                <a:latin typeface="Lexend"/>
                <a:ea typeface="Lexend"/>
                <a:cs typeface="Lexend"/>
                <a:sym typeface="Lexend"/>
              </a:rPr>
              <a:t>votre</a:t>
            </a:r>
            <a:r>
              <a:rPr lang="en-US" sz="6500" b="1" dirty="0">
                <a:solidFill>
                  <a:srgbClr val="FFFFFF"/>
                </a:solidFill>
                <a:latin typeface="Lexend"/>
                <a:ea typeface="Lexend"/>
                <a:cs typeface="Lexend"/>
                <a:sym typeface="Lexend"/>
              </a:rPr>
              <a:t> attention !</a:t>
            </a:r>
            <a:endParaRPr sz="2400" b="0" i="0" u="none" strike="noStrike" cap="none" dirty="0">
              <a:solidFill>
                <a:srgbClr val="FFFFFF"/>
              </a:solidFill>
              <a:latin typeface="Calibri"/>
              <a:ea typeface="Calibri"/>
              <a:cs typeface="Calibri"/>
              <a:sym typeface="Calibri"/>
            </a:endParaRPr>
          </a:p>
        </p:txBody>
      </p:sp>
      <p:grpSp>
        <p:nvGrpSpPr>
          <p:cNvPr id="699" name="Google Shape;699;p89"/>
          <p:cNvGrpSpPr/>
          <p:nvPr/>
        </p:nvGrpSpPr>
        <p:grpSpPr>
          <a:xfrm>
            <a:off x="1211129" y="5675593"/>
            <a:ext cx="9767014" cy="1128486"/>
            <a:chOff x="498500" y="4137629"/>
            <a:chExt cx="8147326" cy="941346"/>
          </a:xfrm>
        </p:grpSpPr>
        <p:grpSp>
          <p:nvGrpSpPr>
            <p:cNvPr id="700" name="Google Shape;700;p89"/>
            <p:cNvGrpSpPr/>
            <p:nvPr/>
          </p:nvGrpSpPr>
          <p:grpSpPr>
            <a:xfrm>
              <a:off x="498500" y="4226550"/>
              <a:ext cx="4745392" cy="852425"/>
              <a:chOff x="498500" y="4226550"/>
              <a:chExt cx="4745392" cy="852425"/>
            </a:xfrm>
          </p:grpSpPr>
          <p:grpSp>
            <p:nvGrpSpPr>
              <p:cNvPr id="701" name="Google Shape;701;p89"/>
              <p:cNvGrpSpPr/>
              <p:nvPr/>
            </p:nvGrpSpPr>
            <p:grpSpPr>
              <a:xfrm>
                <a:off x="498500" y="4226550"/>
                <a:ext cx="2782903" cy="852425"/>
                <a:chOff x="661431" y="5761985"/>
                <a:chExt cx="4102762" cy="1256708"/>
              </a:xfrm>
            </p:grpSpPr>
            <p:pic>
              <p:nvPicPr>
                <p:cNvPr id="702" name="Google Shape;702;p89"/>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703" name="Google Shape;703;p89"/>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704" name="Google Shape;704;p89" descr="Logo Oriensys"/>
              <p:cNvPicPr preferRelativeResize="0"/>
              <p:nvPr/>
            </p:nvPicPr>
            <p:blipFill rotWithShape="1">
              <a:blip r:embed="rId7">
                <a:alphaModFix/>
              </a:blip>
              <a:srcRect/>
              <a:stretch/>
            </p:blipFill>
            <p:spPr>
              <a:xfrm>
                <a:off x="4218149" y="4297788"/>
                <a:ext cx="1025743" cy="621025"/>
              </a:xfrm>
              <a:prstGeom prst="rect">
                <a:avLst/>
              </a:prstGeom>
              <a:noFill/>
              <a:ln>
                <a:noFill/>
              </a:ln>
            </p:spPr>
          </p:pic>
        </p:grpSp>
        <p:pic>
          <p:nvPicPr>
            <p:cNvPr id="705" name="Google Shape;705;p89"/>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706" name="Google Shape;706;p89"/>
            <p:cNvPicPr preferRelativeResize="0"/>
            <p:nvPr/>
          </p:nvPicPr>
          <p:blipFill rotWithShape="1">
            <a:blip r:embed="rId9">
              <a:alphaModFix/>
            </a:blip>
            <a:srcRect t="-7329" b="7330"/>
            <a:stretch/>
          </p:blipFill>
          <p:spPr>
            <a:xfrm>
              <a:off x="6147275" y="4137629"/>
              <a:ext cx="718150" cy="913596"/>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lvl="0"/>
            <a:r>
              <a:rPr lang="en-US" sz="3500" dirty="0"/>
              <a:t>Les bases de la communication verbale et non verbale</a:t>
            </a:r>
            <a:endParaRPr sz="3500" dirty="0"/>
          </a:p>
        </p:txBody>
      </p:sp>
      <p:sp>
        <p:nvSpPr>
          <p:cNvPr id="217" name="Google Shape;217;p33"/>
          <p:cNvSpPr txBox="1">
            <a:spLocks noGrp="1"/>
          </p:cNvSpPr>
          <p:nvPr>
            <p:ph type="body" idx="1"/>
          </p:nvPr>
        </p:nvSpPr>
        <p:spPr>
          <a:xfrm>
            <a:off x="959760" y="1308034"/>
            <a:ext cx="10269300" cy="697500"/>
          </a:xfrm>
          <a:prstGeom prst="rect">
            <a:avLst/>
          </a:prstGeom>
          <a:noFill/>
          <a:ln>
            <a:noFill/>
          </a:ln>
        </p:spPr>
        <p:txBody>
          <a:bodyPr spcFirstLastPara="1" wrap="square" lIns="126300" tIns="126300" rIns="126300" bIns="126300" anchor="t" anchorCtr="0">
            <a:noAutofit/>
          </a:bodyPr>
          <a:lstStyle/>
          <a:p>
            <a:pPr marL="0" lvl="0" indent="0">
              <a:spcBef>
                <a:spcPts val="400"/>
              </a:spcBef>
              <a:buNone/>
            </a:pPr>
            <a:r>
              <a:rPr lang="en-US" sz="1900" dirty="0"/>
              <a:t>La communication </a:t>
            </a:r>
            <a:r>
              <a:rPr lang="en-US" sz="1900" dirty="0" err="1"/>
              <a:t>est</a:t>
            </a:r>
            <a:r>
              <a:rPr lang="en-US" sz="1900" dirty="0"/>
              <a:t> </a:t>
            </a:r>
            <a:r>
              <a:rPr lang="en-US" sz="1900" dirty="0" err="1"/>
              <a:t>l’art</a:t>
            </a:r>
            <a:r>
              <a:rPr lang="en-US" sz="1900" dirty="0"/>
              <a:t> de </a:t>
            </a:r>
            <a:r>
              <a:rPr lang="en-US" sz="1900" dirty="0" err="1"/>
              <a:t>transmettre</a:t>
            </a:r>
            <a:r>
              <a:rPr lang="en-US" sz="1900" dirty="0"/>
              <a:t> des </a:t>
            </a:r>
            <a:r>
              <a:rPr lang="en-US" sz="1900" dirty="0" err="1"/>
              <a:t>informations</a:t>
            </a:r>
            <a:r>
              <a:rPr lang="en-US" sz="1900" dirty="0"/>
              <a:t>, des </a:t>
            </a:r>
            <a:r>
              <a:rPr lang="en-US" sz="1900" dirty="0" err="1"/>
              <a:t>idées</a:t>
            </a:r>
            <a:r>
              <a:rPr lang="en-US" sz="1900" dirty="0"/>
              <a:t>, des attitudes et des sentiments </a:t>
            </a:r>
            <a:r>
              <a:rPr lang="en-US" sz="1900" dirty="0" err="1"/>
              <a:t>d’une</a:t>
            </a:r>
            <a:r>
              <a:rPr lang="en-US" sz="1900" dirty="0"/>
              <a:t> </a:t>
            </a:r>
            <a:r>
              <a:rPr lang="en-US" sz="1900" dirty="0" err="1"/>
              <a:t>personne</a:t>
            </a:r>
            <a:r>
              <a:rPr lang="en-US" sz="1900" dirty="0"/>
              <a:t> à </a:t>
            </a:r>
            <a:r>
              <a:rPr lang="en-US" sz="1900" dirty="0" err="1"/>
              <a:t>une</a:t>
            </a:r>
            <a:r>
              <a:rPr lang="en-US" sz="1900" dirty="0"/>
              <a:t> </a:t>
            </a:r>
            <a:r>
              <a:rPr lang="en-US" sz="1900" dirty="0" err="1"/>
              <a:t>autre</a:t>
            </a:r>
            <a:r>
              <a:rPr lang="en-US" sz="1900" dirty="0"/>
              <a:t>. </a:t>
            </a:r>
            <a:r>
              <a:rPr lang="en-US" sz="1900" dirty="0" err="1"/>
              <a:t>C’est</a:t>
            </a:r>
            <a:r>
              <a:rPr lang="en-US" sz="1900" dirty="0"/>
              <a:t> un processus </a:t>
            </a:r>
            <a:r>
              <a:rPr lang="en-US" sz="1900" dirty="0" err="1"/>
              <a:t>d’interaction</a:t>
            </a:r>
            <a:r>
              <a:rPr lang="en-US" sz="1900" dirty="0"/>
              <a:t> significative entre les </a:t>
            </a:r>
            <a:r>
              <a:rPr lang="en-US" sz="1900" dirty="0" err="1"/>
              <a:t>êtres</a:t>
            </a:r>
            <a:r>
              <a:rPr lang="en-US" sz="1900" dirty="0"/>
              <a:t> </a:t>
            </a:r>
            <a:r>
              <a:rPr lang="en-US" sz="1900" dirty="0" err="1"/>
              <a:t>humains</a:t>
            </a:r>
            <a:r>
              <a:rPr lang="en-US" sz="1900" dirty="0"/>
              <a:t>.</a:t>
            </a:r>
          </a:p>
          <a:p>
            <a:pPr marL="0" lvl="0" indent="0">
              <a:spcBef>
                <a:spcPts val="400"/>
              </a:spcBef>
              <a:buNone/>
            </a:pPr>
            <a:r>
              <a:rPr lang="en-US" sz="1900" dirty="0" err="1"/>
              <a:t>Aujourd’hui</a:t>
            </a:r>
            <a:r>
              <a:rPr lang="en-US" sz="1900" dirty="0"/>
              <a:t>, </a:t>
            </a:r>
            <a:r>
              <a:rPr lang="en-US" sz="1900" dirty="0" err="1"/>
              <a:t>c’est</a:t>
            </a:r>
            <a:r>
              <a:rPr lang="en-US" sz="1900" dirty="0"/>
              <a:t> plus que « Talk the Talk ». Il faut « </a:t>
            </a:r>
            <a:r>
              <a:rPr lang="en-US" sz="1900" dirty="0" err="1"/>
              <a:t>joindre</a:t>
            </a:r>
            <a:r>
              <a:rPr lang="en-US" sz="1900" dirty="0"/>
              <a:t> le </a:t>
            </a:r>
            <a:r>
              <a:rPr lang="en-US" sz="1900" dirty="0" err="1"/>
              <a:t>geste</a:t>
            </a:r>
            <a:r>
              <a:rPr lang="en-US" sz="1900" dirty="0"/>
              <a:t> à la parole »</a:t>
            </a:r>
          </a:p>
          <a:p>
            <a:pPr marL="401638" lvl="0" indent="-263525">
              <a:spcBef>
                <a:spcPts val="400"/>
              </a:spcBef>
              <a:buFont typeface="Arial" panose="020B0604020202020204" pitchFamily="34" charset="0"/>
              <a:buChar char="•"/>
            </a:pPr>
            <a:r>
              <a:rPr lang="en-US" sz="1900" dirty="0"/>
              <a:t>Comment </a:t>
            </a:r>
            <a:r>
              <a:rPr lang="en-US" sz="1900" dirty="0" err="1"/>
              <a:t>s’assurer</a:t>
            </a:r>
            <a:r>
              <a:rPr lang="en-US" sz="1900" dirty="0"/>
              <a:t> que </a:t>
            </a:r>
            <a:r>
              <a:rPr lang="en-US" sz="1900" dirty="0" err="1"/>
              <a:t>vous</a:t>
            </a:r>
            <a:r>
              <a:rPr lang="en-US" sz="1900" dirty="0"/>
              <a:t> </a:t>
            </a:r>
            <a:r>
              <a:rPr lang="en-US" sz="1900" dirty="0" err="1"/>
              <a:t>n’êtes</a:t>
            </a:r>
            <a:r>
              <a:rPr lang="en-US" sz="1900" dirty="0"/>
              <a:t> pas </a:t>
            </a:r>
            <a:r>
              <a:rPr lang="en-US" sz="1900" dirty="0" err="1"/>
              <a:t>interrompu</a:t>
            </a:r>
            <a:r>
              <a:rPr lang="en-US" sz="1900" dirty="0"/>
              <a:t>
Comment </a:t>
            </a:r>
            <a:r>
              <a:rPr lang="en-US" sz="1900" dirty="0" err="1"/>
              <a:t>créer</a:t>
            </a:r>
            <a:r>
              <a:rPr lang="en-US" sz="1900" dirty="0"/>
              <a:t> de la </a:t>
            </a:r>
            <a:r>
              <a:rPr lang="en-US" sz="1900" dirty="0" err="1"/>
              <a:t>confiance</a:t>
            </a:r>
            <a:r>
              <a:rPr lang="en-US" sz="1900" dirty="0"/>
              <a:t> et des rapports
Comment </a:t>
            </a:r>
            <a:r>
              <a:rPr lang="en-US" sz="1900" dirty="0" err="1"/>
              <a:t>traiter</a:t>
            </a:r>
            <a:r>
              <a:rPr lang="en-US" sz="1900" dirty="0"/>
              <a:t> avec les </a:t>
            </a:r>
            <a:r>
              <a:rPr lang="en-US" sz="1900" dirty="0" err="1"/>
              <a:t>personnes</a:t>
            </a:r>
            <a:r>
              <a:rPr lang="en-US" sz="1900" dirty="0"/>
              <a:t> </a:t>
            </a:r>
            <a:r>
              <a:rPr lang="en-US" sz="1900" dirty="0" err="1"/>
              <a:t>impolies</a:t>
            </a:r>
            <a:r>
              <a:rPr lang="en-US" sz="1900" dirty="0"/>
              <a:t> et </a:t>
            </a:r>
            <a:r>
              <a:rPr lang="en-US" sz="1900" dirty="0" err="1"/>
              <a:t>agressives</a:t>
            </a:r>
            <a:r>
              <a:rPr lang="en-US" sz="1900" dirty="0"/>
              <a:t> de manière </a:t>
            </a:r>
            <a:r>
              <a:rPr lang="en-US" sz="1900" dirty="0" err="1"/>
              <a:t>professionnelle</a:t>
            </a:r>
            <a:r>
              <a:rPr lang="en-US" sz="1900" dirty="0"/>
              <a:t>
Comment </a:t>
            </a:r>
            <a:r>
              <a:rPr lang="en-US" sz="1900" dirty="0" err="1"/>
              <a:t>déclencher</a:t>
            </a:r>
            <a:r>
              <a:rPr lang="en-US" sz="1900" dirty="0"/>
              <a:t> des </a:t>
            </a:r>
            <a:r>
              <a:rPr lang="en-US" sz="1900" dirty="0" err="1"/>
              <a:t>réactions</a:t>
            </a:r>
            <a:r>
              <a:rPr lang="en-US" sz="1900" dirty="0"/>
              <a:t> positives chez les </a:t>
            </a:r>
            <a:r>
              <a:rPr lang="en-US" sz="1900" dirty="0" err="1"/>
              <a:t>autres</a:t>
            </a:r>
            <a:endParaRPr sz="1900" dirty="0"/>
          </a:p>
          <a:p>
            <a:pPr marL="0" lvl="0" indent="0" algn="l" rtl="0">
              <a:lnSpc>
                <a:spcPct val="115000"/>
              </a:lnSpc>
              <a:spcBef>
                <a:spcPts val="1500"/>
              </a:spcBef>
              <a:spcAft>
                <a:spcPts val="0"/>
              </a:spcAft>
              <a:buNone/>
            </a:pPr>
            <a:endParaRPr dirty="0"/>
          </a:p>
          <a:p>
            <a:pPr marL="0" lvl="0" indent="0" algn="l" rtl="0">
              <a:lnSpc>
                <a:spcPct val="115000"/>
              </a:lnSpc>
              <a:spcBef>
                <a:spcPts val="0"/>
              </a:spcBef>
              <a:spcAft>
                <a:spcPts val="0"/>
              </a:spcAft>
              <a:buNone/>
            </a:pPr>
            <a:endParaRPr b="1" dirty="0"/>
          </a:p>
        </p:txBody>
      </p:sp>
      <p:pic>
        <p:nvPicPr>
          <p:cNvPr id="218" name="Google Shape;218;p33" descr="C:\Users\kathlene.thurman\AppData\Local\Microsoft\Windows\Temporary Internet Files\Content.IE5\W2GZC0AN\verbal-communication[1].jpg"/>
          <p:cNvPicPr preferRelativeResize="0"/>
          <p:nvPr/>
        </p:nvPicPr>
        <p:blipFill rotWithShape="1">
          <a:blip r:embed="rId3">
            <a:alphaModFix/>
          </a:blip>
          <a:srcRect/>
          <a:stretch/>
        </p:blipFill>
        <p:spPr>
          <a:xfrm>
            <a:off x="233446" y="4456523"/>
            <a:ext cx="2845003" cy="2401477"/>
          </a:xfrm>
          <a:prstGeom prst="rect">
            <a:avLst/>
          </a:prstGeom>
          <a:noFill/>
          <a:ln>
            <a:noFill/>
          </a:ln>
        </p:spPr>
      </p:pic>
      <p:pic>
        <p:nvPicPr>
          <p:cNvPr id="219" name="Google Shape;219;p33" descr="C:\Users\kathlene.thurman\AppData\Local\Microsoft\Windows\Temporary Internet Files\Content.IE5\AHGPETAN\communication_feedback[1].gif"/>
          <p:cNvPicPr preferRelativeResize="0"/>
          <p:nvPr/>
        </p:nvPicPr>
        <p:blipFill rotWithShape="1">
          <a:blip r:embed="rId4">
            <a:alphaModFix/>
          </a:blip>
          <a:srcRect/>
          <a:stretch/>
        </p:blipFill>
        <p:spPr>
          <a:xfrm>
            <a:off x="8038096" y="4056049"/>
            <a:ext cx="2237712" cy="2616704"/>
          </a:xfrm>
          <a:prstGeom prst="rect">
            <a:avLst/>
          </a:prstGeom>
          <a:noFill/>
          <a:ln>
            <a:noFill/>
          </a:ln>
        </p:spPr>
      </p:pic>
      <p:sp>
        <p:nvSpPr>
          <p:cNvPr id="220" name="Google Shape;220;p33"/>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1552403" y="464942"/>
            <a:ext cx="9755700" cy="763500"/>
          </a:xfrm>
          <a:prstGeom prst="rect">
            <a:avLst/>
          </a:prstGeom>
        </p:spPr>
        <p:txBody>
          <a:bodyPr spcFirstLastPara="1" wrap="square" lIns="126300" tIns="126300" rIns="126300" bIns="126300" anchor="ctr" anchorCtr="0">
            <a:noAutofit/>
          </a:bodyPr>
          <a:lstStyle/>
          <a:p>
            <a:pPr lvl="0"/>
            <a:r>
              <a:rPr lang="en-US" dirty="0" err="1"/>
              <a:t>Axiomes</a:t>
            </a:r>
            <a:r>
              <a:rPr lang="en-US" dirty="0"/>
              <a:t> de la communication</a:t>
            </a:r>
            <a:endParaRPr dirty="0"/>
          </a:p>
        </p:txBody>
      </p:sp>
      <p:sp>
        <p:nvSpPr>
          <p:cNvPr id="226" name="Google Shape;226;p34"/>
          <p:cNvSpPr txBox="1">
            <a:spLocks noGrp="1"/>
          </p:cNvSpPr>
          <p:nvPr>
            <p:ph type="body" idx="1"/>
          </p:nvPr>
        </p:nvSpPr>
        <p:spPr>
          <a:xfrm>
            <a:off x="1874891" y="1292002"/>
            <a:ext cx="9897000" cy="697500"/>
          </a:xfrm>
          <a:prstGeom prst="rect">
            <a:avLst/>
          </a:prstGeom>
        </p:spPr>
        <p:txBody>
          <a:bodyPr spcFirstLastPara="1" wrap="square" lIns="126300" tIns="126300" rIns="126300" bIns="126300" anchor="t" anchorCtr="0">
            <a:noAutofit/>
          </a:bodyPr>
          <a:lstStyle/>
          <a:p>
            <a:pPr marL="0" lvl="0" indent="0">
              <a:lnSpc>
                <a:spcPct val="150000"/>
              </a:lnSpc>
              <a:buNone/>
            </a:pPr>
            <a:r>
              <a:rPr lang="en-US" sz="2000" b="1" dirty="0">
                <a:solidFill>
                  <a:schemeClr val="accent6"/>
                </a:solidFill>
              </a:rPr>
              <a:t>La communication </a:t>
            </a:r>
            <a:r>
              <a:rPr lang="en-US" sz="2000" b="1" dirty="0" err="1">
                <a:solidFill>
                  <a:schemeClr val="accent6"/>
                </a:solidFill>
              </a:rPr>
              <a:t>est</a:t>
            </a:r>
            <a:r>
              <a:rPr lang="en-US" sz="2000" b="1" dirty="0">
                <a:solidFill>
                  <a:schemeClr val="accent6"/>
                </a:solidFill>
              </a:rPr>
              <a:t> </a:t>
            </a:r>
            <a:r>
              <a:rPr lang="en-US" sz="2000" b="1" dirty="0" err="1">
                <a:solidFill>
                  <a:schemeClr val="accent6"/>
                </a:solidFill>
              </a:rPr>
              <a:t>irréversible</a:t>
            </a:r>
            <a:r>
              <a:rPr lang="en-US" sz="2000" b="1" dirty="0">
                <a:solidFill>
                  <a:schemeClr val="accent6"/>
                </a:solidFill>
              </a:rPr>
              <a:t> : le message </a:t>
            </a:r>
            <a:r>
              <a:rPr lang="en-US" sz="2000" b="1" dirty="0" err="1">
                <a:solidFill>
                  <a:schemeClr val="accent6"/>
                </a:solidFill>
              </a:rPr>
              <a:t>envoyé</a:t>
            </a:r>
            <a:r>
              <a:rPr lang="en-US" sz="2000" b="1" dirty="0">
                <a:solidFill>
                  <a:schemeClr val="accent6"/>
                </a:solidFill>
              </a:rPr>
              <a:t> et </a:t>
            </a:r>
            <a:r>
              <a:rPr lang="en-US" sz="2000" b="1" dirty="0" err="1">
                <a:solidFill>
                  <a:schemeClr val="accent6"/>
                </a:solidFill>
              </a:rPr>
              <a:t>reçu</a:t>
            </a:r>
            <a:r>
              <a:rPr lang="en-US" sz="2000" b="1" dirty="0">
                <a:solidFill>
                  <a:schemeClr val="accent6"/>
                </a:solidFill>
              </a:rPr>
              <a:t> ne </a:t>
            </a:r>
            <a:r>
              <a:rPr lang="en-US" sz="2000" b="1" dirty="0" err="1">
                <a:solidFill>
                  <a:schemeClr val="accent6"/>
                </a:solidFill>
              </a:rPr>
              <a:t>peut</a:t>
            </a:r>
            <a:r>
              <a:rPr lang="en-US" sz="2000" b="1" dirty="0">
                <a:solidFill>
                  <a:schemeClr val="accent6"/>
                </a:solidFill>
              </a:rPr>
              <a:t> pas </a:t>
            </a:r>
            <a:r>
              <a:rPr lang="en-US" sz="2000" b="1" dirty="0" err="1">
                <a:solidFill>
                  <a:schemeClr val="accent6"/>
                </a:solidFill>
              </a:rPr>
              <a:t>être</a:t>
            </a:r>
            <a:r>
              <a:rPr lang="en-US" sz="2000" b="1" dirty="0">
                <a:solidFill>
                  <a:schemeClr val="accent6"/>
                </a:solidFill>
              </a:rPr>
              <a:t> </a:t>
            </a:r>
            <a:r>
              <a:rPr lang="en-US" sz="2000" b="1" dirty="0" err="1">
                <a:solidFill>
                  <a:schemeClr val="accent6"/>
                </a:solidFill>
              </a:rPr>
              <a:t>retiré</a:t>
            </a:r>
            <a:r>
              <a:rPr lang="en-US" sz="2000" b="1" dirty="0">
                <a:solidFill>
                  <a:schemeClr val="accent6"/>
                </a:solidFill>
              </a:rPr>
              <a:t>.
La communication </a:t>
            </a:r>
            <a:r>
              <a:rPr lang="en-US" sz="2000" b="1" dirty="0" err="1">
                <a:solidFill>
                  <a:schemeClr val="accent6"/>
                </a:solidFill>
              </a:rPr>
              <a:t>est</a:t>
            </a:r>
            <a:r>
              <a:rPr lang="en-US" sz="2000" b="1" dirty="0">
                <a:solidFill>
                  <a:schemeClr val="accent6"/>
                </a:solidFill>
              </a:rPr>
              <a:t> </a:t>
            </a:r>
            <a:r>
              <a:rPr lang="en-US" sz="2000" b="1" dirty="0" err="1">
                <a:solidFill>
                  <a:schemeClr val="accent6"/>
                </a:solidFill>
              </a:rPr>
              <a:t>inévitable</a:t>
            </a:r>
            <a:r>
              <a:rPr lang="en-US" sz="2000" b="1" dirty="0">
                <a:solidFill>
                  <a:schemeClr val="accent6"/>
                </a:solidFill>
              </a:rPr>
              <a:t>, la non-communication </a:t>
            </a:r>
            <a:r>
              <a:rPr lang="en-US" sz="2000" b="1" dirty="0" err="1">
                <a:solidFill>
                  <a:schemeClr val="accent6"/>
                </a:solidFill>
              </a:rPr>
              <a:t>est</a:t>
            </a:r>
            <a:r>
              <a:rPr lang="en-US" sz="2000" b="1" dirty="0">
                <a:solidFill>
                  <a:schemeClr val="accent6"/>
                </a:solidFill>
              </a:rPr>
              <a:t> impossible.
La communication </a:t>
            </a:r>
            <a:r>
              <a:rPr lang="en-US" sz="2000" b="1" dirty="0" err="1">
                <a:solidFill>
                  <a:schemeClr val="accent6"/>
                </a:solidFill>
              </a:rPr>
              <a:t>implique</a:t>
            </a:r>
            <a:r>
              <a:rPr lang="en-US" sz="2000" b="1" dirty="0">
                <a:solidFill>
                  <a:schemeClr val="accent6"/>
                </a:solidFill>
              </a:rPr>
              <a:t> des processus </a:t>
            </a:r>
            <a:r>
              <a:rPr lang="en-US" sz="2000" b="1" dirty="0" err="1">
                <a:solidFill>
                  <a:schemeClr val="accent6"/>
                </a:solidFill>
              </a:rPr>
              <a:t>d’adaptation</a:t>
            </a:r>
            <a:r>
              <a:rPr lang="en-US" sz="2000" b="1" dirty="0">
                <a:solidFill>
                  <a:schemeClr val="accent6"/>
                </a:solidFill>
              </a:rPr>
              <a:t> et </a:t>
            </a:r>
            <a:r>
              <a:rPr lang="en-US" sz="2000" b="1" dirty="0" err="1">
                <a:solidFill>
                  <a:schemeClr val="accent6"/>
                </a:solidFill>
              </a:rPr>
              <a:t>d’ajustement</a:t>
            </a:r>
            <a:r>
              <a:rPr lang="en-US" sz="2000" b="1" dirty="0">
                <a:solidFill>
                  <a:schemeClr val="accent6"/>
                </a:solidFill>
              </a:rPr>
              <a:t> des </a:t>
            </a:r>
            <a:r>
              <a:rPr lang="en-US" sz="2000" b="1" dirty="0" err="1">
                <a:solidFill>
                  <a:schemeClr val="accent6"/>
                </a:solidFill>
              </a:rPr>
              <a:t>comportements</a:t>
            </a:r>
            <a:r>
              <a:rPr lang="en-US" sz="2000" b="1" dirty="0">
                <a:solidFill>
                  <a:schemeClr val="accent6"/>
                </a:solidFill>
              </a:rPr>
              <a:t>.
Processus </a:t>
            </a:r>
            <a:r>
              <a:rPr lang="en-US" sz="2000" b="1" dirty="0" err="1">
                <a:solidFill>
                  <a:schemeClr val="accent6"/>
                </a:solidFill>
              </a:rPr>
              <a:t>continu</a:t>
            </a:r>
            <a:r>
              <a:rPr lang="en-US" sz="2000" b="1" dirty="0">
                <a:solidFill>
                  <a:schemeClr val="accent6"/>
                </a:solidFill>
              </a:rPr>
              <a:t>. Le dialogue </a:t>
            </a:r>
            <a:r>
              <a:rPr lang="en-US" sz="2000" b="1" dirty="0" err="1">
                <a:solidFill>
                  <a:schemeClr val="accent6"/>
                </a:solidFill>
              </a:rPr>
              <a:t>est</a:t>
            </a:r>
            <a:r>
              <a:rPr lang="en-US" sz="2000" b="1" dirty="0">
                <a:solidFill>
                  <a:schemeClr val="accent6"/>
                </a:solidFill>
              </a:rPr>
              <a:t> </a:t>
            </a:r>
            <a:r>
              <a:rPr lang="en-US" sz="2000" b="1" dirty="0" err="1">
                <a:solidFill>
                  <a:schemeClr val="accent6"/>
                </a:solidFill>
              </a:rPr>
              <a:t>continu</a:t>
            </a:r>
            <a:r>
              <a:rPr lang="en-US" sz="2000" b="1" dirty="0">
                <a:solidFill>
                  <a:schemeClr val="accent6"/>
                </a:solidFill>
              </a:rPr>
              <a:t>. </a:t>
            </a:r>
            <a:r>
              <a:rPr lang="en-US" sz="2000" b="1" dirty="0" err="1">
                <a:solidFill>
                  <a:schemeClr val="accent6"/>
                </a:solidFill>
              </a:rPr>
              <a:t>Parce</a:t>
            </a:r>
            <a:r>
              <a:rPr lang="en-US" sz="2000" b="1" dirty="0">
                <a:solidFill>
                  <a:schemeClr val="accent6"/>
                </a:solidFill>
              </a:rPr>
              <a:t> que chacun </a:t>
            </a:r>
            <a:r>
              <a:rPr lang="en-US" sz="2000" b="1" dirty="0" err="1">
                <a:solidFill>
                  <a:schemeClr val="accent6"/>
                </a:solidFill>
              </a:rPr>
              <a:t>d’entre</a:t>
            </a:r>
            <a:r>
              <a:rPr lang="en-US" sz="2000" b="1" dirty="0">
                <a:solidFill>
                  <a:schemeClr val="accent6"/>
                </a:solidFill>
              </a:rPr>
              <a:t> nous </a:t>
            </a:r>
            <a:r>
              <a:rPr lang="en-US" sz="2000" b="1" dirty="0" err="1">
                <a:solidFill>
                  <a:schemeClr val="accent6"/>
                </a:solidFill>
              </a:rPr>
              <a:t>est</a:t>
            </a:r>
            <a:r>
              <a:rPr lang="en-US" sz="2000" b="1" dirty="0">
                <a:solidFill>
                  <a:schemeClr val="accent6"/>
                </a:solidFill>
              </a:rPr>
              <a:t> à la </a:t>
            </a:r>
            <a:r>
              <a:rPr lang="en-US" sz="2000" b="1" dirty="0" err="1">
                <a:solidFill>
                  <a:schemeClr val="accent6"/>
                </a:solidFill>
              </a:rPr>
              <a:t>fois</a:t>
            </a:r>
            <a:r>
              <a:rPr lang="en-US" sz="2000" b="1" dirty="0">
                <a:solidFill>
                  <a:schemeClr val="accent6"/>
                </a:solidFill>
              </a:rPr>
              <a:t> </a:t>
            </a:r>
            <a:r>
              <a:rPr lang="en-US" sz="2000" b="1" dirty="0" err="1">
                <a:solidFill>
                  <a:schemeClr val="accent6"/>
                </a:solidFill>
              </a:rPr>
              <a:t>expéditeur</a:t>
            </a:r>
            <a:r>
              <a:rPr lang="en-US" sz="2000" b="1" dirty="0">
                <a:solidFill>
                  <a:schemeClr val="accent6"/>
                </a:solidFill>
              </a:rPr>
              <a:t> et </a:t>
            </a:r>
            <a:r>
              <a:rPr lang="en-US" sz="2000" b="1" dirty="0" err="1">
                <a:solidFill>
                  <a:schemeClr val="accent6"/>
                </a:solidFill>
              </a:rPr>
              <a:t>destinataire</a:t>
            </a:r>
            <a:r>
              <a:rPr lang="en-US" sz="2000" b="1" dirty="0">
                <a:solidFill>
                  <a:schemeClr val="accent6"/>
                </a:solidFill>
              </a:rPr>
              <a:t>, </a:t>
            </a:r>
            <a:r>
              <a:rPr lang="en-US" sz="2000" b="1" dirty="0" err="1">
                <a:solidFill>
                  <a:schemeClr val="accent6"/>
                </a:solidFill>
              </a:rPr>
              <a:t>vous</a:t>
            </a:r>
            <a:r>
              <a:rPr lang="en-US" sz="2000" b="1" dirty="0">
                <a:solidFill>
                  <a:schemeClr val="accent6"/>
                </a:solidFill>
              </a:rPr>
              <a:t> ne </a:t>
            </a:r>
            <a:r>
              <a:rPr lang="en-US" sz="2000" b="1" dirty="0" err="1">
                <a:solidFill>
                  <a:schemeClr val="accent6"/>
                </a:solidFill>
              </a:rPr>
              <a:t>pouvez</a:t>
            </a:r>
            <a:r>
              <a:rPr lang="en-US" sz="2000" b="1" dirty="0">
                <a:solidFill>
                  <a:schemeClr val="accent6"/>
                </a:solidFill>
              </a:rPr>
              <a:t> jamais </a:t>
            </a:r>
            <a:r>
              <a:rPr lang="en-US" sz="2000" b="1" dirty="0" err="1">
                <a:solidFill>
                  <a:schemeClr val="accent6"/>
                </a:solidFill>
              </a:rPr>
              <a:t>être</a:t>
            </a:r>
            <a:r>
              <a:rPr lang="en-US" sz="2000" b="1" dirty="0">
                <a:solidFill>
                  <a:schemeClr val="accent6"/>
                </a:solidFill>
              </a:rPr>
              <a:t> </a:t>
            </a:r>
            <a:r>
              <a:rPr lang="en-US" sz="2000" b="1" dirty="0" err="1">
                <a:solidFill>
                  <a:schemeClr val="accent6"/>
                </a:solidFill>
              </a:rPr>
              <a:t>sûr</a:t>
            </a:r>
            <a:r>
              <a:rPr lang="en-US" sz="2000" b="1" dirty="0">
                <a:solidFill>
                  <a:schemeClr val="accent6"/>
                </a:solidFill>
              </a:rPr>
              <a:t> de qui a </a:t>
            </a:r>
            <a:r>
              <a:rPr lang="en-US" sz="2000" b="1" dirty="0" err="1">
                <a:solidFill>
                  <a:schemeClr val="accent6"/>
                </a:solidFill>
              </a:rPr>
              <a:t>commencé</a:t>
            </a:r>
            <a:r>
              <a:rPr lang="en-US" sz="2000" b="1" dirty="0">
                <a:solidFill>
                  <a:schemeClr val="accent6"/>
                </a:solidFill>
              </a:rPr>
              <a:t> </a:t>
            </a:r>
            <a:r>
              <a:rPr lang="en-US" sz="2000" b="1" dirty="0" err="1">
                <a:solidFill>
                  <a:schemeClr val="accent6"/>
                </a:solidFill>
              </a:rPr>
              <a:t>ou</a:t>
            </a:r>
            <a:r>
              <a:rPr lang="en-US" sz="2000" b="1" dirty="0">
                <a:solidFill>
                  <a:schemeClr val="accent6"/>
                </a:solidFill>
              </a:rPr>
              <a:t> qui a </a:t>
            </a:r>
            <a:r>
              <a:rPr lang="en-US" sz="2000" b="1" dirty="0" err="1">
                <a:solidFill>
                  <a:schemeClr val="accent6"/>
                </a:solidFill>
              </a:rPr>
              <a:t>continué</a:t>
            </a:r>
            <a:r>
              <a:rPr lang="en-US" sz="2000" b="1" dirty="0">
                <a:solidFill>
                  <a:schemeClr val="accent6"/>
                </a:solidFill>
              </a:rPr>
              <a:t> la communication.
La communication se </a:t>
            </a:r>
            <a:r>
              <a:rPr lang="en-US" sz="2000" b="1" dirty="0" err="1">
                <a:solidFill>
                  <a:schemeClr val="accent6"/>
                </a:solidFill>
              </a:rPr>
              <a:t>développe</a:t>
            </a:r>
            <a:r>
              <a:rPr lang="en-US" sz="2000" b="1" dirty="0">
                <a:solidFill>
                  <a:schemeClr val="accent6"/>
                </a:solidFill>
              </a:rPr>
              <a:t> à deux </a:t>
            </a:r>
            <a:r>
              <a:rPr lang="en-US" sz="2000" b="1" dirty="0" err="1">
                <a:solidFill>
                  <a:schemeClr val="accent6"/>
                </a:solidFill>
              </a:rPr>
              <a:t>niveaux</a:t>
            </a:r>
            <a:r>
              <a:rPr lang="en-US" sz="2000" b="1" dirty="0">
                <a:solidFill>
                  <a:schemeClr val="accent6"/>
                </a:solidFill>
              </a:rPr>
              <a:t> :
</a:t>
            </a:r>
            <a:r>
              <a:rPr lang="en-US" sz="2000" b="1" dirty="0" err="1">
                <a:solidFill>
                  <a:schemeClr val="accent6"/>
                </a:solidFill>
              </a:rPr>
              <a:t>niveau</a:t>
            </a:r>
            <a:r>
              <a:rPr lang="en-US" sz="2000" b="1" dirty="0">
                <a:solidFill>
                  <a:schemeClr val="accent6"/>
                </a:solidFill>
              </a:rPr>
              <a:t> de </a:t>
            </a:r>
            <a:r>
              <a:rPr lang="en-US" sz="2000" b="1" dirty="0" err="1">
                <a:solidFill>
                  <a:schemeClr val="accent6"/>
                </a:solidFill>
              </a:rPr>
              <a:t>contenu</a:t>
            </a:r>
            <a:r>
              <a:rPr lang="en-US" sz="2000" b="1" dirty="0">
                <a:solidFill>
                  <a:schemeClr val="accent6"/>
                </a:solidFill>
              </a:rPr>
              <a:t> : </a:t>
            </a:r>
            <a:r>
              <a:rPr lang="en-US" sz="2000" b="1" dirty="0" err="1">
                <a:solidFill>
                  <a:schemeClr val="accent6"/>
                </a:solidFill>
              </a:rPr>
              <a:t>l’information</a:t>
            </a:r>
            <a:r>
              <a:rPr lang="en-US" sz="2000" b="1" dirty="0">
                <a:solidFill>
                  <a:schemeClr val="accent6"/>
                </a:solidFill>
              </a:rPr>
              <a:t> </a:t>
            </a:r>
            <a:r>
              <a:rPr lang="en-US" sz="2000" b="1" dirty="0" err="1">
                <a:solidFill>
                  <a:schemeClr val="accent6"/>
                </a:solidFill>
              </a:rPr>
              <a:t>elle-même</a:t>
            </a:r>
            <a:r>
              <a:rPr lang="en-US" sz="2000" b="1" dirty="0">
                <a:solidFill>
                  <a:schemeClr val="accent6"/>
                </a:solidFill>
              </a:rPr>
              <a:t> (chiffres, données, mots)
</a:t>
            </a:r>
            <a:r>
              <a:rPr lang="en-US" sz="2000" b="1" dirty="0" err="1">
                <a:solidFill>
                  <a:schemeClr val="accent6"/>
                </a:solidFill>
              </a:rPr>
              <a:t>niveau</a:t>
            </a:r>
            <a:r>
              <a:rPr lang="en-US" sz="2000" b="1" dirty="0">
                <a:solidFill>
                  <a:schemeClr val="accent6"/>
                </a:solidFill>
              </a:rPr>
              <a:t> </a:t>
            </a:r>
            <a:r>
              <a:rPr lang="en-US" sz="2000" b="1" dirty="0" err="1">
                <a:solidFill>
                  <a:schemeClr val="accent6"/>
                </a:solidFill>
              </a:rPr>
              <a:t>relationnel</a:t>
            </a:r>
            <a:r>
              <a:rPr lang="en-US" sz="2000" b="1" dirty="0">
                <a:solidFill>
                  <a:schemeClr val="accent6"/>
                </a:solidFill>
              </a:rPr>
              <a:t> : le but de </a:t>
            </a:r>
            <a:r>
              <a:rPr lang="en-US" sz="2000" b="1" dirty="0" err="1">
                <a:solidFill>
                  <a:schemeClr val="accent6"/>
                </a:solidFill>
              </a:rPr>
              <a:t>l’information</a:t>
            </a:r>
            <a:r>
              <a:rPr lang="en-US" sz="2000" b="1" dirty="0">
                <a:solidFill>
                  <a:schemeClr val="accent6"/>
                </a:solidFill>
              </a:rPr>
              <a:t> (</a:t>
            </a:r>
            <a:r>
              <a:rPr lang="en-US" sz="2000" b="1" dirty="0" err="1">
                <a:solidFill>
                  <a:schemeClr val="accent6"/>
                </a:solidFill>
              </a:rPr>
              <a:t>émotions</a:t>
            </a:r>
            <a:r>
              <a:rPr lang="en-US" sz="2000" b="1" dirty="0">
                <a:solidFill>
                  <a:schemeClr val="accent6"/>
                </a:solidFill>
              </a:rPr>
              <a:t>, attitudes, </a:t>
            </a:r>
            <a:r>
              <a:rPr lang="en-US" sz="2000" b="1" dirty="0" err="1">
                <a:solidFill>
                  <a:schemeClr val="accent6"/>
                </a:solidFill>
              </a:rPr>
              <a:t>gestes</a:t>
            </a:r>
            <a:r>
              <a:rPr lang="en-US" sz="2000" b="1" dirty="0">
                <a:solidFill>
                  <a:schemeClr val="accent6"/>
                </a:solidFill>
              </a:rPr>
              <a:t>, </a:t>
            </a:r>
            <a:r>
              <a:rPr lang="en-US" sz="2000" b="1" dirty="0" err="1">
                <a:solidFill>
                  <a:schemeClr val="accent6"/>
                </a:solidFill>
              </a:rPr>
              <a:t>voix</a:t>
            </a:r>
            <a:r>
              <a:rPr lang="en-US" sz="2000" b="1" dirty="0">
                <a:solidFill>
                  <a:schemeClr val="accent6"/>
                </a:solidFill>
              </a:rPr>
              <a:t>)</a:t>
            </a:r>
            <a:endParaRPr sz="2000" dirty="0">
              <a:solidFill>
                <a:schemeClr val="accent6"/>
              </a:solidFill>
            </a:endParaRPr>
          </a:p>
        </p:txBody>
      </p:sp>
      <p:sp>
        <p:nvSpPr>
          <p:cNvPr id="227" name="Google Shape;227;p34"/>
          <p:cNvSpPr txBox="1">
            <a:spLocks noGrp="1"/>
          </p:cNvSpPr>
          <p:nvPr>
            <p:ph type="body" idx="1"/>
          </p:nvPr>
        </p:nvSpPr>
        <p:spPr>
          <a:xfrm>
            <a:off x="6609499" y="1178278"/>
            <a:ext cx="5034000" cy="697500"/>
          </a:xfrm>
          <a:prstGeom prst="rect">
            <a:avLst/>
          </a:prstGeom>
        </p:spPr>
        <p:txBody>
          <a:bodyPr spcFirstLastPara="1" wrap="square" lIns="126300" tIns="126300" rIns="126300" bIns="126300" anchor="t" anchorCtr="0">
            <a:noAutofit/>
          </a:bodyPr>
          <a:lstStyle/>
          <a:p>
            <a:pPr marL="0" lvl="0" indent="0" algn="l" rtl="0">
              <a:spcBef>
                <a:spcPts val="0"/>
              </a:spcBef>
              <a:spcAft>
                <a:spcPts val="0"/>
              </a:spcAft>
              <a:buNone/>
            </a:pPr>
            <a:endParaRPr sz="1800"/>
          </a:p>
          <a:p>
            <a:pPr marL="0" lvl="0" indent="0" algn="l" rtl="0">
              <a:spcBef>
                <a:spcPts val="0"/>
              </a:spcBef>
              <a:spcAft>
                <a:spcPts val="0"/>
              </a:spcAft>
              <a:buNone/>
            </a:pPr>
            <a:endParaRPr sz="1800"/>
          </a:p>
        </p:txBody>
      </p:sp>
      <p:sp>
        <p:nvSpPr>
          <p:cNvPr id="228" name="Google Shape;228;p34"/>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229" name="Google Shape;229;p34"/>
          <p:cNvPicPr preferRelativeResize="0"/>
          <p:nvPr/>
        </p:nvPicPr>
        <p:blipFill rotWithShape="1">
          <a:blip r:embed="rId3">
            <a:alphaModFix/>
          </a:blip>
          <a:srcRect/>
          <a:stretch/>
        </p:blipFill>
        <p:spPr>
          <a:xfrm rot="-5400000">
            <a:off x="1248325" y="1594478"/>
            <a:ext cx="457091" cy="549639"/>
          </a:xfrm>
          <a:prstGeom prst="rect">
            <a:avLst/>
          </a:prstGeom>
          <a:noFill/>
          <a:ln>
            <a:noFill/>
          </a:ln>
        </p:spPr>
      </p:pic>
      <p:pic>
        <p:nvPicPr>
          <p:cNvPr id="230" name="Google Shape;230;p34"/>
          <p:cNvPicPr preferRelativeResize="0"/>
          <p:nvPr/>
        </p:nvPicPr>
        <p:blipFill rotWithShape="1">
          <a:blip r:embed="rId4">
            <a:alphaModFix/>
          </a:blip>
          <a:srcRect/>
          <a:stretch/>
        </p:blipFill>
        <p:spPr>
          <a:xfrm rot="-5400000">
            <a:off x="1248333" y="2256438"/>
            <a:ext cx="457091" cy="549639"/>
          </a:xfrm>
          <a:prstGeom prst="rect">
            <a:avLst/>
          </a:prstGeom>
          <a:noFill/>
          <a:ln>
            <a:noFill/>
          </a:ln>
        </p:spPr>
      </p:pic>
      <p:pic>
        <p:nvPicPr>
          <p:cNvPr id="231" name="Google Shape;231;p34"/>
          <p:cNvPicPr preferRelativeResize="0"/>
          <p:nvPr/>
        </p:nvPicPr>
        <p:blipFill rotWithShape="1">
          <a:blip r:embed="rId3">
            <a:alphaModFix/>
          </a:blip>
          <a:srcRect/>
          <a:stretch/>
        </p:blipFill>
        <p:spPr>
          <a:xfrm rot="-5400000">
            <a:off x="1248324" y="2932102"/>
            <a:ext cx="457091" cy="549639"/>
          </a:xfrm>
          <a:prstGeom prst="rect">
            <a:avLst/>
          </a:prstGeom>
          <a:noFill/>
          <a:ln>
            <a:noFill/>
          </a:ln>
        </p:spPr>
      </p:pic>
      <p:pic>
        <p:nvPicPr>
          <p:cNvPr id="232" name="Google Shape;232;p34"/>
          <p:cNvPicPr preferRelativeResize="0"/>
          <p:nvPr/>
        </p:nvPicPr>
        <p:blipFill rotWithShape="1">
          <a:blip r:embed="rId4">
            <a:alphaModFix/>
          </a:blip>
          <a:srcRect/>
          <a:stretch/>
        </p:blipFill>
        <p:spPr>
          <a:xfrm rot="-5400000">
            <a:off x="1248335" y="3607756"/>
            <a:ext cx="457091" cy="549639"/>
          </a:xfrm>
          <a:prstGeom prst="rect">
            <a:avLst/>
          </a:prstGeom>
          <a:noFill/>
          <a:ln>
            <a:noFill/>
          </a:ln>
        </p:spPr>
      </p:pic>
      <p:pic>
        <p:nvPicPr>
          <p:cNvPr id="233" name="Google Shape;233;p34"/>
          <p:cNvPicPr preferRelativeResize="0"/>
          <p:nvPr/>
        </p:nvPicPr>
        <p:blipFill rotWithShape="1">
          <a:blip r:embed="rId3">
            <a:alphaModFix/>
          </a:blip>
          <a:srcRect/>
          <a:stretch/>
        </p:blipFill>
        <p:spPr>
          <a:xfrm rot="-5400000">
            <a:off x="1248324" y="4745150"/>
            <a:ext cx="457091" cy="5496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5"/>
          <p:cNvSpPr txBox="1">
            <a:spLocks noGrp="1"/>
          </p:cNvSpPr>
          <p:nvPr>
            <p:ph type="title"/>
          </p:nvPr>
        </p:nvSpPr>
        <p:spPr>
          <a:xfrm>
            <a:off x="1552403" y="464942"/>
            <a:ext cx="9755700" cy="763500"/>
          </a:xfrm>
          <a:prstGeom prst="rect">
            <a:avLst/>
          </a:prstGeom>
        </p:spPr>
        <p:txBody>
          <a:bodyPr spcFirstLastPara="1" wrap="square" lIns="126300" tIns="126300" rIns="126300" bIns="126300" anchor="ctr" anchorCtr="0">
            <a:noAutofit/>
          </a:bodyPr>
          <a:lstStyle/>
          <a:p>
            <a:pPr lvl="0"/>
            <a:r>
              <a:rPr lang="en-US"/>
              <a:t>Plan de communication</a:t>
            </a:r>
            <a:endParaRPr/>
          </a:p>
        </p:txBody>
      </p:sp>
      <p:sp>
        <p:nvSpPr>
          <p:cNvPr id="239" name="Google Shape;239;p35"/>
          <p:cNvSpPr txBox="1"/>
          <p:nvPr/>
        </p:nvSpPr>
        <p:spPr>
          <a:xfrm>
            <a:off x="11653164" y="7234971"/>
            <a:ext cx="375600" cy="509700"/>
          </a:xfrm>
          <a:prstGeom prst="rect">
            <a:avLst/>
          </a:prstGeom>
          <a:noFill/>
          <a:ln>
            <a:noFill/>
          </a:ln>
        </p:spPr>
        <p:txBody>
          <a:bodyPr spcFirstLastPara="1" wrap="square" lIns="0" tIns="16925" rIns="0" bIns="0" anchor="t" anchorCtr="0">
            <a:spAutoFit/>
          </a:bodyPr>
          <a:lstStyle/>
          <a:p>
            <a:pPr marL="12700" lvl="0" indent="0" algn="l" rtl="0">
              <a:lnSpc>
                <a:spcPct val="100000"/>
              </a:lnSpc>
              <a:spcBef>
                <a:spcPts val="0"/>
              </a:spcBef>
              <a:spcAft>
                <a:spcPts val="0"/>
              </a:spcAft>
              <a:buNone/>
            </a:pPr>
            <a:r>
              <a:rPr lang="en" sz="1600">
                <a:solidFill>
                  <a:srgbClr val="8999A7"/>
                </a:solidFill>
                <a:latin typeface="Calibri"/>
                <a:ea typeface="Calibri"/>
                <a:cs typeface="Calibri"/>
                <a:sym typeface="Calibri"/>
              </a:rPr>
              <a:t>PAGE</a:t>
            </a:r>
            <a:endParaRPr sz="1600">
              <a:latin typeface="Calibri"/>
              <a:ea typeface="Calibri"/>
              <a:cs typeface="Calibri"/>
              <a:sym typeface="Calibri"/>
            </a:endParaRPr>
          </a:p>
        </p:txBody>
      </p:sp>
      <p:pic>
        <p:nvPicPr>
          <p:cNvPr id="240" name="Google Shape;240;p35"/>
          <p:cNvPicPr preferRelativeResize="0"/>
          <p:nvPr/>
        </p:nvPicPr>
        <p:blipFill rotWithShape="1">
          <a:blip r:embed="rId3">
            <a:alphaModFix/>
          </a:blip>
          <a:srcRect/>
          <a:stretch/>
        </p:blipFill>
        <p:spPr>
          <a:xfrm>
            <a:off x="-959793" y="7281583"/>
            <a:ext cx="657830" cy="576150"/>
          </a:xfrm>
          <a:prstGeom prst="rect">
            <a:avLst/>
          </a:prstGeom>
          <a:noFill/>
          <a:ln>
            <a:noFill/>
          </a:ln>
        </p:spPr>
      </p:pic>
      <p:sp>
        <p:nvSpPr>
          <p:cNvPr id="242" name="Google Shape;242;p35"/>
          <p:cNvSpPr txBox="1"/>
          <p:nvPr/>
        </p:nvSpPr>
        <p:spPr>
          <a:xfrm>
            <a:off x="11430863" y="7273900"/>
            <a:ext cx="639300" cy="887700"/>
          </a:xfrm>
          <a:prstGeom prst="rect">
            <a:avLst/>
          </a:prstGeom>
          <a:noFill/>
          <a:ln>
            <a:noFill/>
          </a:ln>
        </p:spPr>
        <p:txBody>
          <a:bodyPr spcFirstLastPara="1" wrap="square" lIns="0" tIns="236150" rIns="0" bIns="0" anchor="t" anchorCtr="0">
            <a:spAutoFit/>
          </a:bodyPr>
          <a:lstStyle/>
          <a:p>
            <a:pPr marL="444500" lvl="0" indent="0" algn="l" rtl="0">
              <a:lnSpc>
                <a:spcPct val="100875"/>
              </a:lnSpc>
              <a:spcBef>
                <a:spcPts val="0"/>
              </a:spcBef>
              <a:spcAft>
                <a:spcPts val="0"/>
              </a:spcAft>
              <a:buNone/>
            </a:pPr>
            <a:r>
              <a:rPr lang="en" sz="2100">
                <a:solidFill>
                  <a:srgbClr val="8999A7"/>
                </a:solidFill>
                <a:latin typeface="Calibri"/>
                <a:ea typeface="Calibri"/>
                <a:cs typeface="Calibri"/>
                <a:sym typeface="Calibri"/>
              </a:rPr>
              <a:t>22</a:t>
            </a:r>
            <a:endParaRPr sz="2100">
              <a:solidFill>
                <a:srgbClr val="8999A7"/>
              </a:solidFill>
              <a:latin typeface="Calibri"/>
              <a:ea typeface="Calibri"/>
              <a:cs typeface="Calibri"/>
              <a:sym typeface="Calibri"/>
            </a:endParaRPr>
          </a:p>
        </p:txBody>
      </p:sp>
      <p:pic>
        <p:nvPicPr>
          <p:cNvPr id="243" name="Google Shape;243;p35"/>
          <p:cNvPicPr preferRelativeResize="0"/>
          <p:nvPr/>
        </p:nvPicPr>
        <p:blipFill rotWithShape="1">
          <a:blip r:embed="rId4">
            <a:alphaModFix/>
          </a:blip>
          <a:srcRect/>
          <a:stretch/>
        </p:blipFill>
        <p:spPr>
          <a:xfrm>
            <a:off x="1871023" y="1440877"/>
            <a:ext cx="9901814" cy="4201687"/>
          </a:xfrm>
          <a:prstGeom prst="rect">
            <a:avLst/>
          </a:prstGeom>
          <a:noFill/>
          <a:ln>
            <a:noFill/>
          </a:ln>
        </p:spPr>
      </p:pic>
      <p:sp>
        <p:nvSpPr>
          <p:cNvPr id="244" name="Google Shape;244;p35"/>
          <p:cNvSpPr txBox="1"/>
          <p:nvPr/>
        </p:nvSpPr>
        <p:spPr>
          <a:xfrm>
            <a:off x="2220214" y="1687829"/>
            <a:ext cx="431100" cy="289800"/>
          </a:xfrm>
          <a:prstGeom prst="rect">
            <a:avLst/>
          </a:prstGeom>
          <a:noFill/>
          <a:ln>
            <a:noFill/>
          </a:ln>
        </p:spPr>
        <p:txBody>
          <a:bodyPr spcFirstLastPara="1" wrap="square" lIns="0" tIns="12700" rIns="0" bIns="0" anchor="t" anchorCtr="0">
            <a:spAutoFit/>
          </a:bodyPr>
          <a:lstStyle/>
          <a:p>
            <a:pPr marL="12700" lvl="0"/>
            <a:r>
              <a:rPr lang="en-US" sz="1800" dirty="0">
                <a:latin typeface="Calibri"/>
                <a:ea typeface="Calibri"/>
                <a:cs typeface="Calibri"/>
                <a:sym typeface="Calibri"/>
              </a:rPr>
              <a:t>Idée</a:t>
            </a:r>
            <a:endParaRPr sz="1800" dirty="0">
              <a:latin typeface="Calibri"/>
              <a:ea typeface="Calibri"/>
              <a:cs typeface="Calibri"/>
              <a:sym typeface="Calibri"/>
            </a:endParaRPr>
          </a:p>
        </p:txBody>
      </p:sp>
      <p:sp>
        <p:nvSpPr>
          <p:cNvPr id="245" name="Google Shape;245;p35"/>
          <p:cNvSpPr txBox="1"/>
          <p:nvPr/>
        </p:nvSpPr>
        <p:spPr>
          <a:xfrm>
            <a:off x="10112120" y="1589912"/>
            <a:ext cx="934800" cy="504600"/>
          </a:xfrm>
          <a:prstGeom prst="rect">
            <a:avLst/>
          </a:prstGeom>
          <a:noFill/>
          <a:ln>
            <a:noFill/>
          </a:ln>
        </p:spPr>
        <p:txBody>
          <a:bodyPr spcFirstLastPara="1" wrap="square" lIns="0" tIns="12050" rIns="0" bIns="0" anchor="t" anchorCtr="0">
            <a:spAutoFit/>
          </a:bodyPr>
          <a:lstStyle/>
          <a:p>
            <a:pPr marL="12700" marR="5080" lvl="0"/>
            <a:r>
              <a:rPr lang="en-US" sz="1600" dirty="0">
                <a:latin typeface="Calibri"/>
                <a:ea typeface="Calibri"/>
                <a:cs typeface="Calibri"/>
                <a:sym typeface="Calibri"/>
              </a:rPr>
              <a:t>Message </a:t>
            </a:r>
            <a:r>
              <a:rPr lang="en-US" sz="1600" dirty="0" err="1">
                <a:latin typeface="Calibri"/>
                <a:ea typeface="Calibri"/>
                <a:cs typeface="Calibri"/>
                <a:sym typeface="Calibri"/>
              </a:rPr>
              <a:t>décodé</a:t>
            </a:r>
            <a:endParaRPr sz="1600" dirty="0">
              <a:latin typeface="Calibri"/>
              <a:ea typeface="Calibri"/>
              <a:cs typeface="Calibri"/>
              <a:sym typeface="Calibri"/>
            </a:endParaRPr>
          </a:p>
        </p:txBody>
      </p:sp>
      <p:sp>
        <p:nvSpPr>
          <p:cNvPr id="246" name="Google Shape;246;p35"/>
          <p:cNvSpPr txBox="1"/>
          <p:nvPr/>
        </p:nvSpPr>
        <p:spPr>
          <a:xfrm>
            <a:off x="2090724" y="2463165"/>
            <a:ext cx="957000" cy="289800"/>
          </a:xfrm>
          <a:prstGeom prst="rect">
            <a:avLst/>
          </a:prstGeom>
          <a:noFill/>
          <a:ln>
            <a:noFill/>
          </a:ln>
        </p:spPr>
        <p:txBody>
          <a:bodyPr spcFirstLastPara="1" wrap="square" lIns="0" tIns="12700" rIns="0" bIns="0" anchor="t" anchorCtr="0">
            <a:spAutoFit/>
          </a:bodyPr>
          <a:lstStyle/>
          <a:p>
            <a:pPr marL="12700" lvl="0"/>
            <a:r>
              <a:rPr lang="en-US" sz="1800" dirty="0" err="1">
                <a:solidFill>
                  <a:srgbClr val="FC2520"/>
                </a:solidFill>
                <a:latin typeface="Calibri"/>
                <a:ea typeface="Calibri"/>
                <a:cs typeface="Calibri"/>
                <a:sym typeface="Calibri"/>
              </a:rPr>
              <a:t>Codage</a:t>
            </a:r>
            <a:endParaRPr sz="1800" dirty="0">
              <a:latin typeface="Calibri"/>
              <a:ea typeface="Calibri"/>
              <a:cs typeface="Calibri"/>
              <a:sym typeface="Calibri"/>
            </a:endParaRPr>
          </a:p>
        </p:txBody>
      </p:sp>
      <p:sp>
        <p:nvSpPr>
          <p:cNvPr id="247" name="Google Shape;247;p35"/>
          <p:cNvSpPr txBox="1"/>
          <p:nvPr/>
        </p:nvSpPr>
        <p:spPr>
          <a:xfrm>
            <a:off x="9565385" y="2373833"/>
            <a:ext cx="1183500" cy="289800"/>
          </a:xfrm>
          <a:prstGeom prst="rect">
            <a:avLst/>
          </a:prstGeom>
          <a:noFill/>
          <a:ln>
            <a:noFill/>
          </a:ln>
        </p:spPr>
        <p:txBody>
          <a:bodyPr spcFirstLastPara="1" wrap="square" lIns="0" tIns="12700" rIns="0" bIns="0" anchor="t" anchorCtr="0">
            <a:spAutoFit/>
          </a:bodyPr>
          <a:lstStyle/>
          <a:p>
            <a:pPr marL="12700" lvl="0"/>
            <a:r>
              <a:rPr lang="en-US" sz="1800" dirty="0" err="1">
                <a:solidFill>
                  <a:srgbClr val="FC2520"/>
                </a:solidFill>
                <a:latin typeface="Calibri"/>
                <a:ea typeface="Calibri"/>
                <a:cs typeface="Calibri"/>
                <a:sym typeface="Calibri"/>
              </a:rPr>
              <a:t>Décodage</a:t>
            </a:r>
            <a:endParaRPr sz="1800" dirty="0">
              <a:latin typeface="Calibri"/>
              <a:ea typeface="Calibri"/>
              <a:cs typeface="Calibri"/>
              <a:sym typeface="Calibri"/>
            </a:endParaRPr>
          </a:p>
        </p:txBody>
      </p:sp>
      <p:sp>
        <p:nvSpPr>
          <p:cNvPr id="248" name="Google Shape;248;p35"/>
          <p:cNvSpPr txBox="1"/>
          <p:nvPr/>
        </p:nvSpPr>
        <p:spPr>
          <a:xfrm>
            <a:off x="4736701" y="2211825"/>
            <a:ext cx="1110900" cy="662361"/>
          </a:xfrm>
          <a:prstGeom prst="rect">
            <a:avLst/>
          </a:prstGeom>
          <a:noFill/>
          <a:ln>
            <a:noFill/>
          </a:ln>
        </p:spPr>
        <p:txBody>
          <a:bodyPr spcFirstLastPara="1" wrap="square" lIns="0" tIns="66675" rIns="0" bIns="0" anchor="t" anchorCtr="0">
            <a:spAutoFit/>
          </a:bodyPr>
          <a:lstStyle/>
          <a:p>
            <a:pPr marL="12700" lvl="0">
              <a:spcBef>
                <a:spcPts val="420"/>
              </a:spcBef>
            </a:pPr>
            <a:r>
              <a:rPr lang="en-US" sz="1600" dirty="0">
                <a:latin typeface="Calibri"/>
                <a:ea typeface="Calibri"/>
                <a:cs typeface="Calibri"/>
                <a:sym typeface="Calibri"/>
              </a:rPr>
              <a:t>Message 
</a:t>
            </a:r>
            <a:r>
              <a:rPr lang="en-US" sz="1600" dirty="0" err="1">
                <a:latin typeface="Calibri"/>
                <a:ea typeface="Calibri"/>
                <a:cs typeface="Calibri"/>
                <a:sym typeface="Calibri"/>
              </a:rPr>
              <a:t>envoyèrent</a:t>
            </a:r>
            <a:endParaRPr sz="1600" dirty="0">
              <a:latin typeface="Calibri"/>
              <a:ea typeface="Calibri"/>
              <a:cs typeface="Calibri"/>
              <a:sym typeface="Calibri"/>
            </a:endParaRPr>
          </a:p>
        </p:txBody>
      </p:sp>
      <p:sp>
        <p:nvSpPr>
          <p:cNvPr id="249" name="Google Shape;249;p35"/>
          <p:cNvSpPr txBox="1"/>
          <p:nvPr/>
        </p:nvSpPr>
        <p:spPr>
          <a:xfrm>
            <a:off x="7031960" y="2211825"/>
            <a:ext cx="918900" cy="561900"/>
          </a:xfrm>
          <a:prstGeom prst="rect">
            <a:avLst/>
          </a:prstGeom>
          <a:noFill/>
          <a:ln>
            <a:noFill/>
          </a:ln>
        </p:spPr>
        <p:txBody>
          <a:bodyPr spcFirstLastPara="1" wrap="square" lIns="0" tIns="68575" rIns="0" bIns="0" anchor="t" anchorCtr="0">
            <a:spAutoFit/>
          </a:bodyPr>
          <a:lstStyle/>
          <a:p>
            <a:pPr marL="12700" lvl="0"/>
            <a:r>
              <a:rPr lang="en-US" sz="1600" dirty="0">
                <a:latin typeface="Calibri"/>
                <a:ea typeface="Calibri"/>
                <a:cs typeface="Calibri"/>
                <a:sym typeface="Calibri"/>
              </a:rPr>
              <a:t>Message </a:t>
            </a:r>
            <a:r>
              <a:rPr lang="en-US" sz="1600" dirty="0" err="1">
                <a:latin typeface="Calibri"/>
                <a:ea typeface="Calibri"/>
                <a:cs typeface="Calibri"/>
                <a:sym typeface="Calibri"/>
              </a:rPr>
              <a:t>reçu</a:t>
            </a:r>
            <a:endParaRPr sz="1600" dirty="0">
              <a:latin typeface="Calibri"/>
              <a:ea typeface="Calibri"/>
              <a:cs typeface="Calibri"/>
              <a:sym typeface="Calibri"/>
            </a:endParaRPr>
          </a:p>
        </p:txBody>
      </p:sp>
      <p:pic>
        <p:nvPicPr>
          <p:cNvPr id="250" name="Google Shape;250;p35"/>
          <p:cNvPicPr preferRelativeResize="0"/>
          <p:nvPr/>
        </p:nvPicPr>
        <p:blipFill rotWithShape="1">
          <a:blip r:embed="rId5">
            <a:alphaModFix/>
          </a:blip>
          <a:srcRect/>
          <a:stretch/>
        </p:blipFill>
        <p:spPr>
          <a:xfrm>
            <a:off x="5920951" y="3971120"/>
            <a:ext cx="1110995" cy="1019556"/>
          </a:xfrm>
          <a:prstGeom prst="rect">
            <a:avLst/>
          </a:prstGeom>
          <a:noFill/>
          <a:ln>
            <a:noFill/>
          </a:ln>
        </p:spPr>
      </p:pic>
      <p:sp>
        <p:nvSpPr>
          <p:cNvPr id="251" name="Google Shape;251;p35"/>
          <p:cNvSpPr txBox="1"/>
          <p:nvPr/>
        </p:nvSpPr>
        <p:spPr>
          <a:xfrm>
            <a:off x="5509548" y="4990675"/>
            <a:ext cx="1841400" cy="289800"/>
          </a:xfrm>
          <a:prstGeom prst="rect">
            <a:avLst/>
          </a:prstGeom>
          <a:noFill/>
          <a:ln>
            <a:noFill/>
          </a:ln>
        </p:spPr>
        <p:txBody>
          <a:bodyPr spcFirstLastPara="1" wrap="square" lIns="0" tIns="12700" rIns="0" bIns="0" anchor="t" anchorCtr="0">
            <a:spAutoFit/>
          </a:bodyPr>
          <a:lstStyle/>
          <a:p>
            <a:pPr marL="12700" lvl="0"/>
            <a:r>
              <a:rPr lang="en-US" sz="1800" dirty="0" err="1">
                <a:latin typeface="Calibri"/>
                <a:ea typeface="Calibri"/>
                <a:cs typeface="Calibri"/>
                <a:sym typeface="Calibri"/>
              </a:rPr>
              <a:t>Barrières</a:t>
            </a:r>
            <a:r>
              <a:rPr lang="en-US" sz="1800" dirty="0">
                <a:latin typeface="Calibri"/>
                <a:ea typeface="Calibri"/>
                <a:cs typeface="Calibri"/>
                <a:sym typeface="Calibri"/>
              </a:rPr>
              <a:t> externes</a:t>
            </a:r>
            <a:endParaRPr sz="1800" dirty="0">
              <a:latin typeface="Calibri"/>
              <a:ea typeface="Calibri"/>
              <a:cs typeface="Calibri"/>
              <a:sym typeface="Calibri"/>
            </a:endParaRPr>
          </a:p>
        </p:txBody>
      </p:sp>
      <p:grpSp>
        <p:nvGrpSpPr>
          <p:cNvPr id="252" name="Google Shape;252;p35"/>
          <p:cNvGrpSpPr/>
          <p:nvPr/>
        </p:nvGrpSpPr>
        <p:grpSpPr>
          <a:xfrm>
            <a:off x="3630665" y="1539839"/>
            <a:ext cx="5455783" cy="4655199"/>
            <a:chOff x="3630665" y="1539840"/>
            <a:chExt cx="5455783" cy="4655199"/>
          </a:xfrm>
        </p:grpSpPr>
        <p:grpSp>
          <p:nvGrpSpPr>
            <p:cNvPr id="253" name="Google Shape;253;p35"/>
            <p:cNvGrpSpPr/>
            <p:nvPr/>
          </p:nvGrpSpPr>
          <p:grpSpPr>
            <a:xfrm>
              <a:off x="3630665" y="1901426"/>
              <a:ext cx="4984115" cy="3941953"/>
              <a:chOff x="3497452" y="1841626"/>
              <a:chExt cx="4984115" cy="3941953"/>
            </a:xfrm>
          </p:grpSpPr>
          <p:sp>
            <p:nvSpPr>
              <p:cNvPr id="254" name="Google Shape;254;p35"/>
              <p:cNvSpPr/>
              <p:nvPr/>
            </p:nvSpPr>
            <p:spPr>
              <a:xfrm>
                <a:off x="3994403" y="5494019"/>
                <a:ext cx="4307840" cy="289560"/>
              </a:xfrm>
              <a:custGeom>
                <a:avLst/>
                <a:gdLst/>
                <a:ahLst/>
                <a:cxnLst/>
                <a:rect l="l" t="t" r="r" b="b"/>
                <a:pathLst>
                  <a:path w="4307840" h="289560" extrusionOk="0">
                    <a:moveTo>
                      <a:pt x="2032381" y="5841"/>
                    </a:moveTo>
                    <a:lnTo>
                      <a:pt x="1954381" y="8910"/>
                    </a:lnTo>
                    <a:lnTo>
                      <a:pt x="1877937" y="12568"/>
                    </a:lnTo>
                    <a:lnTo>
                      <a:pt x="1803126" y="16800"/>
                    </a:lnTo>
                    <a:lnTo>
                      <a:pt x="1730024" y="21589"/>
                    </a:lnTo>
                    <a:lnTo>
                      <a:pt x="1658707" y="26920"/>
                    </a:lnTo>
                    <a:lnTo>
                      <a:pt x="1589252" y="32777"/>
                    </a:lnTo>
                    <a:lnTo>
                      <a:pt x="1521735" y="39143"/>
                    </a:lnTo>
                    <a:lnTo>
                      <a:pt x="1456232" y="46003"/>
                    </a:lnTo>
                    <a:lnTo>
                      <a:pt x="1392821" y="53341"/>
                    </a:lnTo>
                    <a:lnTo>
                      <a:pt x="1331576" y="61141"/>
                    </a:lnTo>
                    <a:lnTo>
                      <a:pt x="1272574" y="69387"/>
                    </a:lnTo>
                    <a:lnTo>
                      <a:pt x="1215892" y="78062"/>
                    </a:lnTo>
                    <a:lnTo>
                      <a:pt x="1161607" y="87152"/>
                    </a:lnTo>
                    <a:lnTo>
                      <a:pt x="1109793" y="96640"/>
                    </a:lnTo>
                    <a:lnTo>
                      <a:pt x="1060529" y="106510"/>
                    </a:lnTo>
                    <a:lnTo>
                      <a:pt x="1013889" y="116746"/>
                    </a:lnTo>
                    <a:lnTo>
                      <a:pt x="969951" y="127332"/>
                    </a:lnTo>
                    <a:lnTo>
                      <a:pt x="928791" y="138252"/>
                    </a:lnTo>
                    <a:lnTo>
                      <a:pt x="890485" y="149491"/>
                    </a:lnTo>
                    <a:lnTo>
                      <a:pt x="822740" y="172859"/>
                    </a:lnTo>
                    <a:lnTo>
                      <a:pt x="767328" y="197309"/>
                    </a:lnTo>
                    <a:lnTo>
                      <a:pt x="724860" y="222713"/>
                    </a:lnTo>
                    <a:lnTo>
                      <a:pt x="695945" y="248944"/>
                    </a:lnTo>
                    <a:lnTo>
                      <a:pt x="679323" y="289559"/>
                    </a:lnTo>
                    <a:lnTo>
                      <a:pt x="0" y="289559"/>
                    </a:lnTo>
                    <a:lnTo>
                      <a:pt x="14636" y="251311"/>
                    </a:lnTo>
                    <a:lnTo>
                      <a:pt x="57306" y="214574"/>
                    </a:lnTo>
                    <a:lnTo>
                      <a:pt x="100411" y="191079"/>
                    </a:lnTo>
                    <a:lnTo>
                      <a:pt x="154599" y="168492"/>
                    </a:lnTo>
                    <a:lnTo>
                      <a:pt x="219320" y="146907"/>
                    </a:lnTo>
                    <a:lnTo>
                      <a:pt x="294025" y="126418"/>
                    </a:lnTo>
                    <a:lnTo>
                      <a:pt x="334949" y="116613"/>
                    </a:lnTo>
                    <a:lnTo>
                      <a:pt x="378162" y="107118"/>
                    </a:lnTo>
                    <a:lnTo>
                      <a:pt x="423596" y="97944"/>
                    </a:lnTo>
                    <a:lnTo>
                      <a:pt x="471182" y="89102"/>
                    </a:lnTo>
                    <a:lnTo>
                      <a:pt x="520850" y="80605"/>
                    </a:lnTo>
                    <a:lnTo>
                      <a:pt x="572533" y="72465"/>
                    </a:lnTo>
                    <a:lnTo>
                      <a:pt x="626162" y="64693"/>
                    </a:lnTo>
                    <a:lnTo>
                      <a:pt x="681667" y="57300"/>
                    </a:lnTo>
                    <a:lnTo>
                      <a:pt x="738979" y="50299"/>
                    </a:lnTo>
                    <a:lnTo>
                      <a:pt x="798031" y="43702"/>
                    </a:lnTo>
                    <a:lnTo>
                      <a:pt x="858753" y="37519"/>
                    </a:lnTo>
                    <a:lnTo>
                      <a:pt x="921077" y="31764"/>
                    </a:lnTo>
                    <a:lnTo>
                      <a:pt x="984933" y="26447"/>
                    </a:lnTo>
                    <a:lnTo>
                      <a:pt x="1050253" y="21581"/>
                    </a:lnTo>
                    <a:lnTo>
                      <a:pt x="1116968" y="17177"/>
                    </a:lnTo>
                    <a:lnTo>
                      <a:pt x="1185009" y="13247"/>
                    </a:lnTo>
                    <a:lnTo>
                      <a:pt x="1254308" y="9803"/>
                    </a:lnTo>
                    <a:lnTo>
                      <a:pt x="1324796" y="6857"/>
                    </a:lnTo>
                    <a:lnTo>
                      <a:pt x="1396403" y="4419"/>
                    </a:lnTo>
                    <a:lnTo>
                      <a:pt x="1469061" y="2503"/>
                    </a:lnTo>
                    <a:lnTo>
                      <a:pt x="1542702" y="1120"/>
                    </a:lnTo>
                    <a:lnTo>
                      <a:pt x="1617257" y="282"/>
                    </a:lnTo>
                    <a:lnTo>
                      <a:pt x="1692656" y="0"/>
                    </a:lnTo>
                    <a:lnTo>
                      <a:pt x="2371979" y="0"/>
                    </a:lnTo>
                    <a:lnTo>
                      <a:pt x="2438998" y="225"/>
                    </a:lnTo>
                    <a:lnTo>
                      <a:pt x="2505501" y="896"/>
                    </a:lnTo>
                    <a:lnTo>
                      <a:pt x="2571429" y="2007"/>
                    </a:lnTo>
                    <a:lnTo>
                      <a:pt x="2636722" y="3549"/>
                    </a:lnTo>
                    <a:lnTo>
                      <a:pt x="2701321" y="5516"/>
                    </a:lnTo>
                    <a:lnTo>
                      <a:pt x="2765168" y="7900"/>
                    </a:lnTo>
                    <a:lnTo>
                      <a:pt x="2828204" y="10694"/>
                    </a:lnTo>
                    <a:lnTo>
                      <a:pt x="2890369" y="13892"/>
                    </a:lnTo>
                    <a:lnTo>
                      <a:pt x="2951604" y="17486"/>
                    </a:lnTo>
                    <a:lnTo>
                      <a:pt x="3011851" y="21469"/>
                    </a:lnTo>
                    <a:lnTo>
                      <a:pt x="3071051" y="25833"/>
                    </a:lnTo>
                    <a:lnTo>
                      <a:pt x="3129145" y="30573"/>
                    </a:lnTo>
                    <a:lnTo>
                      <a:pt x="3186073" y="35679"/>
                    </a:lnTo>
                    <a:lnTo>
                      <a:pt x="3241776" y="41146"/>
                    </a:lnTo>
                    <a:lnTo>
                      <a:pt x="3296197" y="46967"/>
                    </a:lnTo>
                    <a:lnTo>
                      <a:pt x="3349275" y="53133"/>
                    </a:lnTo>
                    <a:lnTo>
                      <a:pt x="3400952" y="59639"/>
                    </a:lnTo>
                    <a:lnTo>
                      <a:pt x="3451169" y="66476"/>
                    </a:lnTo>
                    <a:lnTo>
                      <a:pt x="3499867" y="73638"/>
                    </a:lnTo>
                    <a:lnTo>
                      <a:pt x="3546986" y="81117"/>
                    </a:lnTo>
                    <a:lnTo>
                      <a:pt x="3592469" y="88907"/>
                    </a:lnTo>
                    <a:lnTo>
                      <a:pt x="3636255" y="97000"/>
                    </a:lnTo>
                    <a:lnTo>
                      <a:pt x="3678287" y="105389"/>
                    </a:lnTo>
                    <a:lnTo>
                      <a:pt x="3718504" y="114067"/>
                    </a:lnTo>
                    <a:lnTo>
                      <a:pt x="3756848" y="123027"/>
                    </a:lnTo>
                    <a:lnTo>
                      <a:pt x="3827682" y="141764"/>
                    </a:lnTo>
                    <a:lnTo>
                      <a:pt x="3890316" y="161543"/>
                    </a:lnTo>
                    <a:lnTo>
                      <a:pt x="3944278" y="182306"/>
                    </a:lnTo>
                    <a:lnTo>
                      <a:pt x="3967861" y="193039"/>
                    </a:lnTo>
                    <a:lnTo>
                      <a:pt x="4307586" y="193039"/>
                    </a:lnTo>
                    <a:lnTo>
                      <a:pt x="3725037" y="289559"/>
                    </a:lnTo>
                    <a:lnTo>
                      <a:pt x="2948813" y="193039"/>
                    </a:lnTo>
                    <a:lnTo>
                      <a:pt x="3288538" y="193039"/>
                    </a:lnTo>
                    <a:lnTo>
                      <a:pt x="3264955" y="182306"/>
                    </a:lnTo>
                    <a:lnTo>
                      <a:pt x="3210990" y="161543"/>
                    </a:lnTo>
                    <a:lnTo>
                      <a:pt x="3148351" y="141764"/>
                    </a:lnTo>
                    <a:lnTo>
                      <a:pt x="3077511" y="123027"/>
                    </a:lnTo>
                    <a:lnTo>
                      <a:pt x="3039163" y="114067"/>
                    </a:lnTo>
                    <a:lnTo>
                      <a:pt x="2998942" y="105389"/>
                    </a:lnTo>
                    <a:lnTo>
                      <a:pt x="2956907" y="97000"/>
                    </a:lnTo>
                    <a:lnTo>
                      <a:pt x="2913116" y="88907"/>
                    </a:lnTo>
                    <a:lnTo>
                      <a:pt x="2867630" y="81117"/>
                    </a:lnTo>
                    <a:lnTo>
                      <a:pt x="2820507" y="73638"/>
                    </a:lnTo>
                    <a:lnTo>
                      <a:pt x="2771805" y="66476"/>
                    </a:lnTo>
                    <a:lnTo>
                      <a:pt x="2721585" y="59639"/>
                    </a:lnTo>
                    <a:lnTo>
                      <a:pt x="2669905" y="53133"/>
                    </a:lnTo>
                    <a:lnTo>
                      <a:pt x="2616824" y="46967"/>
                    </a:lnTo>
                    <a:lnTo>
                      <a:pt x="2562401" y="41146"/>
                    </a:lnTo>
                    <a:lnTo>
                      <a:pt x="2506695" y="35679"/>
                    </a:lnTo>
                    <a:lnTo>
                      <a:pt x="2449766" y="30573"/>
                    </a:lnTo>
                    <a:lnTo>
                      <a:pt x="2391672" y="25833"/>
                    </a:lnTo>
                    <a:lnTo>
                      <a:pt x="2332472" y="21469"/>
                    </a:lnTo>
                    <a:lnTo>
                      <a:pt x="2272226" y="17486"/>
                    </a:lnTo>
                    <a:lnTo>
                      <a:pt x="2210992" y="13892"/>
                    </a:lnTo>
                    <a:lnTo>
                      <a:pt x="2148830" y="10694"/>
                    </a:lnTo>
                    <a:lnTo>
                      <a:pt x="2085798" y="7900"/>
                    </a:lnTo>
                    <a:lnTo>
                      <a:pt x="2021956" y="5516"/>
                    </a:lnTo>
                    <a:lnTo>
                      <a:pt x="1957362" y="3549"/>
                    </a:lnTo>
                    <a:lnTo>
                      <a:pt x="1892077" y="2007"/>
                    </a:lnTo>
                    <a:lnTo>
                      <a:pt x="1826157" y="896"/>
                    </a:lnTo>
                    <a:lnTo>
                      <a:pt x="1759664" y="225"/>
                    </a:lnTo>
                    <a:lnTo>
                      <a:pt x="1692656"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5" name="Google Shape;255;p35"/>
              <p:cNvSpPr/>
              <p:nvPr/>
            </p:nvSpPr>
            <p:spPr>
              <a:xfrm>
                <a:off x="3497452" y="1841626"/>
                <a:ext cx="4984115" cy="360680"/>
              </a:xfrm>
              <a:custGeom>
                <a:avLst/>
                <a:gdLst/>
                <a:ahLst/>
                <a:cxnLst/>
                <a:rect l="l" t="t" r="r" b="b"/>
                <a:pathLst>
                  <a:path w="4984115" h="360680" extrusionOk="0">
                    <a:moveTo>
                      <a:pt x="2631948" y="7238"/>
                    </a:moveTo>
                    <a:lnTo>
                      <a:pt x="2562679" y="10089"/>
                    </a:lnTo>
                    <a:lnTo>
                      <a:pt x="2494326" y="13382"/>
                    </a:lnTo>
                    <a:lnTo>
                      <a:pt x="2426939" y="17108"/>
                    </a:lnTo>
                    <a:lnTo>
                      <a:pt x="2360567" y="21260"/>
                    </a:lnTo>
                    <a:lnTo>
                      <a:pt x="2295260" y="25829"/>
                    </a:lnTo>
                    <a:lnTo>
                      <a:pt x="2231067" y="30809"/>
                    </a:lnTo>
                    <a:lnTo>
                      <a:pt x="2168038" y="36190"/>
                    </a:lnTo>
                    <a:lnTo>
                      <a:pt x="2106223" y="41966"/>
                    </a:lnTo>
                    <a:lnTo>
                      <a:pt x="2045672" y="48127"/>
                    </a:lnTo>
                    <a:lnTo>
                      <a:pt x="1986433" y="54667"/>
                    </a:lnTo>
                    <a:lnTo>
                      <a:pt x="1928557" y="61578"/>
                    </a:lnTo>
                    <a:lnTo>
                      <a:pt x="1872093" y="68850"/>
                    </a:lnTo>
                    <a:lnTo>
                      <a:pt x="1817092" y="76478"/>
                    </a:lnTo>
                    <a:lnTo>
                      <a:pt x="1763602" y="84452"/>
                    </a:lnTo>
                    <a:lnTo>
                      <a:pt x="1711673" y="92764"/>
                    </a:lnTo>
                    <a:lnTo>
                      <a:pt x="1661355" y="101408"/>
                    </a:lnTo>
                    <a:lnTo>
                      <a:pt x="1612697" y="110374"/>
                    </a:lnTo>
                    <a:lnTo>
                      <a:pt x="1565750" y="119656"/>
                    </a:lnTo>
                    <a:lnTo>
                      <a:pt x="1520562" y="129244"/>
                    </a:lnTo>
                    <a:lnTo>
                      <a:pt x="1477184" y="139132"/>
                    </a:lnTo>
                    <a:lnTo>
                      <a:pt x="1435666" y="149311"/>
                    </a:lnTo>
                    <a:lnTo>
                      <a:pt x="1396056" y="159774"/>
                    </a:lnTo>
                    <a:lnTo>
                      <a:pt x="1358404" y="170512"/>
                    </a:lnTo>
                    <a:lnTo>
                      <a:pt x="1289174" y="192783"/>
                    </a:lnTo>
                    <a:lnTo>
                      <a:pt x="1228374" y="216061"/>
                    </a:lnTo>
                    <a:lnTo>
                      <a:pt x="1176401" y="240284"/>
                    </a:lnTo>
                    <a:lnTo>
                      <a:pt x="1568577" y="240284"/>
                    </a:lnTo>
                    <a:lnTo>
                      <a:pt x="672211" y="360299"/>
                    </a:lnTo>
                    <a:lnTo>
                      <a:pt x="0" y="240284"/>
                    </a:lnTo>
                    <a:lnTo>
                      <a:pt x="392175" y="240284"/>
                    </a:lnTo>
                    <a:lnTo>
                      <a:pt x="415632" y="228712"/>
                    </a:lnTo>
                    <a:lnTo>
                      <a:pt x="468461" y="206220"/>
                    </a:lnTo>
                    <a:lnTo>
                      <a:pt x="528883" y="184634"/>
                    </a:lnTo>
                    <a:lnTo>
                      <a:pt x="596546" y="164000"/>
                    </a:lnTo>
                    <a:lnTo>
                      <a:pt x="671095" y="144364"/>
                    </a:lnTo>
                    <a:lnTo>
                      <a:pt x="710841" y="134934"/>
                    </a:lnTo>
                    <a:lnTo>
                      <a:pt x="752177" y="125772"/>
                    </a:lnTo>
                    <a:lnTo>
                      <a:pt x="795057" y="116881"/>
                    </a:lnTo>
                    <a:lnTo>
                      <a:pt x="839437" y="108270"/>
                    </a:lnTo>
                    <a:lnTo>
                      <a:pt x="885274" y="99942"/>
                    </a:lnTo>
                    <a:lnTo>
                      <a:pt x="932523" y="91904"/>
                    </a:lnTo>
                    <a:lnTo>
                      <a:pt x="981140" y="84161"/>
                    </a:lnTo>
                    <a:lnTo>
                      <a:pt x="1031080" y="76720"/>
                    </a:lnTo>
                    <a:lnTo>
                      <a:pt x="1082300" y="69585"/>
                    </a:lnTo>
                    <a:lnTo>
                      <a:pt x="1134755" y="62763"/>
                    </a:lnTo>
                    <a:lnTo>
                      <a:pt x="1188402" y="56260"/>
                    </a:lnTo>
                    <a:lnTo>
                      <a:pt x="1243195" y="50081"/>
                    </a:lnTo>
                    <a:lnTo>
                      <a:pt x="1299090" y="44232"/>
                    </a:lnTo>
                    <a:lnTo>
                      <a:pt x="1356044" y="38719"/>
                    </a:lnTo>
                    <a:lnTo>
                      <a:pt x="1414012" y="33547"/>
                    </a:lnTo>
                    <a:lnTo>
                      <a:pt x="1472950" y="28722"/>
                    </a:lnTo>
                    <a:lnTo>
                      <a:pt x="1532814" y="24250"/>
                    </a:lnTo>
                    <a:lnTo>
                      <a:pt x="1593560" y="20137"/>
                    </a:lnTo>
                    <a:lnTo>
                      <a:pt x="1655142" y="16389"/>
                    </a:lnTo>
                    <a:lnTo>
                      <a:pt x="1717518" y="13010"/>
                    </a:lnTo>
                    <a:lnTo>
                      <a:pt x="1780643" y="10008"/>
                    </a:lnTo>
                    <a:lnTo>
                      <a:pt x="1844472" y="7387"/>
                    </a:lnTo>
                    <a:lnTo>
                      <a:pt x="1908962" y="5154"/>
                    </a:lnTo>
                    <a:lnTo>
                      <a:pt x="1974069" y="3313"/>
                    </a:lnTo>
                    <a:lnTo>
                      <a:pt x="2039747" y="1872"/>
                    </a:lnTo>
                    <a:lnTo>
                      <a:pt x="2105953" y="836"/>
                    </a:lnTo>
                    <a:lnTo>
                      <a:pt x="2172642" y="209"/>
                    </a:lnTo>
                    <a:lnTo>
                      <a:pt x="2239772" y="0"/>
                    </a:lnTo>
                    <a:lnTo>
                      <a:pt x="3023997" y="0"/>
                    </a:lnTo>
                    <a:lnTo>
                      <a:pt x="3099164" y="260"/>
                    </a:lnTo>
                    <a:lnTo>
                      <a:pt x="3173616" y="1034"/>
                    </a:lnTo>
                    <a:lnTo>
                      <a:pt x="3247302" y="2313"/>
                    </a:lnTo>
                    <a:lnTo>
                      <a:pt x="3320170" y="4087"/>
                    </a:lnTo>
                    <a:lnTo>
                      <a:pt x="3392169" y="6348"/>
                    </a:lnTo>
                    <a:lnTo>
                      <a:pt x="3463250" y="9085"/>
                    </a:lnTo>
                    <a:lnTo>
                      <a:pt x="3533362" y="12289"/>
                    </a:lnTo>
                    <a:lnTo>
                      <a:pt x="3602453" y="15952"/>
                    </a:lnTo>
                    <a:lnTo>
                      <a:pt x="3670473" y="20064"/>
                    </a:lnTo>
                    <a:lnTo>
                      <a:pt x="3737371" y="24615"/>
                    </a:lnTo>
                    <a:lnTo>
                      <a:pt x="3803097" y="29596"/>
                    </a:lnTo>
                    <a:lnTo>
                      <a:pt x="3867600" y="34998"/>
                    </a:lnTo>
                    <a:lnTo>
                      <a:pt x="3930828" y="40811"/>
                    </a:lnTo>
                    <a:lnTo>
                      <a:pt x="3992732" y="47027"/>
                    </a:lnTo>
                    <a:lnTo>
                      <a:pt x="4053260" y="53635"/>
                    </a:lnTo>
                    <a:lnTo>
                      <a:pt x="4112362" y="60627"/>
                    </a:lnTo>
                    <a:lnTo>
                      <a:pt x="4169987" y="67993"/>
                    </a:lnTo>
                    <a:lnTo>
                      <a:pt x="4226084" y="75724"/>
                    </a:lnTo>
                    <a:lnTo>
                      <a:pt x="4280603" y="83810"/>
                    </a:lnTo>
                    <a:lnTo>
                      <a:pt x="4333493" y="92243"/>
                    </a:lnTo>
                    <a:lnTo>
                      <a:pt x="4384703" y="101012"/>
                    </a:lnTo>
                    <a:lnTo>
                      <a:pt x="4434182" y="110110"/>
                    </a:lnTo>
                    <a:lnTo>
                      <a:pt x="4481880" y="119525"/>
                    </a:lnTo>
                    <a:lnTo>
                      <a:pt x="4527745" y="129249"/>
                    </a:lnTo>
                    <a:lnTo>
                      <a:pt x="4571728" y="139273"/>
                    </a:lnTo>
                    <a:lnTo>
                      <a:pt x="4613777" y="149587"/>
                    </a:lnTo>
                    <a:lnTo>
                      <a:pt x="4653842" y="160182"/>
                    </a:lnTo>
                    <a:lnTo>
                      <a:pt x="4691872" y="171049"/>
                    </a:lnTo>
                    <a:lnTo>
                      <a:pt x="4761623" y="193559"/>
                    </a:lnTo>
                    <a:lnTo>
                      <a:pt x="4822625" y="217044"/>
                    </a:lnTo>
                    <a:lnTo>
                      <a:pt x="4874472" y="241430"/>
                    </a:lnTo>
                    <a:lnTo>
                      <a:pt x="4916758" y="266640"/>
                    </a:lnTo>
                    <a:lnTo>
                      <a:pt x="4949077" y="292601"/>
                    </a:lnTo>
                    <a:lnTo>
                      <a:pt x="4977980" y="332787"/>
                    </a:lnTo>
                    <a:lnTo>
                      <a:pt x="4983607" y="360299"/>
                    </a:lnTo>
                    <a:lnTo>
                      <a:pt x="4199382" y="360299"/>
                    </a:lnTo>
                    <a:lnTo>
                      <a:pt x="4197967" y="346477"/>
                    </a:lnTo>
                    <a:lnTo>
                      <a:pt x="4193755" y="332787"/>
                    </a:lnTo>
                    <a:lnTo>
                      <a:pt x="4164852" y="292601"/>
                    </a:lnTo>
                    <a:lnTo>
                      <a:pt x="4132533" y="266640"/>
                    </a:lnTo>
                    <a:lnTo>
                      <a:pt x="4090247" y="241430"/>
                    </a:lnTo>
                    <a:lnTo>
                      <a:pt x="4038400" y="217044"/>
                    </a:lnTo>
                    <a:lnTo>
                      <a:pt x="3977398" y="193559"/>
                    </a:lnTo>
                    <a:lnTo>
                      <a:pt x="3907647" y="171049"/>
                    </a:lnTo>
                    <a:lnTo>
                      <a:pt x="3869617" y="160182"/>
                    </a:lnTo>
                    <a:lnTo>
                      <a:pt x="3829552" y="149587"/>
                    </a:lnTo>
                    <a:lnTo>
                      <a:pt x="3787503" y="139273"/>
                    </a:lnTo>
                    <a:lnTo>
                      <a:pt x="3743520" y="129249"/>
                    </a:lnTo>
                    <a:lnTo>
                      <a:pt x="3697655" y="119525"/>
                    </a:lnTo>
                    <a:lnTo>
                      <a:pt x="3649957" y="110110"/>
                    </a:lnTo>
                    <a:lnTo>
                      <a:pt x="3600478" y="101012"/>
                    </a:lnTo>
                    <a:lnTo>
                      <a:pt x="3549268" y="92243"/>
                    </a:lnTo>
                    <a:lnTo>
                      <a:pt x="3496378" y="83810"/>
                    </a:lnTo>
                    <a:lnTo>
                      <a:pt x="3441859" y="75724"/>
                    </a:lnTo>
                    <a:lnTo>
                      <a:pt x="3385762" y="67993"/>
                    </a:lnTo>
                    <a:lnTo>
                      <a:pt x="3328137" y="60627"/>
                    </a:lnTo>
                    <a:lnTo>
                      <a:pt x="3269035" y="53635"/>
                    </a:lnTo>
                    <a:lnTo>
                      <a:pt x="3208507" y="47027"/>
                    </a:lnTo>
                    <a:lnTo>
                      <a:pt x="3146603" y="40811"/>
                    </a:lnTo>
                    <a:lnTo>
                      <a:pt x="3083375" y="34998"/>
                    </a:lnTo>
                    <a:lnTo>
                      <a:pt x="3018872" y="29596"/>
                    </a:lnTo>
                    <a:lnTo>
                      <a:pt x="2953146" y="24615"/>
                    </a:lnTo>
                    <a:lnTo>
                      <a:pt x="2886248" y="20064"/>
                    </a:lnTo>
                    <a:lnTo>
                      <a:pt x="2818228" y="15952"/>
                    </a:lnTo>
                    <a:lnTo>
                      <a:pt x="2749137" y="12289"/>
                    </a:lnTo>
                    <a:lnTo>
                      <a:pt x="2679025" y="9085"/>
                    </a:lnTo>
                    <a:lnTo>
                      <a:pt x="2607944" y="6348"/>
                    </a:lnTo>
                    <a:lnTo>
                      <a:pt x="2535945" y="4087"/>
                    </a:lnTo>
                    <a:lnTo>
                      <a:pt x="2463077" y="2313"/>
                    </a:lnTo>
                    <a:lnTo>
                      <a:pt x="2389391" y="1034"/>
                    </a:lnTo>
                    <a:lnTo>
                      <a:pt x="2314939" y="260"/>
                    </a:lnTo>
                    <a:lnTo>
                      <a:pt x="2239772"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sp>
          <p:nvSpPr>
            <p:cNvPr id="256" name="Google Shape;256;p35"/>
            <p:cNvSpPr txBox="1"/>
            <p:nvPr/>
          </p:nvSpPr>
          <p:spPr>
            <a:xfrm>
              <a:off x="3706848" y="5935839"/>
              <a:ext cx="5379600" cy="259200"/>
            </a:xfrm>
            <a:prstGeom prst="rect">
              <a:avLst/>
            </a:prstGeom>
            <a:noFill/>
            <a:ln>
              <a:noFill/>
            </a:ln>
          </p:spPr>
          <p:txBody>
            <a:bodyPr spcFirstLastPara="1" wrap="square" lIns="0" tIns="12700" rIns="0" bIns="0" anchor="t" anchorCtr="0">
              <a:spAutoFit/>
            </a:bodyPr>
            <a:lstStyle/>
            <a:p>
              <a:pPr marL="12700" lvl="0" algn="ctr"/>
              <a:r>
                <a:rPr lang="en-US" sz="1600" b="1" dirty="0">
                  <a:latin typeface="Calibri"/>
                  <a:ea typeface="Calibri"/>
                  <a:cs typeface="Calibri"/>
                  <a:sym typeface="Calibri"/>
                </a:rPr>
                <a:t>Retour </a:t>
              </a:r>
              <a:r>
                <a:rPr lang="en-US" sz="1600" b="1" dirty="0" err="1">
                  <a:latin typeface="Calibri"/>
                  <a:ea typeface="Calibri"/>
                  <a:cs typeface="Calibri"/>
                  <a:sym typeface="Calibri"/>
                </a:rPr>
                <a:t>d’information</a:t>
              </a:r>
              <a:r>
                <a:rPr lang="en-US" sz="1600" b="1" dirty="0">
                  <a:latin typeface="Calibri"/>
                  <a:ea typeface="Calibri"/>
                  <a:cs typeface="Calibri"/>
                  <a:sym typeface="Calibri"/>
                </a:rPr>
                <a:t> possible </a:t>
              </a:r>
              <a:r>
                <a:rPr lang="en-US" sz="1600" b="1" dirty="0" err="1">
                  <a:latin typeface="Calibri"/>
                  <a:ea typeface="Calibri"/>
                  <a:cs typeface="Calibri"/>
                  <a:sym typeface="Calibri"/>
                </a:rPr>
                <a:t>transmis</a:t>
              </a:r>
              <a:r>
                <a:rPr lang="en-US" sz="1600" b="1" dirty="0">
                  <a:latin typeface="Calibri"/>
                  <a:ea typeface="Calibri"/>
                  <a:cs typeface="Calibri"/>
                  <a:sym typeface="Calibri"/>
                </a:rPr>
                <a:t> au </a:t>
              </a:r>
              <a:r>
                <a:rPr lang="en-US" sz="1600" b="1" dirty="0" err="1">
                  <a:latin typeface="Calibri"/>
                  <a:ea typeface="Calibri"/>
                  <a:cs typeface="Calibri"/>
                  <a:sym typeface="Calibri"/>
                </a:rPr>
                <a:t>récepteur</a:t>
              </a:r>
              <a:endParaRPr sz="1600" dirty="0">
                <a:latin typeface="Calibri"/>
                <a:ea typeface="Calibri"/>
                <a:cs typeface="Calibri"/>
                <a:sym typeface="Calibri"/>
              </a:endParaRPr>
            </a:p>
          </p:txBody>
        </p:sp>
        <p:sp>
          <p:nvSpPr>
            <p:cNvPr id="257" name="Google Shape;257;p35"/>
            <p:cNvSpPr txBox="1"/>
            <p:nvPr/>
          </p:nvSpPr>
          <p:spPr>
            <a:xfrm>
              <a:off x="4915782" y="1539840"/>
              <a:ext cx="2627100" cy="258389"/>
            </a:xfrm>
            <a:prstGeom prst="rect">
              <a:avLst/>
            </a:prstGeom>
            <a:noFill/>
            <a:ln>
              <a:noFill/>
            </a:ln>
          </p:spPr>
          <p:txBody>
            <a:bodyPr spcFirstLastPara="1" wrap="square" lIns="0" tIns="12050" rIns="0" bIns="0" anchor="t" anchorCtr="0">
              <a:spAutoFit/>
            </a:bodyPr>
            <a:lstStyle/>
            <a:p>
              <a:pPr marL="12700" lvl="0" algn="ctr"/>
              <a:r>
                <a:rPr lang="en-US" sz="1600" b="1" dirty="0">
                  <a:latin typeface="Calibri"/>
                  <a:ea typeface="Calibri"/>
                  <a:cs typeface="Calibri"/>
                  <a:sym typeface="Calibri"/>
                </a:rPr>
                <a:t>Retour à </a:t>
              </a:r>
              <a:r>
                <a:rPr lang="en-US" sz="1600" b="1" dirty="0" err="1">
                  <a:latin typeface="Calibri"/>
                  <a:ea typeface="Calibri"/>
                  <a:cs typeface="Calibri"/>
                  <a:sym typeface="Calibri"/>
                </a:rPr>
                <a:t>l’expéditeur</a:t>
              </a:r>
              <a:endParaRPr sz="1600" b="1" dirty="0">
                <a:latin typeface="Calibri"/>
                <a:ea typeface="Calibri"/>
                <a:cs typeface="Calibri"/>
                <a:sym typeface="Calibri"/>
              </a:endParaRPr>
            </a:p>
          </p:txBody>
        </p:sp>
      </p:grpSp>
      <p:sp>
        <p:nvSpPr>
          <p:cNvPr id="258" name="Google Shape;258;p35"/>
          <p:cNvSpPr/>
          <p:nvPr/>
        </p:nvSpPr>
        <p:spPr>
          <a:xfrm>
            <a:off x="1051000" y="3055250"/>
            <a:ext cx="1440300" cy="1362300"/>
          </a:xfrm>
          <a:prstGeom prst="rightArrow">
            <a:avLst>
              <a:gd name="adj1" fmla="val 50000"/>
              <a:gd name="adj2" fmla="val 50000"/>
            </a:avLst>
          </a:prstGeom>
          <a:solidFill>
            <a:schemeClr val="accent6"/>
          </a:solidFill>
          <a:ln w="9525" cap="flat" cmpd="sng">
            <a:solidFill>
              <a:srgbClr val="040C28"/>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600" dirty="0" err="1"/>
              <a:t>Facteurs</a:t>
            </a:r>
            <a:r>
              <a:rPr lang="en-US" sz="1600" dirty="0"/>
              <a:t> internes</a:t>
            </a:r>
            <a:endParaRPr sz="1600" dirty="0"/>
          </a:p>
        </p:txBody>
      </p:sp>
      <p:sp>
        <p:nvSpPr>
          <p:cNvPr id="259" name="Google Shape;259;p35"/>
          <p:cNvSpPr/>
          <p:nvPr/>
        </p:nvSpPr>
        <p:spPr>
          <a:xfrm flipH="1">
            <a:off x="10162475" y="3055250"/>
            <a:ext cx="1610362" cy="1362300"/>
          </a:xfrm>
          <a:prstGeom prst="rightArrow">
            <a:avLst>
              <a:gd name="adj1" fmla="val 50000"/>
              <a:gd name="adj2" fmla="val 50000"/>
            </a:avLst>
          </a:prstGeom>
          <a:solidFill>
            <a:schemeClr val="accent6"/>
          </a:solidFill>
          <a:ln w="9525" cap="flat" cmpd="sng">
            <a:solidFill>
              <a:srgbClr val="040C28"/>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600" dirty="0" err="1"/>
              <a:t>Facteurs</a:t>
            </a:r>
            <a:r>
              <a:rPr lang="en-US" sz="1600" dirty="0"/>
              <a:t> internes</a:t>
            </a:r>
            <a:endParaRPr sz="1600" dirty="0"/>
          </a:p>
        </p:txBody>
      </p:sp>
      <p:sp>
        <p:nvSpPr>
          <p:cNvPr id="260" name="Google Shape;260;p35"/>
          <p:cNvSpPr txBox="1">
            <a:spLocks noGrp="1"/>
          </p:cNvSpPr>
          <p:nvPr>
            <p:ph type="sldNum" idx="12"/>
          </p:nvPr>
        </p:nvSpPr>
        <p:spPr>
          <a:xfrm>
            <a:off x="11406191" y="6333134"/>
            <a:ext cx="7314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MTH video course">
  <a:themeElements>
    <a:clrScheme name="Simple Light">
      <a:dk1>
        <a:srgbClr val="FF9900"/>
      </a:dk1>
      <a:lt1>
        <a:srgbClr val="DBE2E7"/>
      </a:lt1>
      <a:dk2>
        <a:srgbClr val="5F7D95"/>
      </a:dk2>
      <a:lt2>
        <a:srgbClr val="CD2525"/>
      </a:lt2>
      <a:accent1>
        <a:srgbClr val="FFFFFF"/>
      </a:accent1>
      <a:accent2>
        <a:srgbClr val="FFFFFF"/>
      </a:accent2>
      <a:accent3>
        <a:srgbClr val="FFFFFF"/>
      </a:accent3>
      <a:accent4>
        <a:srgbClr val="FFFFFF"/>
      </a:accent4>
      <a:accent5>
        <a:srgbClr val="FFFFFF"/>
      </a:accent5>
      <a:accent6>
        <a:srgbClr val="FFFFFF"/>
      </a:accent6>
      <a:hlink>
        <a:srgbClr val="CD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8849</Words>
  <Application>Microsoft Macintosh PowerPoint</Application>
  <PresentationFormat>Custom</PresentationFormat>
  <Paragraphs>327</Paragraphs>
  <Slides>63</Slides>
  <Notes>63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Antic</vt:lpstr>
      <vt:lpstr>Calibri</vt:lpstr>
      <vt:lpstr>Lexend</vt:lpstr>
      <vt:lpstr>Rubik</vt:lpstr>
      <vt:lpstr>Arial</vt:lpstr>
      <vt:lpstr>Lexend Medium</vt:lpstr>
      <vt:lpstr>Simple Light</vt:lpstr>
      <vt:lpstr>TMTH video course</vt:lpstr>
      <vt:lpstr>PowerPoint Presentation</vt:lpstr>
      <vt:lpstr>Introduction</vt:lpstr>
      <vt:lpstr>Introduction</vt:lpstr>
      <vt:lpstr>Content</vt:lpstr>
      <vt:lpstr>Objectifs de la leçon</vt:lpstr>
      <vt:lpstr>Principes fondamentaux de la communication verbale et non verbale</vt:lpstr>
      <vt:lpstr>Les bases de la communication verbale et non verbale</vt:lpstr>
      <vt:lpstr>Axiomes de la communication</vt:lpstr>
      <vt:lpstr>Plan de communication</vt:lpstr>
      <vt:lpstr>Communication verbale et non verbale</vt:lpstr>
      <vt:lpstr>Communication verbale et non verbale</vt:lpstr>
      <vt:lpstr>Communication non verbale : Langue des signes</vt:lpstr>
      <vt:lpstr>Dynamique de la voix : utilisez les quatre P</vt:lpstr>
      <vt:lpstr>Communication verbale</vt:lpstr>
      <vt:lpstr>Langage écrit vs parole</vt:lpstr>
      <vt:lpstr>Éléments constitutifs d’une communication en ligne accessible</vt:lpstr>
      <vt:lpstr>Principes d’une communication efficace dans l’apprentissage en ligne</vt:lpstr>
      <vt:lpstr>Principes d’une communication efficace avec les personnes handicapées dans l’apprentissage en ligne</vt:lpstr>
      <vt:lpstr>Principes d’une communication efficace avec les personnes handicapées dans l’apprentissage en ligne</vt:lpstr>
      <vt:lpstr>Principes d’une communication efficace avec les personnes handicapées dans l’apprentissage en ligne</vt:lpstr>
      <vt:lpstr>Types et catégories de communication en ligne</vt:lpstr>
      <vt:lpstr>Types et catégories de communication en ligne</vt:lpstr>
      <vt:lpstr>Types et catégories de communication en ligne</vt:lpstr>
      <vt:lpstr>Types et catégories de communication en ligne</vt:lpstr>
      <vt:lpstr>Types et catégories de communication en ligne</vt:lpstr>
      <vt:lpstr>Types et catégories de communication en ligne</vt:lpstr>
      <vt:lpstr>Types et catégories de communication en ligne</vt:lpstr>
      <vt:lpstr>Types et catégories de communication en ligne</vt:lpstr>
      <vt:lpstr>Types et catégories de communication en ligne</vt:lpstr>
      <vt:lpstr>Comment les formateurs en soins sociaux peuvent-ils utiliser l’apprentissage synchrone et asynchrone ?</vt:lpstr>
      <vt:lpstr>Comment les formateurs en soins sociaux peuvent-ils utiliser l’apprentissage synchrone et asynchrone ?</vt:lpstr>
      <vt:lpstr>Renforcer grâce à une communication en ligne accessible</vt:lpstr>
      <vt:lpstr>Renforcer grâce à une communication en ligne accessible</vt:lpstr>
      <vt:lpstr>Techniques de communication verbale dans l’éducation en ligne</vt:lpstr>
      <vt:lpstr>Techniques de communication verbale dans l’éducation en ligne</vt:lpstr>
      <vt:lpstr>Études de cas : Application de techniques de communication verbale</vt:lpstr>
      <vt:lpstr>Études de cas : Application de techniques de communication verbale</vt:lpstr>
      <vt:lpstr>Études de cas : Techniques de communication verbale</vt:lpstr>
      <vt:lpstr>Études de cas : Techniques de communication verbale</vt:lpstr>
      <vt:lpstr>Création de contenu accessible : 
3 stratégies pour l’inclusion</vt:lpstr>
      <vt:lpstr>Créer du contenu accessible : 3 stratégies pour l’inclusion</vt:lpstr>
      <vt:lpstr>Créer du contenu accessible : 3 stratégies pour l’inclusion</vt:lpstr>
      <vt:lpstr>Créer du contenu accessible : 3 stratégies pour l’inclusion</vt:lpstr>
      <vt:lpstr>Créer du contenu accessible : 3 stratégies pour l’inclusion</vt:lpstr>
      <vt:lpstr>Créer du contenu accessible : 3 stratégies pour l’inclusion</vt:lpstr>
      <vt:lpstr>Créer du contenu accessible : 3 stratégies pour l’inclusion</vt:lpstr>
      <vt:lpstr>Études de cas sur l’apprentissage inclusif en ligne</vt:lpstr>
      <vt:lpstr>Études de cas sur l’apprentissage inclusif en ligne</vt:lpstr>
      <vt:lpstr>Études de cas sur l’apprentissage inclusif en ligne</vt:lpstr>
      <vt:lpstr>Études de cas sur l’apprentissage inclusif en ligne</vt:lpstr>
      <vt:lpstr>Adapter les techniques de communication verbale et de contenu pour les apprenants en ligne handicapés</vt:lpstr>
      <vt:lpstr>Adapter les techniques de communication verbale et de contenu pour les apprenants handicapés en ligne :</vt:lpstr>
      <vt:lpstr>Adapter les techniques de communication verbale et de contenu pour les apprenants handicapés en ligne :</vt:lpstr>
      <vt:lpstr>Adapter les techniques de communication verbale et de contenu pour les apprenants handicapés en ligne :</vt:lpstr>
      <vt:lpstr>Adapter les techniques de communication verbale et de contenu pour les apprenants handicapés en ligne :</vt:lpstr>
      <vt:lpstr>Conseils pour une communication en ligne efficace</vt:lpstr>
      <vt:lpstr>Conclusion</vt:lpstr>
      <vt:lpstr>Conclusion</vt:lpstr>
      <vt:lpstr>Conclusion</vt:lpstr>
      <vt:lpstr>Liens utiles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Ana-Nicoleta Grigore</cp:lastModifiedBy>
  <cp:revision>1</cp:revision>
  <dcterms:modified xsi:type="dcterms:W3CDTF">2024-07-29T08:19:59Z</dcterms:modified>
</cp:coreProperties>
</file>