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88825" cy="6858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Lexend" pitchFamily="2" charset="77"/>
      <p:regular r:id="rId9"/>
      <p:bold r:id="rId10"/>
    </p:embeddedFont>
    <p:embeddedFont>
      <p:font typeface="Lexend Medium" pitchFamily="2" charset="77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39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j2HrrfI1b4cDGtromdtiHHptt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>
      <p:cViewPr varScale="1">
        <p:scale>
          <a:sx n="82" d="100"/>
          <a:sy n="82" d="100"/>
        </p:scale>
        <p:origin x="200" y="5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0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763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7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7"/>
          <p:cNvSpPr>
            <a:spLocks noGrp="1"/>
          </p:cNvSpPr>
          <p:nvPr>
            <p:ph type="pic" idx="2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7"/>
          <p:cNvSpPr txBox="1">
            <a:spLocks noGrp="1"/>
          </p:cNvSpPr>
          <p:nvPr>
            <p:ph type="body" idx="1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7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7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7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8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8"/>
          <p:cNvSpPr txBox="1">
            <a:spLocks noGrp="1"/>
          </p:cNvSpPr>
          <p:nvPr>
            <p:ph type="body" idx="1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8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8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8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9"/>
          <p:cNvSpPr txBox="1">
            <a:spLocks noGrp="1"/>
          </p:cNvSpPr>
          <p:nvPr>
            <p:ph type="title"/>
          </p:nvPr>
        </p:nvSpPr>
        <p:spPr>
          <a:xfrm rot="5400000">
            <a:off x="7130860" y="1956925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9"/>
          <p:cNvSpPr txBox="1">
            <a:spLocks noGrp="1"/>
          </p:cNvSpPr>
          <p:nvPr>
            <p:ph type="body" idx="1"/>
          </p:nvPr>
        </p:nvSpPr>
        <p:spPr>
          <a:xfrm rot="5400000">
            <a:off x="1798155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9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9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9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9"/>
          <p:cNvSpPr txBox="1">
            <a:spLocks noGrp="1"/>
          </p:cNvSpPr>
          <p:nvPr>
            <p:ph type="title"/>
          </p:nvPr>
        </p:nvSpPr>
        <p:spPr>
          <a:xfrm>
            <a:off x="1552404" y="464943"/>
            <a:ext cx="9755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94750" rIns="94750" bIns="94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exend Medium"/>
              <a:buNone/>
              <a:defRPr sz="3600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9"/>
          <p:cNvSpPr txBox="1">
            <a:spLocks noGrp="1"/>
          </p:cNvSpPr>
          <p:nvPr>
            <p:ph type="body" idx="1"/>
          </p:nvPr>
        </p:nvSpPr>
        <p:spPr>
          <a:xfrm>
            <a:off x="959760" y="1536633"/>
            <a:ext cx="10269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94750" rIns="94750" bIns="9475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UcPeriod"/>
              <a:defRPr sz="2135">
                <a:solidFill>
                  <a:srgbClr val="445D7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LcPeriod"/>
              <a:defRPr sz="2135">
                <a:solidFill>
                  <a:srgbClr val="445D7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romanLcPeriod"/>
              <a:defRPr sz="2135">
                <a:solidFill>
                  <a:srgbClr val="445D73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139"/>
          <p:cNvPicPr preferRelativeResize="0"/>
          <p:nvPr/>
        </p:nvPicPr>
        <p:blipFill rotWithShape="1">
          <a:blip r:embed="rId2">
            <a:alphaModFix/>
          </a:blip>
          <a:srcRect l="2722" r="2731"/>
          <a:stretch/>
        </p:blipFill>
        <p:spPr>
          <a:xfrm>
            <a:off x="10388589" y="6240464"/>
            <a:ext cx="1306000" cy="30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9"/>
          <p:cNvPicPr preferRelativeResize="0"/>
          <p:nvPr/>
        </p:nvPicPr>
        <p:blipFill rotWithShape="1">
          <a:blip r:embed="rId3">
            <a:alphaModFix/>
          </a:blip>
          <a:srcRect t="2380" b="2380"/>
          <a:stretch/>
        </p:blipFill>
        <p:spPr>
          <a:xfrm>
            <a:off x="494741" y="399001"/>
            <a:ext cx="801416" cy="76346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80000" algn="bl" rotWithShape="0">
              <a:srgbClr val="FF9900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0"/>
          <p:cNvSpPr txBox="1">
            <a:spLocks noGrp="1"/>
          </p:cNvSpPr>
          <p:nvPr>
            <p:ph type="ctrTitle"/>
          </p:nvPr>
        </p:nvSpPr>
        <p:spPr>
          <a:xfrm>
            <a:off x="1523619" y="1122363"/>
            <a:ext cx="9141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0"/>
          <p:cNvSpPr txBox="1">
            <a:spLocks noGrp="1"/>
          </p:cNvSpPr>
          <p:nvPr>
            <p:ph type="subTitle" idx="1"/>
          </p:nvPr>
        </p:nvSpPr>
        <p:spPr>
          <a:xfrm>
            <a:off x="1523619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00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0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0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1"/>
          <p:cNvSpPr txBox="1">
            <a:spLocks noGrp="1"/>
          </p:cNvSpPr>
          <p:nvPr>
            <p:ph type="title"/>
          </p:nvPr>
        </p:nvSpPr>
        <p:spPr>
          <a:xfrm>
            <a:off x="831642" y="1709738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1"/>
          <p:cNvSpPr txBox="1">
            <a:spLocks noGrp="1"/>
          </p:cNvSpPr>
          <p:nvPr>
            <p:ph type="body" idx="1"/>
          </p:nvPr>
        </p:nvSpPr>
        <p:spPr>
          <a:xfrm>
            <a:off x="831642" y="4589463"/>
            <a:ext cx="10512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1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1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1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2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2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2"/>
          <p:cNvSpPr txBox="1">
            <a:spLocks noGrp="1"/>
          </p:cNvSpPr>
          <p:nvPr>
            <p:ph type="body" idx="2"/>
          </p:nvPr>
        </p:nvSpPr>
        <p:spPr>
          <a:xfrm>
            <a:off x="6170656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2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2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2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3"/>
          <p:cNvSpPr txBox="1">
            <a:spLocks noGrp="1"/>
          </p:cNvSpPr>
          <p:nvPr>
            <p:ph type="title"/>
          </p:nvPr>
        </p:nvSpPr>
        <p:spPr>
          <a:xfrm>
            <a:off x="839578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3"/>
          <p:cNvSpPr txBox="1">
            <a:spLocks noGrp="1"/>
          </p:cNvSpPr>
          <p:nvPr>
            <p:ph type="body" idx="1"/>
          </p:nvPr>
        </p:nvSpPr>
        <p:spPr>
          <a:xfrm>
            <a:off x="839578" y="1681163"/>
            <a:ext cx="515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3"/>
          <p:cNvSpPr txBox="1">
            <a:spLocks noGrp="1"/>
          </p:cNvSpPr>
          <p:nvPr>
            <p:ph type="body" idx="2"/>
          </p:nvPr>
        </p:nvSpPr>
        <p:spPr>
          <a:xfrm>
            <a:off x="839578" y="2505075"/>
            <a:ext cx="515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3"/>
          <p:cNvSpPr txBox="1">
            <a:spLocks noGrp="1"/>
          </p:cNvSpPr>
          <p:nvPr>
            <p:ph type="body" idx="3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3"/>
          <p:cNvSpPr txBox="1">
            <a:spLocks noGrp="1"/>
          </p:cNvSpPr>
          <p:nvPr>
            <p:ph type="body" idx="4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3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3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3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4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4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4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4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5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5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5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6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6"/>
          <p:cNvSpPr txBox="1">
            <a:spLocks noGrp="1"/>
          </p:cNvSpPr>
          <p:nvPr>
            <p:ph type="body" idx="1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6"/>
          <p:cNvSpPr txBox="1">
            <a:spLocks noGrp="1"/>
          </p:cNvSpPr>
          <p:nvPr>
            <p:ph type="body" idx="2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6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6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6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7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exend Medium"/>
              <a:buNone/>
              <a:defRPr sz="4400" b="0" i="0" u="none" strike="noStrike" cap="none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7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7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7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7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3"/>
          <p:cNvPicPr preferRelativeResize="0"/>
          <p:nvPr/>
        </p:nvPicPr>
        <p:blipFill rotWithShape="1">
          <a:blip r:embed="rId3">
            <a:alphaModFix/>
          </a:blip>
          <a:srcRect t="2380" b="2380"/>
          <a:stretch/>
        </p:blipFill>
        <p:spPr>
          <a:xfrm>
            <a:off x="5076190" y="99060"/>
            <a:ext cx="2168618" cy="191706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3"/>
          <p:cNvSpPr/>
          <p:nvPr/>
        </p:nvSpPr>
        <p:spPr>
          <a:xfrm>
            <a:off x="5412251" y="4721732"/>
            <a:ext cx="6776700" cy="813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6325" tIns="126325" rIns="126325" bIns="126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lang="en" sz="2135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Proiect nr: 2022-1-RO01-KA220-VET-000085029</a:t>
            </a:r>
            <a:endParaRPr sz="2135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3"/>
          <p:cNvPicPr preferRelativeResize="0"/>
          <p:nvPr/>
        </p:nvPicPr>
        <p:blipFill rotWithShape="1">
          <a:blip r:embed="rId4">
            <a:alphaModFix/>
          </a:blip>
          <a:srcRect l="2722" r="2731"/>
          <a:stretch/>
        </p:blipFill>
        <p:spPr>
          <a:xfrm>
            <a:off x="8426891" y="391891"/>
            <a:ext cx="2799381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3"/>
          <p:cNvSpPr txBox="1"/>
          <p:nvPr/>
        </p:nvSpPr>
        <p:spPr>
          <a:xfrm>
            <a:off x="0" y="2284095"/>
            <a:ext cx="12189000" cy="24378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8700"/>
            </a:pP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Apprends-moi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à aider
     Cours Communication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efficace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dans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l’environnement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en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ligne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,
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adapté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aux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caractéristiques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des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personnes</a:t>
            </a:r>
            <a:r>
              <a:rPr lang="en-US" sz="3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handicapées</a:t>
            </a:r>
            <a:br>
              <a:rPr lang="en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133"/>
          <p:cNvGrpSpPr/>
          <p:nvPr/>
        </p:nvGrpSpPr>
        <p:grpSpPr>
          <a:xfrm>
            <a:off x="1211130" y="5675595"/>
            <a:ext cx="9767014" cy="1128486"/>
            <a:chOff x="498500" y="4137629"/>
            <a:chExt cx="8147326" cy="941346"/>
          </a:xfrm>
        </p:grpSpPr>
        <p:grpSp>
          <p:nvGrpSpPr>
            <p:cNvPr id="89" name="Google Shape;89;p133"/>
            <p:cNvGrpSpPr/>
            <p:nvPr/>
          </p:nvGrpSpPr>
          <p:grpSpPr>
            <a:xfrm>
              <a:off x="498500" y="4226550"/>
              <a:ext cx="4586516" cy="852425"/>
              <a:chOff x="498500" y="4226550"/>
              <a:chExt cx="4586516" cy="852425"/>
            </a:xfrm>
          </p:grpSpPr>
          <p:grpSp>
            <p:nvGrpSpPr>
              <p:cNvPr id="90" name="Google Shape;90;p133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91" name="Google Shape;91;p13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Google Shape;92;p13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93" name="Google Shape;93;p133" descr="Logo Oriensys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059273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4" name="Google Shape;94;p13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3"/>
            <p:cNvPicPr preferRelativeResize="0"/>
            <p:nvPr/>
          </p:nvPicPr>
          <p:blipFill rotWithShape="1">
            <a:blip r:embed="rId9">
              <a:alphaModFix/>
            </a:blip>
            <a:srcRect t="-7329" b="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4"/>
          <p:cNvSpPr txBox="1">
            <a:spLocks noGrp="1"/>
          </p:cNvSpPr>
          <p:nvPr>
            <p:ph type="body" idx="1"/>
          </p:nvPr>
        </p:nvSpPr>
        <p:spPr>
          <a:xfrm>
            <a:off x="1026538" y="1733550"/>
            <a:ext cx="10269000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marL="95250" lvl="0" indent="0">
              <a:lnSpc>
                <a:spcPct val="115000"/>
              </a:lnSpc>
              <a:buNone/>
            </a:pPr>
            <a:r>
              <a:rPr lang="en-US" sz="2000" dirty="0" err="1">
                <a:solidFill>
                  <a:srgbClr val="000000"/>
                </a:solidFill>
              </a:rPr>
              <a:t>Félicitations</a:t>
            </a:r>
            <a:r>
              <a:rPr lang="en-US" sz="2000" dirty="0">
                <a:solidFill>
                  <a:srgbClr val="000000"/>
                </a:solidFill>
              </a:rPr>
              <a:t> pour </a:t>
            </a:r>
            <a:r>
              <a:rPr lang="en-US" sz="2000" dirty="0" err="1">
                <a:solidFill>
                  <a:srgbClr val="000000"/>
                </a:solidFill>
              </a:rPr>
              <a:t>avoir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terminé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consacré</a:t>
            </a:r>
            <a:r>
              <a:rPr lang="en-US" sz="2000" dirty="0">
                <a:solidFill>
                  <a:srgbClr val="000000"/>
                </a:solidFill>
              </a:rPr>
              <a:t> au </a:t>
            </a:r>
            <a:r>
              <a:rPr lang="en-US" sz="2000" dirty="0" err="1">
                <a:solidFill>
                  <a:srgbClr val="000000"/>
                </a:solidFill>
              </a:rPr>
              <a:t>développement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compétences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efficaces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communication numérique pour les </a:t>
            </a:r>
            <a:r>
              <a:rPr lang="en-US" sz="2000" dirty="0" err="1">
                <a:solidFill>
                  <a:srgbClr val="000000"/>
                </a:solidFill>
              </a:rPr>
              <a:t>travailleurs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sociaux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travaillant</a:t>
            </a:r>
            <a:r>
              <a:rPr lang="en-US" sz="2000" dirty="0">
                <a:solidFill>
                  <a:srgbClr val="000000"/>
                </a:solidFill>
              </a:rPr>
              <a:t> avec des </a:t>
            </a:r>
            <a:r>
              <a:rPr lang="en-US" sz="2000" dirty="0" err="1">
                <a:solidFill>
                  <a:srgbClr val="000000"/>
                </a:solidFill>
              </a:rPr>
              <a:t>personnes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handicapées</a:t>
            </a:r>
            <a:r>
              <a:rPr lang="en-US" sz="2000" dirty="0">
                <a:solidFill>
                  <a:srgbClr val="000000"/>
                </a:solidFill>
              </a:rPr>
              <a:t>. Nous </a:t>
            </a:r>
            <a:r>
              <a:rPr lang="en-US" sz="2000" dirty="0" err="1">
                <a:solidFill>
                  <a:srgbClr val="000000"/>
                </a:solidFill>
              </a:rPr>
              <a:t>apprécions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votre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dévouement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votre</a:t>
            </a:r>
            <a:r>
              <a:rPr lang="en-US" sz="2000" dirty="0">
                <a:solidFill>
                  <a:srgbClr val="000000"/>
                </a:solidFill>
              </a:rPr>
              <a:t> engagement à </a:t>
            </a:r>
            <a:r>
              <a:rPr lang="en-US" sz="2000" dirty="0" err="1">
                <a:solidFill>
                  <a:srgbClr val="000000"/>
                </a:solidFill>
              </a:rPr>
              <a:t>améliorer</a:t>
            </a:r>
            <a:r>
              <a:rPr lang="en-US" sz="2000" dirty="0">
                <a:solidFill>
                  <a:srgbClr val="000000"/>
                </a:solidFill>
              </a:rPr>
              <a:t> la façon </a:t>
            </a:r>
            <a:r>
              <a:rPr lang="en-US" sz="2000" dirty="0" err="1">
                <a:solidFill>
                  <a:srgbClr val="000000"/>
                </a:solidFill>
              </a:rPr>
              <a:t>dont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communiquez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interagissez</a:t>
            </a:r>
            <a:r>
              <a:rPr lang="en-US" sz="2000" dirty="0">
                <a:solidFill>
                  <a:srgbClr val="000000"/>
                </a:solidFill>
              </a:rPr>
              <a:t> avec les </a:t>
            </a:r>
            <a:r>
              <a:rPr lang="en-US" sz="2000" dirty="0" err="1">
                <a:solidFill>
                  <a:srgbClr val="000000"/>
                </a:solidFill>
              </a:rPr>
              <a:t>personnes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handicapées</a:t>
            </a:r>
            <a:r>
              <a:rPr lang="en-US" sz="2000" dirty="0">
                <a:solidFill>
                  <a:srgbClr val="000000"/>
                </a:solidFill>
              </a:rPr>
              <a:t> dans les </a:t>
            </a:r>
            <a:r>
              <a:rPr lang="en-US" sz="2000" dirty="0" err="1">
                <a:solidFill>
                  <a:srgbClr val="000000"/>
                </a:solidFill>
              </a:rPr>
              <a:t>cours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ligne</a:t>
            </a:r>
            <a:r>
              <a:rPr lang="en-US" sz="2000" dirty="0">
                <a:solidFill>
                  <a:srgbClr val="000000"/>
                </a:solidFill>
              </a:rPr>
              <a:t>.
Nous </a:t>
            </a:r>
            <a:r>
              <a:rPr lang="en-US" sz="2000" dirty="0" err="1">
                <a:solidFill>
                  <a:srgbClr val="000000"/>
                </a:solidFill>
              </a:rPr>
              <a:t>vous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encourageons</a:t>
            </a:r>
            <a:r>
              <a:rPr lang="en-US" sz="2000" dirty="0">
                <a:solidFill>
                  <a:srgbClr val="000000"/>
                </a:solidFill>
              </a:rPr>
              <a:t> à appliquer les </a:t>
            </a:r>
            <a:r>
              <a:rPr lang="en-US" sz="2000" dirty="0" err="1">
                <a:solidFill>
                  <a:srgbClr val="000000"/>
                </a:solidFill>
              </a:rPr>
              <a:t>connaissances</a:t>
            </a:r>
            <a:r>
              <a:rPr lang="en-US" sz="2000" dirty="0">
                <a:solidFill>
                  <a:srgbClr val="000000"/>
                </a:solidFill>
              </a:rPr>
              <a:t> et les </a:t>
            </a:r>
            <a:r>
              <a:rPr lang="en-US" sz="2000" dirty="0" err="1">
                <a:solidFill>
                  <a:srgbClr val="000000"/>
                </a:solidFill>
              </a:rPr>
              <a:t>compétences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acquises</a:t>
            </a:r>
            <a:r>
              <a:rPr lang="en-US" sz="2000" dirty="0">
                <a:solidFill>
                  <a:srgbClr val="000000"/>
                </a:solidFill>
              </a:rPr>
              <a:t> dans </a:t>
            </a:r>
            <a:r>
              <a:rPr lang="en-US" sz="2000" dirty="0" err="1">
                <a:solidFill>
                  <a:srgbClr val="000000"/>
                </a:solidFill>
              </a:rPr>
              <a:t>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cours</a:t>
            </a:r>
            <a:r>
              <a:rPr lang="en-US" sz="2000" dirty="0">
                <a:solidFill>
                  <a:srgbClr val="000000"/>
                </a:solidFill>
              </a:rPr>
              <a:t> dans </a:t>
            </a:r>
            <a:r>
              <a:rPr lang="en-US" sz="2000" dirty="0" err="1">
                <a:solidFill>
                  <a:srgbClr val="000000"/>
                </a:solidFill>
              </a:rPr>
              <a:t>votre</a:t>
            </a:r>
            <a:r>
              <a:rPr lang="en-US" sz="2000" dirty="0">
                <a:solidFill>
                  <a:srgbClr val="000000"/>
                </a:solidFill>
              </a:rPr>
              <a:t> travail </a:t>
            </a:r>
            <a:r>
              <a:rPr lang="en-US" sz="2000" dirty="0" err="1">
                <a:solidFill>
                  <a:srgbClr val="000000"/>
                </a:solidFill>
              </a:rPr>
              <a:t>quotidien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continuant </a:t>
            </a:r>
            <a:r>
              <a:rPr lang="en-US" sz="2000" dirty="0" err="1">
                <a:solidFill>
                  <a:srgbClr val="000000"/>
                </a:solidFill>
              </a:rPr>
              <a:t>d’explorer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d’apprendre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nouvelles</a:t>
            </a:r>
            <a:r>
              <a:rPr lang="en-US" sz="2000" dirty="0">
                <a:solidFill>
                  <a:srgbClr val="000000"/>
                </a:solidFill>
              </a:rPr>
              <a:t> façons de </a:t>
            </a:r>
            <a:r>
              <a:rPr lang="en-US" sz="2000" dirty="0" err="1">
                <a:solidFill>
                  <a:srgbClr val="000000"/>
                </a:solidFill>
              </a:rPr>
              <a:t>communiquer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efficacement</a:t>
            </a:r>
            <a:r>
              <a:rPr lang="en-US" sz="2000" dirty="0">
                <a:solidFill>
                  <a:srgbClr val="000000"/>
                </a:solidFill>
              </a:rPr>
              <a:t> et avec </a:t>
            </a:r>
            <a:r>
              <a:rPr lang="en-US" sz="2000" dirty="0" err="1">
                <a:solidFill>
                  <a:srgbClr val="000000"/>
                </a:solidFill>
              </a:rPr>
              <a:t>empathie</a:t>
            </a:r>
            <a:r>
              <a:rPr lang="en-US" sz="2000" dirty="0">
                <a:solidFill>
                  <a:srgbClr val="000000"/>
                </a:solidFill>
              </a:rPr>
              <a:t> avec les </a:t>
            </a:r>
            <a:r>
              <a:rPr lang="en-US" sz="2000" dirty="0" err="1">
                <a:solidFill>
                  <a:srgbClr val="000000"/>
                </a:solidFill>
              </a:rPr>
              <a:t>personnes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handicapées</a:t>
            </a:r>
            <a:r>
              <a:rPr lang="en-US" sz="2000" dirty="0">
                <a:solidFill>
                  <a:srgbClr val="000000"/>
                </a:solidFill>
              </a:rPr>
              <a:t>. Grâce à </a:t>
            </a:r>
            <a:r>
              <a:rPr lang="en-US" sz="2000" dirty="0" err="1">
                <a:solidFill>
                  <a:srgbClr val="000000"/>
                </a:solidFill>
              </a:rPr>
              <a:t>votre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dévouement</a:t>
            </a:r>
            <a:r>
              <a:rPr lang="en-US" sz="2000" dirty="0">
                <a:solidFill>
                  <a:srgbClr val="000000"/>
                </a:solidFill>
              </a:rPr>
              <a:t> et à </a:t>
            </a:r>
            <a:r>
              <a:rPr lang="en-US" sz="2000" dirty="0" err="1">
                <a:solidFill>
                  <a:srgbClr val="000000"/>
                </a:solidFill>
              </a:rPr>
              <a:t>vos</a:t>
            </a:r>
            <a:r>
              <a:rPr lang="en-US" sz="2000" dirty="0">
                <a:solidFill>
                  <a:srgbClr val="000000"/>
                </a:solidFill>
              </a:rPr>
              <a:t> efforts, </a:t>
            </a:r>
            <a:r>
              <a:rPr lang="en-US" sz="2000" dirty="0" err="1">
                <a:solidFill>
                  <a:srgbClr val="000000"/>
                </a:solidFill>
              </a:rPr>
              <a:t>vous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pouvez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apporter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une</a:t>
            </a:r>
            <a:r>
              <a:rPr lang="en-US" sz="2000" dirty="0">
                <a:solidFill>
                  <a:srgbClr val="000000"/>
                </a:solidFill>
              </a:rPr>
              <a:t> contribution significative à </a:t>
            </a:r>
            <a:r>
              <a:rPr lang="en-US" sz="2000" dirty="0" err="1">
                <a:solidFill>
                  <a:srgbClr val="000000"/>
                </a:solidFill>
              </a:rPr>
              <a:t>leur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intégration</a:t>
            </a:r>
            <a:r>
              <a:rPr lang="en-US" sz="2000" dirty="0">
                <a:solidFill>
                  <a:srgbClr val="000000"/>
                </a:solidFill>
              </a:rPr>
              <a:t> et à </a:t>
            </a:r>
            <a:r>
              <a:rPr lang="en-US" sz="2000" dirty="0" err="1">
                <a:solidFill>
                  <a:srgbClr val="000000"/>
                </a:solidFill>
              </a:rPr>
              <a:t>leur</a:t>
            </a:r>
            <a:r>
              <a:rPr lang="en-US" sz="2000" dirty="0">
                <a:solidFill>
                  <a:srgbClr val="000000"/>
                </a:solidFill>
              </a:rPr>
              <a:t> inclusion.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5"/>
          <p:cNvSpPr txBox="1">
            <a:spLocks noGrp="1"/>
          </p:cNvSpPr>
          <p:nvPr>
            <p:ph type="body" idx="1"/>
          </p:nvPr>
        </p:nvSpPr>
        <p:spPr>
          <a:xfrm>
            <a:off x="959880" y="2459355"/>
            <a:ext cx="102690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marL="9525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000000"/>
                </a:solidFill>
              </a:rPr>
              <a:t>Merci de </a:t>
            </a:r>
            <a:r>
              <a:rPr lang="en-US" sz="3200" b="1" dirty="0" err="1">
                <a:solidFill>
                  <a:srgbClr val="000000"/>
                </a:solidFill>
              </a:rPr>
              <a:t>votre</a:t>
            </a:r>
            <a:r>
              <a:rPr lang="en-US" sz="3200" b="1" dirty="0">
                <a:solidFill>
                  <a:srgbClr val="000000"/>
                </a:solidFill>
              </a:rPr>
              <a:t> participation et </a:t>
            </a:r>
            <a:r>
              <a:rPr lang="en-US" sz="3200" b="1" dirty="0" err="1">
                <a:solidFill>
                  <a:srgbClr val="000000"/>
                </a:solidFill>
              </a:rPr>
              <a:t>vous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souhaite</a:t>
            </a:r>
            <a:r>
              <a:rPr lang="en-US" sz="3200" b="1" dirty="0">
                <a:solidFill>
                  <a:srgbClr val="000000"/>
                </a:solidFill>
              </a:rPr>
              <a:t> du succès dans </a:t>
            </a:r>
            <a:r>
              <a:rPr lang="en-US" sz="3200" b="1" dirty="0" err="1">
                <a:solidFill>
                  <a:srgbClr val="000000"/>
                </a:solidFill>
              </a:rPr>
              <a:t>votre</a:t>
            </a:r>
            <a:r>
              <a:rPr lang="en-US" sz="3200" b="1" dirty="0">
                <a:solidFill>
                  <a:srgbClr val="000000"/>
                </a:solidFill>
              </a:rPr>
              <a:t> travail de </a:t>
            </a:r>
            <a:r>
              <a:rPr lang="en-US" sz="3200" b="1" dirty="0" err="1">
                <a:solidFill>
                  <a:srgbClr val="000000"/>
                </a:solidFill>
              </a:rPr>
              <a:t>travailleurs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sociaux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contribuant</a:t>
            </a:r>
            <a:r>
              <a:rPr lang="en-US" sz="3200" b="1" dirty="0">
                <a:solidFill>
                  <a:srgbClr val="000000"/>
                </a:solidFill>
              </a:rPr>
              <a:t> à la </a:t>
            </a:r>
            <a:r>
              <a:rPr lang="en-US" sz="3200" b="1" dirty="0" err="1">
                <a:solidFill>
                  <a:srgbClr val="000000"/>
                </a:solidFill>
              </a:rPr>
              <a:t>création</a:t>
            </a:r>
            <a:r>
              <a:rPr lang="en-US" sz="3200" b="1" dirty="0">
                <a:solidFill>
                  <a:srgbClr val="000000"/>
                </a:solidFill>
              </a:rPr>
              <a:t> d’un </a:t>
            </a:r>
            <a:r>
              <a:rPr lang="en-US" sz="3200" b="1" dirty="0" err="1">
                <a:solidFill>
                  <a:srgbClr val="000000"/>
                </a:solidFill>
              </a:rPr>
              <a:t>environnement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éducatif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meilleur</a:t>
            </a:r>
            <a:r>
              <a:rPr lang="en-US" sz="3200" b="1" dirty="0">
                <a:solidFill>
                  <a:srgbClr val="000000"/>
                </a:solidFill>
              </a:rPr>
              <a:t> et plus accessible pour </a:t>
            </a:r>
            <a:r>
              <a:rPr lang="en-US" sz="3200" b="1" dirty="0" err="1">
                <a:solidFill>
                  <a:srgbClr val="000000"/>
                </a:solidFill>
              </a:rPr>
              <a:t>tous</a:t>
            </a:r>
            <a:r>
              <a:rPr lang="en-US" sz="3200" b="1" dirty="0">
                <a:solidFill>
                  <a:srgbClr val="000000"/>
                </a:solidFill>
              </a:rPr>
              <a:t> !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6"/>
          <p:cNvPicPr preferRelativeResize="0"/>
          <p:nvPr/>
        </p:nvPicPr>
        <p:blipFill rotWithShape="1">
          <a:blip r:embed="rId3">
            <a:alphaModFix/>
          </a:blip>
          <a:srcRect t="2380" b="2380"/>
          <a:stretch/>
        </p:blipFill>
        <p:spPr>
          <a:xfrm>
            <a:off x="4952462" y="99480"/>
            <a:ext cx="2700624" cy="25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6"/>
          <p:cNvSpPr/>
          <p:nvPr/>
        </p:nvSpPr>
        <p:spPr>
          <a:xfrm>
            <a:off x="5412251" y="4218812"/>
            <a:ext cx="6776700" cy="813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6325" tIns="126325" rIns="126325" bIns="126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lang="en" sz="2135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Proiect nr: 2022-1-RO01-KA220-VET-000085029</a:t>
            </a:r>
            <a:endParaRPr sz="2135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36"/>
          <p:cNvPicPr preferRelativeResize="0"/>
          <p:nvPr/>
        </p:nvPicPr>
        <p:blipFill rotWithShape="1">
          <a:blip r:embed="rId4">
            <a:alphaModFix/>
          </a:blip>
          <a:srcRect l="2722" r="2731"/>
          <a:stretch/>
        </p:blipFill>
        <p:spPr>
          <a:xfrm>
            <a:off x="8426891" y="391891"/>
            <a:ext cx="2799381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6"/>
          <p:cNvSpPr txBox="1"/>
          <p:nvPr/>
        </p:nvSpPr>
        <p:spPr>
          <a:xfrm>
            <a:off x="0" y="2955327"/>
            <a:ext cx="12189000" cy="12999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8700"/>
            </a:pPr>
            <a:r>
              <a:rPr lang="en-US" sz="7200" b="1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Apprends-moi</a:t>
            </a:r>
            <a:r>
              <a:rPr lang="en-US" sz="72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à aider</a:t>
            </a:r>
            <a:endParaRPr sz="6000" b="1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en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14" name="Google Shape;114;p136"/>
          <p:cNvGrpSpPr/>
          <p:nvPr/>
        </p:nvGrpSpPr>
        <p:grpSpPr>
          <a:xfrm>
            <a:off x="1211130" y="5675595"/>
            <a:ext cx="9767014" cy="1128486"/>
            <a:chOff x="498500" y="4137629"/>
            <a:chExt cx="8147326" cy="941346"/>
          </a:xfrm>
        </p:grpSpPr>
        <p:grpSp>
          <p:nvGrpSpPr>
            <p:cNvPr id="115" name="Google Shape;115;p136"/>
            <p:cNvGrpSpPr/>
            <p:nvPr/>
          </p:nvGrpSpPr>
          <p:grpSpPr>
            <a:xfrm>
              <a:off x="498500" y="4226550"/>
              <a:ext cx="4713643" cy="852425"/>
              <a:chOff x="498500" y="4226550"/>
              <a:chExt cx="4713643" cy="852425"/>
            </a:xfrm>
          </p:grpSpPr>
          <p:grpSp>
            <p:nvGrpSpPr>
              <p:cNvPr id="116" name="Google Shape;116;p136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117" name="Google Shape;117;p13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8" name="Google Shape;118;p13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19" name="Google Shape;119;p136" descr="Logo Oriensys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186400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" name="Google Shape;120;p1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6"/>
            <p:cNvPicPr preferRelativeResize="0"/>
            <p:nvPr/>
          </p:nvPicPr>
          <p:blipFill rotWithShape="1">
            <a:blip r:embed="rId9">
              <a:alphaModFix/>
            </a:blip>
            <a:srcRect t="-7329" b="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Macintosh PowerPoint</Application>
  <PresentationFormat>Custom</PresentationFormat>
  <Paragraphs>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Lexend</vt:lpstr>
      <vt:lpstr>Arial Black</vt:lpstr>
      <vt:lpstr>Arial</vt:lpstr>
      <vt:lpstr>Lexend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Ana-Nicoleta Grigore</cp:lastModifiedBy>
  <cp:revision>1</cp:revision>
  <dcterms:modified xsi:type="dcterms:W3CDTF">2024-07-29T07:12:37Z</dcterms:modified>
</cp:coreProperties>
</file>