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Lexend Medium"/>
      <p:regular r:id="rId12"/>
      <p:bold r:id="rId13"/>
    </p:embeddedFont>
    <p:embeddedFont>
      <p:font typeface="Arial Black"/>
      <p:regular r:id="rId14"/>
    </p:embeddedFont>
    <p:embeddedFont>
      <p:font typeface="Lexen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nX1+2WCoVjjKtZOLqhXmGV+aq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exendMedium-bold.fntdata"/><Relationship Id="rId12" Type="http://schemas.openxmlformats.org/officeDocument/2006/relationships/font" Target="fonts/Lexend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exend-regular.fntdata"/><Relationship Id="rId14" Type="http://schemas.openxmlformats.org/officeDocument/2006/relationships/font" Target="fonts/ArialBlack-regular.fntdata"/><Relationship Id="rId17" Type="http://customschemas.google.com/relationships/presentationmetadata" Target="metadata"/><Relationship Id="rId16" Type="http://schemas.openxmlformats.org/officeDocument/2006/relationships/font" Target="fonts/Lexe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">
  <p:cSld name="Blank 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1552792" y="464943"/>
            <a:ext cx="97580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4750" lIns="94750" spcFirstLastPara="1" rIns="94750" wrap="square" tIns="94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exend Medium"/>
              <a:buNone/>
              <a:defRPr sz="3600">
                <a:solidFill>
                  <a:schemeClr val="accen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960000" y="1536633"/>
            <a:ext cx="10272000" cy="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4750" lIns="94750" spcFirstLastPara="1" rIns="94750" wrap="square" tIns="9475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alphaUcPeriod"/>
              <a:defRPr sz="2135">
                <a:solidFill>
                  <a:srgbClr val="445D73"/>
                </a:solidFill>
              </a:defRPr>
            </a:lvl1pPr>
            <a:lvl2pPr indent="-3619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alphaLcPeriod"/>
              <a:defRPr sz="2135">
                <a:solidFill>
                  <a:srgbClr val="445D73"/>
                </a:solidFill>
              </a:defRPr>
            </a:lvl2pPr>
            <a:lvl3pPr indent="-3619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romanLcPeriod"/>
              <a:defRPr sz="2135">
                <a:solidFill>
                  <a:srgbClr val="445D73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rabicPeriod"/>
              <a:defRPr sz="2135">
                <a:solidFill>
                  <a:srgbClr val="445D73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lphaLcPeriod"/>
              <a:defRPr sz="2135">
                <a:solidFill>
                  <a:srgbClr val="445D73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romanLcPeriod"/>
              <a:defRPr sz="2135">
                <a:solidFill>
                  <a:srgbClr val="445D73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rabicPeriod"/>
              <a:defRPr sz="2135">
                <a:solidFill>
                  <a:srgbClr val="445D73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lphaLcPeriod"/>
              <a:defRPr sz="2135">
                <a:solidFill>
                  <a:srgbClr val="445D73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romanLcPeriod"/>
              <a:defRPr sz="2135">
                <a:solidFill>
                  <a:srgbClr val="445D73"/>
                </a:solidFill>
              </a:defRPr>
            </a:lvl9pPr>
          </a:lstStyle>
          <a:p/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2722" r="2731" t="0"/>
          <a:stretch/>
        </p:blipFill>
        <p:spPr>
          <a:xfrm>
            <a:off x="10391189" y="6240464"/>
            <a:ext cx="1306324" cy="3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494865" y="399001"/>
            <a:ext cx="801617" cy="76346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exend Medium"/>
              <a:buNone/>
              <a:defRPr b="0" i="0" sz="4400" u="none" cap="none" strike="noStrike">
                <a:solidFill>
                  <a:schemeClr val="accen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4953701" y="99480"/>
            <a:ext cx="2701300" cy="257270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5272000" y="4856352"/>
            <a:ext cx="6778400" cy="81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26325" lIns="126325" spcFirstLastPara="1" rIns="126325" wrap="square" tIns="126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r>
              <a:rPr b="1" i="0" lang="en-US" sz="2135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Project no: 2022-1-RO01-KA220-VET-000085029</a:t>
            </a:r>
            <a:endParaRPr b="1" i="0" sz="2135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2722" r="2731" t="0"/>
          <a:stretch/>
        </p:blipFill>
        <p:spPr>
          <a:xfrm>
            <a:off x="8429000" y="391891"/>
            <a:ext cx="2800080" cy="6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0" y="2712983"/>
            <a:ext cx="12192000" cy="2266000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anchorCtr="0" anchor="ctr" bIns="126325" lIns="126325" spcFirstLastPara="1" rIns="126325" wrap="square" tIns="126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Insegnami ad aiutare</a:t>
            </a:r>
            <a:endParaRPr b="1" i="0" sz="8000" u="none" cap="none" strike="noStrike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Comunicazione efficace nell'ambiente online,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adattato alle caratteristiche delle persone con disabilità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1211433" y="5675595"/>
            <a:ext cx="9769459" cy="1128768"/>
            <a:chOff x="498500" y="4137629"/>
            <a:chExt cx="8147326" cy="941346"/>
          </a:xfrm>
        </p:grpSpPr>
        <p:grpSp>
          <p:nvGrpSpPr>
            <p:cNvPr id="93" name="Google Shape;93;p1"/>
            <p:cNvGrpSpPr/>
            <p:nvPr/>
          </p:nvGrpSpPr>
          <p:grpSpPr>
            <a:xfrm>
              <a:off x="498500" y="4226550"/>
              <a:ext cx="4777159" cy="852425"/>
              <a:chOff x="498500" y="4226550"/>
              <a:chExt cx="4777159" cy="852425"/>
            </a:xfrm>
          </p:grpSpPr>
          <p:grpSp>
            <p:nvGrpSpPr>
              <p:cNvPr id="94" name="Google Shape;94;p1"/>
              <p:cNvGrpSpPr/>
              <p:nvPr/>
            </p:nvGrpSpPr>
            <p:grpSpPr>
              <a:xfrm>
                <a:off x="498500" y="4226550"/>
                <a:ext cx="2782903" cy="852425"/>
                <a:chOff x="661431" y="5761985"/>
                <a:chExt cx="4102762" cy="1256708"/>
              </a:xfrm>
            </p:grpSpPr>
            <p:pic>
              <p:nvPicPr>
                <p:cNvPr id="95" name="Google Shape;95;p1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392779" y="5768268"/>
                  <a:ext cx="1371414" cy="1072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6" name="Google Shape;96;p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661431" y="5761985"/>
                  <a:ext cx="1584550" cy="12567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Logo Oriensys" id="97" name="Google Shape;97;p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249916" y="4297788"/>
                <a:ext cx="1025743" cy="62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8" name="Google Shape;98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7676" y="4244682"/>
              <a:ext cx="718150" cy="7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 b="7327" l="0" r="0" t="-7329"/>
            <a:stretch/>
          </p:blipFill>
          <p:spPr>
            <a:xfrm>
              <a:off x="6147275" y="4137629"/>
              <a:ext cx="718150" cy="913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960120" y="1536700"/>
            <a:ext cx="10271760" cy="3921760"/>
          </a:xfrm>
          <a:prstGeom prst="rect">
            <a:avLst/>
          </a:prstGeom>
          <a:noFill/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Benvenuti al corso dedicato al miglioramento delle competenze di comunicazione efficace nell'ambiente digitale per assistenti sociali che lavorano con persone con disabilità. La comunicazione efficace è essenziale per un processo educativo di qualità, soprattutto quando si tratta di insegnamento online. Il modo in cui gli assistenti sociali interagiscono e trasmettono le informazioni può fare una differenza significativa per l'integrazione e l'inclusione delle persone con disabilità.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Questo corso è strutturato per fornirvi le conoscenze e le competenze necessarie per comunicare in modo efficace e adattivo nell'ambiente online, tenendo conto della diversità dei bisogni delle persone con disabilità. Esploreremo concetti fondamentali di comunicazione, tecniche per la creazione e presentazione dei contenuti, e l'importanza di un comportamento assertivo nelle interazioni online.</a:t>
            </a:r>
            <a:endParaRPr sz="2000">
              <a:solidFill>
                <a:srgbClr val="000000"/>
              </a:solidFill>
            </a:endParaRPr>
          </a:p>
          <a:p>
            <a:pPr indent="0" lvl="0" marL="9525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1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667385" y="2907665"/>
            <a:ext cx="10517505" cy="3435985"/>
          </a:xfrm>
          <a:prstGeom prst="rect">
            <a:avLst/>
          </a:prstGeom>
          <a:noFill/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95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-US" sz="2400">
                <a:solidFill>
                  <a:srgbClr val="000000"/>
                </a:solidFill>
              </a:rPr>
              <a:t>Obiettivi del corso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100"/>
              <a:buNone/>
            </a:pPr>
            <a:r>
              <a:rPr lang="en-US" sz="2000">
                <a:solidFill>
                  <a:srgbClr val="000000"/>
                </a:solidFill>
              </a:rPr>
              <a:t>L'obiettivo specifico di questo corso è aiutarti a sviluppare competenze di comunicazione online che siano flessibili e adattate alle caratteristiche delle persone con disabilità. Utilizzando una comunicazione efficace, sarai in grado di facilitare il processo educativo e promuovere l'integrazione e l'inclusione dei partecipanti nel tuo corso.</a:t>
            </a:r>
            <a:endParaRPr sz="2000"/>
          </a:p>
        </p:txBody>
      </p:sp>
      <p:sp>
        <p:nvSpPr>
          <p:cNvPr id="110" name="Google Shape;110;p3"/>
          <p:cNvSpPr/>
          <p:nvPr/>
        </p:nvSpPr>
        <p:spPr>
          <a:xfrm>
            <a:off x="5940425" y="390525"/>
            <a:ext cx="5378450" cy="3038475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1502410" y="595630"/>
            <a:ext cx="10157460" cy="5786755"/>
          </a:xfrm>
          <a:prstGeom prst="rect">
            <a:avLst/>
          </a:prstGeom>
          <a:noFill/>
          <a:ln>
            <a:noFill/>
          </a:ln>
        </p:spPr>
        <p:txBody>
          <a:bodyPr anchorCtr="0" anchor="t" bIns="94750" lIns="94750" spcFirstLastPara="1" rIns="94750" wrap="square" tIns="947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Il corso include cinque lezioni: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000000"/>
                </a:solidFill>
              </a:rPr>
              <a:t>Lezione 1 - Definizione dei concetti di comunicazione, forme e tipi di comunicazione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Questa lezione introdurrà i concetti base della comunicazione, esplorando le diverse forme e tipi di comunicazione.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000000"/>
                </a:solidFill>
              </a:rPr>
              <a:t>Lezione 2 - Etimologia della comunicazione, la definizione concettuale di un legame di interazione umana 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Analizzeremo l'origine del termine "comunicazione" e discuteremo l'importanza dei legami di interazione umana nel contesto dell'educazione online.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000000"/>
                </a:solidFill>
              </a:rPr>
              <a:t>Lezione 3 - Comunicazione verbale e tecniche di creazione di contenuti online 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Questa lezione si concentra sulla comunicazione verbale efficace e sulle tecniche di creazione di contenuti per l'ambiente online.</a:t>
            </a:r>
            <a:endParaRPr sz="2000">
              <a:solidFill>
                <a:srgbClr val="000000"/>
              </a:solidFill>
            </a:endParaRPr>
          </a:p>
          <a:p>
            <a:pPr indent="0" lvl="0" marL="9525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1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1505751" y="2000975"/>
            <a:ext cx="10116900" cy="28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Lezione 4 - Tecniche di comunicazione verbale online - l'importanza delle parole e come possono influenzare la percezione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Esploreremo l'importanza della scelta delle parole e come essa possa influenzare la percezione e la comprensione dei messaggi.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Lezione 5 - Comportamento assertivo nella comunicazione online - modelli comportamentali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Questa lezione affronterà il comportamento assertivo e presenterà modelli comportamentali che possono migliorare le interazioni online.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893445" y="1574800"/>
            <a:ext cx="10271760" cy="4169410"/>
          </a:xfrm>
          <a:prstGeom prst="rect">
            <a:avLst/>
          </a:prstGeom>
          <a:noFill/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95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000">
                <a:solidFill>
                  <a:srgbClr val="000000"/>
                </a:solidFill>
              </a:rPr>
              <a:t>Vi invitiamo a seguire questo corso con apertura mentale e desiderio di apprendere, per diventare comunicatori più efficaci ed empatici, capaci di supportare e promuovere l'inclusione delle persone con disabilità.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100"/>
              <a:buNone/>
            </a:pPr>
            <a:r>
              <a:rPr b="1" lang="en-US" sz="6000">
                <a:solidFill>
                  <a:srgbClr val="000000"/>
                </a:solidFill>
              </a:rPr>
              <a:t>Iniziamo insieme questo percorso di apprendimento!</a:t>
            </a:r>
            <a:endParaRPr b="1" sz="6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4953701" y="99480"/>
            <a:ext cx="2701300" cy="257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/>
          <p:nvPr/>
        </p:nvSpPr>
        <p:spPr>
          <a:xfrm>
            <a:off x="5413605" y="4218812"/>
            <a:ext cx="6778400" cy="81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26325" lIns="126325" spcFirstLastPara="1" rIns="126325" wrap="square" tIns="126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r>
              <a:rPr b="1" i="0" lang="en-US" sz="2135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Project no: 2022-1-RO01-KA220-VET-000085029</a:t>
            </a:r>
            <a:endParaRPr b="1" i="0" sz="2135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2722" r="2731" t="0"/>
          <a:stretch/>
        </p:blipFill>
        <p:spPr>
          <a:xfrm>
            <a:off x="8429000" y="391891"/>
            <a:ext cx="2800080" cy="6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0" y="2921635"/>
            <a:ext cx="12192000" cy="1299845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7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Insegnami ad aiutare</a:t>
            </a:r>
            <a:endParaRPr b="1" i="0" sz="3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34" name="Google Shape;134;p7"/>
          <p:cNvGrpSpPr/>
          <p:nvPr/>
        </p:nvGrpSpPr>
        <p:grpSpPr>
          <a:xfrm>
            <a:off x="1211416" y="5675459"/>
            <a:ext cx="9769187" cy="1128737"/>
            <a:chOff x="498500" y="4137629"/>
            <a:chExt cx="8147326" cy="941346"/>
          </a:xfrm>
        </p:grpSpPr>
        <p:grpSp>
          <p:nvGrpSpPr>
            <p:cNvPr id="135" name="Google Shape;135;p7"/>
            <p:cNvGrpSpPr/>
            <p:nvPr/>
          </p:nvGrpSpPr>
          <p:grpSpPr>
            <a:xfrm>
              <a:off x="498500" y="4226550"/>
              <a:ext cx="4777159" cy="852425"/>
              <a:chOff x="498500" y="4226550"/>
              <a:chExt cx="4777159" cy="852425"/>
            </a:xfrm>
          </p:grpSpPr>
          <p:grpSp>
            <p:nvGrpSpPr>
              <p:cNvPr id="136" name="Google Shape;136;p7"/>
              <p:cNvGrpSpPr/>
              <p:nvPr/>
            </p:nvGrpSpPr>
            <p:grpSpPr>
              <a:xfrm>
                <a:off x="498500" y="4226550"/>
                <a:ext cx="2782903" cy="852425"/>
                <a:chOff x="661431" y="5761985"/>
                <a:chExt cx="4102762" cy="1256708"/>
              </a:xfrm>
            </p:grpSpPr>
            <p:pic>
              <p:nvPicPr>
                <p:cNvPr id="137" name="Google Shape;137;p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392779" y="5768268"/>
                  <a:ext cx="1371414" cy="1072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8" name="Google Shape;138;p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661431" y="5761985"/>
                  <a:ext cx="1584550" cy="12567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Logo Oriensys" id="139" name="Google Shape;139;p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249916" y="4297788"/>
                <a:ext cx="1025743" cy="62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0" name="Google Shape;140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7676" y="4244682"/>
              <a:ext cx="718150" cy="7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7"/>
            <p:cNvPicPr preferRelativeResize="0"/>
            <p:nvPr/>
          </p:nvPicPr>
          <p:blipFill rotWithShape="1">
            <a:blip r:embed="rId9">
              <a:alphaModFix/>
            </a:blip>
            <a:srcRect b="7327" l="0" r="0" t="-7329"/>
            <a:stretch/>
          </p:blipFill>
          <p:spPr>
            <a:xfrm>
              <a:off x="6147275" y="4137629"/>
              <a:ext cx="718150" cy="913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2023-07-21T07:45:00Z</dcterms:created>
  <dc:creator>Dr. Leli P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3A4382CC3D8440839929177018F25861_12</vt:lpwstr>
  </property>
  <property fmtid="{D5CDD505-2E9C-101B-9397-08002B2CF9AE}" pid="3" name="KSOProductBuildVer">
    <vt:lpwstr>1033-12.2.0.17119</vt:lpwstr>
  </property>
</Properties>
</file>