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y="5143500" cx="9144000"/>
  <p:notesSz cx="6858000" cy="9144000"/>
  <p:embeddedFontLst>
    <p:embeddedFont>
      <p:font typeface="Cormorant Garamond"/>
      <p:regular r:id="rId64"/>
      <p:bold r:id="rId65"/>
      <p:italic r:id="rId66"/>
      <p:boldItalic r:id="rId67"/>
    </p:embeddedFont>
    <p:embeddedFont>
      <p:font typeface="Antic"/>
      <p:regular r:id="rId68"/>
    </p:embeddedFont>
    <p:embeddedFont>
      <p:font typeface="Lexend"/>
      <p:regular r:id="rId69"/>
      <p:bold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Lexend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CormorantGaramond-regular.fntdata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CormorantGaramond-italic.fntdata"/><Relationship Id="rId21" Type="http://schemas.openxmlformats.org/officeDocument/2006/relationships/slide" Target="slides/slide15.xml"/><Relationship Id="rId65" Type="http://schemas.openxmlformats.org/officeDocument/2006/relationships/font" Target="fonts/CormorantGaramond-bold.fntdata"/><Relationship Id="rId24" Type="http://schemas.openxmlformats.org/officeDocument/2006/relationships/slide" Target="slides/slide18.xml"/><Relationship Id="rId68" Type="http://schemas.openxmlformats.org/officeDocument/2006/relationships/font" Target="fonts/Antic-regular.fntdata"/><Relationship Id="rId23" Type="http://schemas.openxmlformats.org/officeDocument/2006/relationships/slide" Target="slides/slide17.xml"/><Relationship Id="rId67" Type="http://schemas.openxmlformats.org/officeDocument/2006/relationships/font" Target="fonts/CormorantGaramond-bold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Lexend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11912d186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11912d186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0461f78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0461f78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056825ed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f056825ed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0461f783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0461f783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0461f783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0461f783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056825ed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f056825ed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056825edd_0_14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2f056825ed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056825ed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056825ed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056825ed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f056825ed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f056825ed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f056825ed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056825ed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f056825e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e84806837_0_46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2de8480683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056825ed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f056825ed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0771f36c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f0771f36c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056825ed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f056825ed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0771f36c7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f0771f36c7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0771f36c7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f0771f36c7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de84806837_0_64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2de8480683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0461f783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e0461f783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e0461f783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e0461f783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de8480683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de8480683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0461f783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0461f783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0461f783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0461f783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e0461f783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e0461f783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0461f783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0461f783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de84806837_0_23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2de8480683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e0461f783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e0461f783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de8480683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de8480683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e0461f783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e0461f783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e0461f783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e0461f783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0461f783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e0461f783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e0461f783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e0461f783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0461f783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0461f783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0461f78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0461f78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e0461f783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e0461f783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e0461f783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e0461f783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e0461f783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e0461f783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e0461f783d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e0461f783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e0461f783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e0461f783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0461f783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e0461f783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e0461f783d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e0461f783d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0461f783d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e0461f783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0461f783d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e0461f783d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0461f783d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0461f783d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11912d186_0_52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2811912d18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e0461f783d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e0461f783d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0461f783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e0461f783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e0461f783d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e0461f783d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e0461f783d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e0461f783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e0461f783d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e0461f783d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de84806837_0_100:notes"/>
          <p:cNvSpPr/>
          <p:nvPr>
            <p:ph idx="2" type="sldImg"/>
          </p:nvPr>
        </p:nvSpPr>
        <p:spPr>
          <a:xfrm>
            <a:off x="381295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g2de8480683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de8480683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de8480683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de8480683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de8480683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0461f783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0461f783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0461f783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0461f783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056825e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f056825e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0461f783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e0461f783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4040700" y="584400"/>
            <a:ext cx="43833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">
  <p:cSld name="TITLE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title"/>
          </p:nvPr>
        </p:nvSpPr>
        <p:spPr>
          <a:xfrm>
            <a:off x="1164594" y="348707"/>
            <a:ext cx="73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" type="body"/>
          </p:nvPr>
        </p:nvSpPr>
        <p:spPr>
          <a:xfrm>
            <a:off x="720000" y="1152475"/>
            <a:ext cx="770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lphaUcPeriod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6"/>
          <p:cNvPicPr preferRelativeResize="0"/>
          <p:nvPr/>
        </p:nvPicPr>
        <p:blipFill rotWithShape="1">
          <a:blip r:embed="rId3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title uneven">
  <p:cSld name="CUSTOM_1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0" y="-3675"/>
            <a:ext cx="3862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7"/>
          <p:cNvSpPr/>
          <p:nvPr/>
        </p:nvSpPr>
        <p:spPr>
          <a:xfrm>
            <a:off x="3856000" y="-3675"/>
            <a:ext cx="5287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5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9" name="Google Shape;69;p17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73" name="Google Shape;73;p17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title even">
  <p:cSld name="CUSTOM_1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-3675"/>
            <a:ext cx="3862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8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5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7" name="Google Shape;77;p18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78" name="Google Shape;78;p18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79" name="Google Shape;79;p18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id="84" name="Google Shape;84;p19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1317050" y="1106625"/>
            <a:ext cx="6692400" cy="25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">
  <p:cSld name="CUSTOM_7_1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0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sp>
        <p:nvSpPr>
          <p:cNvPr id="89" name="Google Shape;89;p20"/>
          <p:cNvSpPr txBox="1"/>
          <p:nvPr>
            <p:ph idx="1" type="subTitle"/>
          </p:nvPr>
        </p:nvSpPr>
        <p:spPr>
          <a:xfrm>
            <a:off x="1317050" y="1106625"/>
            <a:ext cx="6692400" cy="25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/>
          <p:nvPr>
            <p:ph type="title"/>
          </p:nvPr>
        </p:nvSpPr>
        <p:spPr>
          <a:xfrm>
            <a:off x="1180675" y="318900"/>
            <a:ext cx="734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3300"/>
              <a:buNone/>
              <a:defRPr>
                <a:solidFill>
                  <a:srgbClr val="445D7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4572000" y="993700"/>
            <a:ext cx="38478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4572000" y="2001475"/>
            <a:ext cx="38478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95" name="Google Shape;95;p21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96" name="Google Shape;96;p21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/>
          <p:nvPr/>
        </p:nvSpPr>
        <p:spPr>
          <a:xfrm>
            <a:off x="0" y="3713675"/>
            <a:ext cx="9144000" cy="142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2"/>
          <p:cNvSpPr txBox="1"/>
          <p:nvPr>
            <p:ph hasCustomPrompt="1" type="title"/>
          </p:nvPr>
        </p:nvSpPr>
        <p:spPr>
          <a:xfrm>
            <a:off x="2211000" y="2202575"/>
            <a:ext cx="4722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7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0" name="Google Shape;100;p22"/>
          <p:cNvSpPr txBox="1"/>
          <p:nvPr>
            <p:ph idx="1" type="subTitle"/>
          </p:nvPr>
        </p:nvSpPr>
        <p:spPr>
          <a:xfrm>
            <a:off x="2211000" y="3956755"/>
            <a:ext cx="4722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1" name="Google Shape;101;p22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bg>
      <p:bgPr>
        <a:noFill/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0" y="3713675"/>
            <a:ext cx="9144000" cy="142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 txBox="1"/>
          <p:nvPr>
            <p:ph hasCustomPrompt="1" type="title"/>
          </p:nvPr>
        </p:nvSpPr>
        <p:spPr>
          <a:xfrm>
            <a:off x="2211000" y="2202575"/>
            <a:ext cx="4722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7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2211000" y="3956755"/>
            <a:ext cx="4722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108" name="Google Shape;108;p23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0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1232050" y="300675"/>
            <a:ext cx="73851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" type="subTitle"/>
          </p:nvPr>
        </p:nvSpPr>
        <p:spPr>
          <a:xfrm>
            <a:off x="726775" y="2333175"/>
            <a:ext cx="476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2" type="subTitle"/>
          </p:nvPr>
        </p:nvSpPr>
        <p:spPr>
          <a:xfrm>
            <a:off x="726775" y="3678900"/>
            <a:ext cx="476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3" type="subTitle"/>
          </p:nvPr>
        </p:nvSpPr>
        <p:spPr>
          <a:xfrm>
            <a:off x="726775" y="1873500"/>
            <a:ext cx="5182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24"/>
          <p:cNvSpPr txBox="1"/>
          <p:nvPr>
            <p:ph idx="4" type="subTitle"/>
          </p:nvPr>
        </p:nvSpPr>
        <p:spPr>
          <a:xfrm>
            <a:off x="726775" y="3219225"/>
            <a:ext cx="5182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15" name="Google Shape;115;p24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116" name="Google Shape;116;p24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1 column">
  <p:cSld name="CUSTOM_10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✹"/>
              <a:defRPr/>
            </a:lvl1pPr>
            <a:lvl2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pic>
        <p:nvPicPr>
          <p:cNvPr id="120" name="Google Shape;120;p25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371148" y="299250"/>
            <a:ext cx="601213" cy="57259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pic>
        <p:nvPicPr>
          <p:cNvPr id="121" name="Google Shape;121;p25"/>
          <p:cNvPicPr preferRelativeResize="0"/>
          <p:nvPr/>
        </p:nvPicPr>
        <p:blipFill rotWithShape="1">
          <a:blip r:embed="rId3">
            <a:alphaModFix/>
          </a:blip>
          <a:srcRect b="0" l="2722" r="2732" t="0"/>
          <a:stretch/>
        </p:blipFill>
        <p:spPr>
          <a:xfrm>
            <a:off x="7793391" y="4680348"/>
            <a:ext cx="979743" cy="23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967244" y="197704"/>
            <a:ext cx="7545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99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505141" y="1042339"/>
            <a:ext cx="80073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9900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8" name="Google Shape;8;p1"/>
          <p:cNvSpPr txBox="1"/>
          <p:nvPr/>
        </p:nvSpPr>
        <p:spPr>
          <a:xfrm>
            <a:off x="3225518" y="4607079"/>
            <a:ext cx="27465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375" lIns="94750" spcFirstLastPara="1" rIns="94750" wrap="square" tIns="47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88888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57102" y="4607481"/>
            <a:ext cx="1131473" cy="23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2380" l="0" r="0" t="2380"/>
          <a:stretch/>
        </p:blipFill>
        <p:spPr>
          <a:xfrm>
            <a:off x="142550" y="180100"/>
            <a:ext cx="624890" cy="578648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76200">
              <a:srgbClr val="FF9900"/>
            </a:outerShdw>
          </a:effectLst>
        </p:spPr>
      </p:pic>
      <p:sp>
        <p:nvSpPr>
          <p:cNvPr id="11" name="Google Shape;11;p1"/>
          <p:cNvSpPr txBox="1"/>
          <p:nvPr/>
        </p:nvSpPr>
        <p:spPr>
          <a:xfrm>
            <a:off x="1088394" y="199455"/>
            <a:ext cx="72594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99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exend"/>
              <a:buNone/>
              <a:defRPr b="0" i="0" sz="33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rmorant Garamond"/>
              <a:buNone/>
              <a:defRPr b="0" i="0" sz="29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720000" y="1152475"/>
            <a:ext cx="7704000" cy="3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4750" lIns="94750" spcFirstLastPara="1" rIns="94750" wrap="square" tIns="94750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❖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➢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■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●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◆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➢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■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●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D73"/>
              </a:buClr>
              <a:buSzPts val="1600"/>
              <a:buFont typeface="Antic"/>
              <a:buChar char="◆"/>
              <a:defRPr b="0" i="0" sz="1600" u="none" cap="none" strike="noStrike">
                <a:solidFill>
                  <a:srgbClr val="445D73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  <p:sp>
        <p:nvSpPr>
          <p:cNvPr id="56" name="Google Shape;56;p13"/>
          <p:cNvSpPr txBox="1"/>
          <p:nvPr/>
        </p:nvSpPr>
        <p:spPr>
          <a:xfrm>
            <a:off x="3337300" y="4679950"/>
            <a:ext cx="264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375" lIns="94750" spcFirstLastPara="1" rIns="94750" wrap="square" tIns="47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88888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9.png"/><Relationship Id="rId9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jpg"/><Relationship Id="rId4" Type="http://schemas.openxmlformats.org/officeDocument/2006/relationships/image" Target="../media/image29.png"/><Relationship Id="rId9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 b="2380" l="0" r="0" t="2380"/>
          <a:stretch/>
        </p:blipFill>
        <p:spPr>
          <a:xfrm>
            <a:off x="3715275" y="74610"/>
            <a:ext cx="2025975" cy="1929532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p26"/>
          <p:cNvSpPr/>
          <p:nvPr/>
        </p:nvSpPr>
        <p:spPr>
          <a:xfrm>
            <a:off x="3954000" y="3550478"/>
            <a:ext cx="5083800" cy="549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EFEFE"/>
                </a:solidFill>
                <a:latin typeface="Antic"/>
                <a:ea typeface="Antic"/>
                <a:cs typeface="Antic"/>
                <a:sym typeface="Antic"/>
              </a:rPr>
              <a:t>Project no: 2022-1-RO01-KA220-VET-000085029</a:t>
            </a:r>
            <a:endParaRPr b="1" i="0" sz="1600" u="none" cap="none" strike="noStrike">
              <a:solidFill>
                <a:srgbClr val="FF9900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28" name="Google Shape;128;p26"/>
          <p:cNvPicPr preferRelativeResize="0"/>
          <p:nvPr/>
        </p:nvPicPr>
        <p:blipFill rotWithShape="1">
          <a:blip r:embed="rId4">
            <a:alphaModFix/>
          </a:blip>
          <a:srcRect b="0" l="2722" r="2732" t="0"/>
          <a:stretch/>
        </p:blipFill>
        <p:spPr>
          <a:xfrm>
            <a:off x="6321750" y="293918"/>
            <a:ext cx="2100060" cy="4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/>
          <p:nvPr/>
        </p:nvSpPr>
        <p:spPr>
          <a:xfrm>
            <a:off x="0" y="2102700"/>
            <a:ext cx="9144000" cy="1530600"/>
          </a:xfrm>
          <a:prstGeom prst="rect">
            <a:avLst/>
          </a:prstGeom>
          <a:solidFill>
            <a:srgbClr val="5F7D95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7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Insegnami ad aiutare</a:t>
            </a:r>
            <a:endParaRPr b="1" sz="57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Modulo I, Lezione 1: </a:t>
            </a:r>
            <a:r>
              <a:rPr b="1" lang="en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Definizione dei concetti di comunicazione, forme e tipi di comunicazione</a:t>
            </a:r>
            <a:endParaRPr b="1" sz="2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26"/>
          <p:cNvGrpSpPr/>
          <p:nvPr/>
        </p:nvGrpSpPr>
        <p:grpSpPr>
          <a:xfrm>
            <a:off x="908562" y="4256594"/>
            <a:ext cx="7326890" cy="846552"/>
            <a:chOff x="498500" y="4137629"/>
            <a:chExt cx="8147326" cy="941345"/>
          </a:xfrm>
        </p:grpSpPr>
        <p:grpSp>
          <p:nvGrpSpPr>
            <p:cNvPr id="131" name="Google Shape;131;p26"/>
            <p:cNvGrpSpPr/>
            <p:nvPr/>
          </p:nvGrpSpPr>
          <p:grpSpPr>
            <a:xfrm>
              <a:off x="498500" y="4226550"/>
              <a:ext cx="4586516" cy="852425"/>
              <a:chOff x="498500" y="4226550"/>
              <a:chExt cx="4586516" cy="852425"/>
            </a:xfrm>
          </p:grpSpPr>
          <p:grpSp>
            <p:nvGrpSpPr>
              <p:cNvPr id="132" name="Google Shape;132;p26"/>
              <p:cNvGrpSpPr/>
              <p:nvPr/>
            </p:nvGrpSpPr>
            <p:grpSpPr>
              <a:xfrm>
                <a:off x="498500" y="4226550"/>
                <a:ext cx="2782903" cy="852425"/>
                <a:chOff x="661431" y="5761985"/>
                <a:chExt cx="4102762" cy="1256708"/>
              </a:xfrm>
            </p:grpSpPr>
            <p:pic>
              <p:nvPicPr>
                <p:cNvPr id="133" name="Google Shape;133;p2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3392779" y="5768268"/>
                  <a:ext cx="1371414" cy="10721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" name="Google Shape;134;p2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431" y="5761985"/>
                  <a:ext cx="1584550" cy="12567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Logo Oriensys" id="135" name="Google Shape;135;p2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59273" y="4297788"/>
                <a:ext cx="1025743" cy="621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6" name="Google Shape;136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7676" y="4244682"/>
              <a:ext cx="718150" cy="727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6"/>
            <p:cNvPicPr preferRelativeResize="0"/>
            <p:nvPr/>
          </p:nvPicPr>
          <p:blipFill rotWithShape="1">
            <a:blip r:embed="rId9">
              <a:alphaModFix/>
            </a:blip>
            <a:srcRect b="7330" l="0" r="0" t="-7329"/>
            <a:stretch/>
          </p:blipFill>
          <p:spPr>
            <a:xfrm>
              <a:off x="6147275" y="4137629"/>
              <a:ext cx="718150" cy="9135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Barriere alla comunicazione efficace</a:t>
            </a:r>
            <a:endParaRPr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 barriere alla comunicazione efficace sono ostacoli o sfide che impediscono il successo dello scambio di informazioni, idee, emozioni o competenze tra individui o gruppi. Queste barriere possono manifestarsi in varie forme e derivare da diverse fonti, ostacolando la chiarezza, la comprensione e l'efficacia della comunicazione.</a:t>
            </a:r>
            <a:endParaRPr sz="1900">
              <a:solidFill>
                <a:srgbClr val="445D73"/>
              </a:solidFill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200" y="1392025"/>
            <a:ext cx="3724800" cy="1949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750" y="2325400"/>
            <a:ext cx="4317426" cy="28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Barriere alla comunicazione efficace</a:t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Barriere fisiche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Rumore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Distanza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Scarsa illuminazione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Problemi tecnici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Barriere psicologiche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Stress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Emozioni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Salute mentale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Mancanza di empatia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Barriere alla comunicazione efficace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371175" y="1151725"/>
            <a:ext cx="4329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Barriere linguistiche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Non condividere una lingua comune, o avere diversi livelli di competenza in una lingua condivisa. Il gergo, il linguaggio tecnico o la terminologia complessa possono creare barriere per coloro che non sono familiari con il vocabolario specializzato.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Barriere culturali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Differenze nei valori, nelle norme, nelle credenze, negli stili di comunicazione e nelle consuetudini sociali.</a:t>
            </a:r>
            <a:endParaRPr/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580832"/>
            <a:ext cx="4394400" cy="269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Barriere alla comunicazione efficace</a:t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 barriere percettive </a:t>
            </a:r>
            <a:r>
              <a:rPr lang="en"/>
              <a:t>derivano da differenze nel modo in cui gli individui percepiscono e interpretano le informazioni.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Differenze nella percezione sensoriale, nell'elaborazione cognitiva e nei bias, o nell'attenzione selettiva.</a:t>
            </a:r>
            <a:endParaRPr/>
          </a:p>
        </p:txBody>
      </p:sp>
      <p:pic>
        <p:nvPicPr>
          <p:cNvPr id="226" name="Google Shape;226;p38"/>
          <p:cNvPicPr preferRelativeResize="0"/>
          <p:nvPr/>
        </p:nvPicPr>
        <p:blipFill rotWithShape="1">
          <a:blip r:embed="rId3">
            <a:alphaModFix/>
          </a:blip>
          <a:srcRect b="4988" l="0" r="0" t="0"/>
          <a:stretch/>
        </p:blipFill>
        <p:spPr>
          <a:xfrm>
            <a:off x="4749600" y="1534937"/>
            <a:ext cx="4394400" cy="27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728850" y="1142875"/>
            <a:ext cx="5118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affrontare queste barriere, è essenziale considerare le sfide specifiche affrontate dalle persone con disabilità. Ad esempio, fornire formati alternativi per i materiali di comunicazione (ad esempio, Braille, caratteri grandi, registrazioni audio) può aiutare a superare le barriere fisiche e percettive. Promuovere un ambiente inclusivo che valorizzi la diversità e rispetti le differenze individuali può contribuire a ridurre le barriere psicologiche e culturali, favorendo una comunicazione più chiara ed efficace.</a:t>
            </a:r>
            <a:endParaRPr>
              <a:solidFill>
                <a:srgbClr val="445D73"/>
              </a:solidFill>
            </a:endParaRPr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600" y="1359270"/>
            <a:ext cx="2595000" cy="25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300"/>
              <a:t>Comunicazione inclusiva</a:t>
            </a:r>
            <a:endParaRPr sz="2300"/>
          </a:p>
        </p:txBody>
      </p:sp>
      <p:sp>
        <p:nvSpPr>
          <p:cNvPr id="239" name="Google Shape;239;p40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0" name="Google Shape;240;p40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Principi, impatti, Sfide, Stereotipi e Coinvolgimento</a:t>
            </a:r>
            <a:endParaRPr sz="1500"/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Principi</a:t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690225" y="1421100"/>
            <a:ext cx="5727000" cy="23013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Il linguaggio "Person-First": consiste nel mettere la persona prima della sua condizione. Dire "persona con disabilità" piuttosto che "persona disabile".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Evitare termini negativi o sminuenti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Usare termini specifici e accurati: Quando si descrive una disabilità, è preferibile usare termini specifici e accurati. Dire "persona con paralisi cerebrale" piuttosto che "persona con problemi motori".</a:t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7050" y="1871613"/>
            <a:ext cx="2622275" cy="14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Impatti</a:t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720000" y="1284275"/>
            <a:ext cx="80364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Culturale e sociale: L'adozione di un linguaggio inclusivo promuove l'accettazione e riduce lo stigma associato alla disabilità.</a:t>
            </a:r>
            <a:br>
              <a:rPr lang="en"/>
            </a:b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Psicologico ed emotivo: Usare un linguaggio inclusivo può migliorare il benessere psicologico ed emotivo delle persone con disabilità. Sentirsi rispettati e riconosciuti come individui completi può aumentare l'autostima e il senso di appartenenza.</a:t>
            </a:r>
            <a:br>
              <a:rPr lang="en"/>
            </a:b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Politico e legale: Il linguaggio inclusivo può influenzare politiche e leggi. Un linguaggio rispettoso e accurato nei documenti legali e nelle politiche pubbliche può promuovere l'uguaglianza e i diritti delle persone con disabilità. Questo si riflette nelle leggi anti-discriminazione e nelle politiche di accessibilità.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Esempi e sfide</a:t>
            </a:r>
            <a:endParaRPr/>
          </a:p>
        </p:txBody>
      </p:sp>
      <p:sp>
        <p:nvSpPr>
          <p:cNvPr id="260" name="Google Shape;260;p43"/>
          <p:cNvSpPr txBox="1"/>
          <p:nvPr>
            <p:ph idx="1" type="body"/>
          </p:nvPr>
        </p:nvSpPr>
        <p:spPr>
          <a:xfrm>
            <a:off x="720000" y="1284275"/>
            <a:ext cx="71721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Nella vita quotidiana, usare un linguaggio inclusivo significa essere consapevoli delle parole che scegliamo e di come le usiamo. Ad esempio, invece di dire "ritardato mentale," bisognerebbe dire "persona con disabilità intellettiva."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media svolgono un ruolo significativo nel plasmare le percezioni pubbliche. Usare un linguaggio inclusivo nei media e nella pubblicità può aiutare a normalizzare la diversità e promuovere una visione della società più inclusiva. Ad esempio, rappresentare persone con disabilità in ruoli positivi e variati piuttosto che stereotipati.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Esempi e sfide</a:t>
            </a:r>
            <a:endParaRPr/>
          </a:p>
        </p:txBody>
      </p:sp>
      <p:sp>
        <p:nvSpPr>
          <p:cNvPr id="266" name="Google Shape;266;p44"/>
          <p:cNvSpPr txBox="1"/>
          <p:nvPr>
            <p:ph idx="1" type="body"/>
          </p:nvPr>
        </p:nvSpPr>
        <p:spPr>
          <a:xfrm>
            <a:off x="720000" y="1284275"/>
            <a:ext cx="68559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 scuole e le università dovrebbero insegnare e promuovere l'uso di un linguaggio inclusivo per contribuire a formare una generazione di individui più consapevoli e rispettosi. Questo può essere fatto attraverso programmi di sensibilizzazione e inclusione.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Nonostante i chiari benefici del linguaggio inclusivo, esistono ancora sfide e resistenze. Alcune persone possono essere riluttanti a cambiare il proprio linguaggio per vari motivi, tra cui la mancanza di consapevolezza, l'abitudine o il disaccordo con il concetto di linguaggio inclusivo. È essenziale affrontare queste resistenze con pazienza ed educazione, spiegando l'importanza di un linguaggio rispettoso e inclusivo.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800">
                <a:solidFill>
                  <a:schemeClr val="accent1"/>
                </a:solidFill>
              </a:rPr>
              <a:t>Introduzione alla comunicazione</a:t>
            </a:r>
            <a:endParaRPr sz="2800"/>
          </a:p>
        </p:txBody>
      </p:sp>
      <p:sp>
        <p:nvSpPr>
          <p:cNvPr id="144" name="Google Shape;144;p27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5" name="Google Shape;145;p27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>
                <a:solidFill>
                  <a:schemeClr val="accent1"/>
                </a:solidFill>
              </a:rPr>
              <a:t>Definizione, importanza e processo di comunicazione</a:t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Evitare gli stereotipi</a:t>
            </a:r>
            <a:endParaRPr/>
          </a:p>
        </p:txBody>
      </p:sp>
      <p:sp>
        <p:nvSpPr>
          <p:cNvPr id="272" name="Google Shape;272;p45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Gli stereotipi sulle disabilità possono essere dannosi e perpetuare idee sbagliate. Un approccio efficace per evitare gli stereotipi è usare il linguaggio "Person-First", che pone l'individuo prima della sua disabilità, enfatizzando la sua umanità. Ad esempio, dire "persona con disabilità" piuttosto che "persona disabile" riconosce che la disabilità è solo un aspetto dell'identità di una persona.</a:t>
            </a:r>
            <a:endParaRPr/>
          </a:p>
        </p:txBody>
      </p:sp>
      <p:pic>
        <p:nvPicPr>
          <p:cNvPr id="273" name="Google Shape;273;p45"/>
          <p:cNvPicPr preferRelativeResize="0"/>
          <p:nvPr/>
        </p:nvPicPr>
        <p:blipFill rotWithShape="1">
          <a:blip r:embed="rId3">
            <a:alphaModFix/>
          </a:blip>
          <a:srcRect b="0" l="0" r="54048" t="0"/>
          <a:stretch/>
        </p:blipFill>
        <p:spPr>
          <a:xfrm>
            <a:off x="5419200" y="1574597"/>
            <a:ext cx="3724800" cy="2704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Evitare gli stereotipi</a:t>
            </a:r>
            <a:endParaRPr/>
          </a:p>
        </p:txBody>
      </p:sp>
      <p:sp>
        <p:nvSpPr>
          <p:cNvPr id="279" name="Google Shape;279;p46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Chiedere agli individui le loro preferenze e necessità anziché fare supposizioni favorisce una comunicazione rispettosa. Evitare un linguaggio che evoca pietà o che ritrae le persone con disabilità come indifese è essenziale. Invece, usare un linguaggio che rispetti le loro abilità e i loro contributi promuove un'immagine positiva. Ad esempio, piuttosto che dire "soffre di", è più rispettoso dire "vive con" o "ha".</a:t>
            </a:r>
            <a:endParaRPr/>
          </a:p>
        </p:txBody>
      </p:sp>
      <p:pic>
        <p:nvPicPr>
          <p:cNvPr id="280" name="Google Shape;2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250" y="1423627"/>
            <a:ext cx="3548750" cy="30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Coinvolgere le persone con disabilità nella comunicazione</a:t>
            </a:r>
            <a:endParaRPr/>
          </a:p>
        </p:txBody>
      </p:sp>
      <p:sp>
        <p:nvSpPr>
          <p:cNvPr id="286" name="Google Shape;286;p47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coinvolgimento efficace implica l'inclusione attiva delle persone con disabilità nelle conversazioni e nei processi decisionali. Un modo per migliorare il coinvolgimento è creare contenuti accessibili. Questo include fornire sottotitoli per i video, utilizzare il testo alternativo per le immagini e garantire che i documenti siano compatibili con i lettori di schermo, permettendo alle persone con disabilità di partecipare pienamente.</a:t>
            </a:r>
            <a:endParaRPr/>
          </a:p>
        </p:txBody>
      </p:sp>
      <p:pic>
        <p:nvPicPr>
          <p:cNvPr id="287" name="Google Shape;2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773095"/>
            <a:ext cx="4394400" cy="2307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Coinvolgere le persone con disabilità nella comunicazione</a:t>
            </a:r>
            <a:endParaRPr/>
          </a:p>
        </p:txBody>
      </p:sp>
      <p:sp>
        <p:nvSpPr>
          <p:cNvPr id="293" name="Google Shape;293;p48"/>
          <p:cNvSpPr txBox="1"/>
          <p:nvPr>
            <p:ph idx="1" type="body"/>
          </p:nvPr>
        </p:nvSpPr>
        <p:spPr>
          <a:xfrm>
            <a:off x="720000" y="1284275"/>
            <a:ext cx="42027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Fornire informazioni in vari formati risponde a diverse esigenze. Questo potrebbe includere materiali stampati, registrazioni audio, Braille e formati digitali accessibili su diversi dispositivi. Promuovere una partecipazione inclusiva significa incoraggiare le persone con disabilità a prendere parte a discussioni, riunioni ed eventi, garantendo che i luoghi siano fisicamente accessibili e che siano disponibili accomodamenti come interpreti della lingua dei segni o dispositivi di assistenza all'ascolto.</a:t>
            </a:r>
            <a:endParaRPr/>
          </a:p>
        </p:txBody>
      </p:sp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700" y="1600024"/>
            <a:ext cx="3875300" cy="26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Coinvolgere le persone con disabilità nella comunicazione</a:t>
            </a:r>
            <a:endParaRPr/>
          </a:p>
        </p:txBody>
      </p:sp>
      <p:sp>
        <p:nvSpPr>
          <p:cNvPr id="300" name="Google Shape;300;p49"/>
          <p:cNvSpPr txBox="1"/>
          <p:nvPr>
            <p:ph idx="1" type="body"/>
          </p:nvPr>
        </p:nvSpPr>
        <p:spPr>
          <a:xfrm>
            <a:off x="720000" y="1284275"/>
            <a:ext cx="4803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Promuovere una cultura del rispetto che valorizzi la diversità e l'inclusione incoraggia un dialogo aperto sulle disabilità e offre piattaforme per le persone con disabilità per condividere le loro esperienze e prospettive. Utilizzare immagini inclusive nei materiali di marketing, nei siti web e sui social media garantisce che la diversità, comprese le persone con disabilità, sia rappresentata. La rappresentazione è importante, e vedere immagini diverse aiuta a normalizzare la presenza delle persone con disabilità in tutti gli aspetti della vita.</a:t>
            </a:r>
            <a:endParaRPr/>
          </a:p>
        </p:txBody>
      </p:sp>
      <p:pic>
        <p:nvPicPr>
          <p:cNvPr id="301" name="Google Shape;3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677" y="1358463"/>
            <a:ext cx="3136325" cy="31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0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800">
                <a:solidFill>
                  <a:schemeClr val="accent1"/>
                </a:solidFill>
              </a:rPr>
              <a:t>Modelli e teorie della comunicazione</a:t>
            </a:r>
            <a:endParaRPr sz="2800"/>
          </a:p>
        </p:txBody>
      </p:sp>
      <p:sp>
        <p:nvSpPr>
          <p:cNvPr id="308" name="Google Shape;308;p50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09" name="Google Shape;309;p50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>
                <a:solidFill>
                  <a:schemeClr val="accent1"/>
                </a:solidFill>
              </a:rPr>
              <a:t>Chomsky, Piaget</a:t>
            </a:r>
            <a:endParaRPr/>
          </a:p>
        </p:txBody>
      </p:sp>
      <p:pic>
        <p:nvPicPr>
          <p:cNvPr id="310" name="Google Shape;3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/>
              <a:t>LAD di Chomsky</a:t>
            </a:r>
            <a:endParaRPr/>
          </a:p>
        </p:txBody>
      </p:sp>
      <p:sp>
        <p:nvSpPr>
          <p:cNvPr id="316" name="Google Shape;316;p51"/>
          <p:cNvSpPr txBox="1"/>
          <p:nvPr>
            <p:ph idx="1" type="body"/>
          </p:nvPr>
        </p:nvSpPr>
        <p:spPr>
          <a:xfrm>
            <a:off x="720000" y="1284275"/>
            <a:ext cx="40257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 costrutto teorico proposto da Chomsky negli anni '60 per spiegare l'innata capacità biologica degli esseri umani di acquisire il linguaggio.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 </a:t>
            </a:r>
            <a:r>
              <a:rPr i="1" lang="en"/>
              <a:t>Dispositivo di Acquisizione del Linguaggi</a:t>
            </a:r>
            <a:r>
              <a:rPr lang="en"/>
              <a:t>o (Language Acquisition Device - LAD) è un sistema neurologico pre-cablato nel cervello che consente ai bambini di apprendere e comprendere rapidamente il linguaggio durante i loro periodi critici di sviluppo.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1"/>
          <p:cNvPicPr preferRelativeResize="0"/>
          <p:nvPr/>
        </p:nvPicPr>
        <p:blipFill rotWithShape="1">
          <a:blip r:embed="rId3">
            <a:alphaModFix/>
          </a:blip>
          <a:srcRect b="0" l="0" r="4342" t="0"/>
          <a:stretch/>
        </p:blipFill>
        <p:spPr>
          <a:xfrm>
            <a:off x="4940350" y="1828025"/>
            <a:ext cx="4203650" cy="21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LAD di Chomsky</a:t>
            </a:r>
            <a:endParaRPr/>
          </a:p>
        </p:txBody>
      </p:sp>
      <p:sp>
        <p:nvSpPr>
          <p:cNvPr id="323" name="Google Shape;323;p52"/>
          <p:cNvSpPr txBox="1"/>
          <p:nvPr>
            <p:ph idx="1" type="body"/>
          </p:nvPr>
        </p:nvSpPr>
        <p:spPr>
          <a:xfrm>
            <a:off x="720000" y="1284275"/>
            <a:ext cx="74019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punti chiave della teoria includono: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Abilità Innata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 bambini nascono con una capacità innata di acquisire il linguaggio, che viene attivata dall'esposizione al linguaggio parlato.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Grammatica Universale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Chomsky ha proposto l'idea di una grammatica universale, un insieme di regole strutturali comuni a tutte le lingue, che il Dispositivo di Acquisizione del Linguaggio (LAD) aiuta i bambini a riconoscere e applicare.</a:t>
            </a:r>
            <a:br>
              <a:rPr lang="en" sz="1400"/>
            </a:b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Periodo Critico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Esiste un periodo critico durante la prima infanzia in cui il LAD è più efficace, dopo il quale l'acquisizione del linguaggio diventa significativamente più difficile.</a:t>
            </a:r>
            <a:endParaRPr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Teoria dello sviluppo cognitivo di Piaget</a:t>
            </a:r>
            <a:endParaRPr/>
          </a:p>
        </p:txBody>
      </p:sp>
      <p:sp>
        <p:nvSpPr>
          <p:cNvPr id="329" name="Google Shape;329;p53"/>
          <p:cNvSpPr txBox="1"/>
          <p:nvPr>
            <p:ph idx="1" type="body"/>
          </p:nvPr>
        </p:nvSpPr>
        <p:spPr>
          <a:xfrm>
            <a:off x="343950" y="1284275"/>
            <a:ext cx="4462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teoria dello sviluppo cognitivo di Piaget riguarda la natura e lo sviluppo dell'intelligenza umana.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teoria sottolinea il ruolo attivo dei bambini nella costruzione della loro comprensione del mondo attraverso l'interazione con l'ambiente.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 sviluppo cognitivo avviene attraverso i processi di assimilazione e accomodamento.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 mano che i bambini progrediscono attraverso questi stadi, la loro capacità di comprendere e usare il linguaggio diventa più sofisticata.</a:t>
            </a:r>
            <a:endParaRPr sz="2000">
              <a:solidFill>
                <a:srgbClr val="445D73"/>
              </a:solidFill>
            </a:endParaRPr>
          </a:p>
        </p:txBody>
      </p:sp>
      <p:pic>
        <p:nvPicPr>
          <p:cNvPr id="330" name="Google Shape;330;p53"/>
          <p:cNvPicPr preferRelativeResize="0"/>
          <p:nvPr/>
        </p:nvPicPr>
        <p:blipFill rotWithShape="1">
          <a:blip r:embed="rId3">
            <a:alphaModFix/>
          </a:blip>
          <a:srcRect b="0" l="3306" r="0" t="0"/>
          <a:stretch/>
        </p:blipFill>
        <p:spPr>
          <a:xfrm>
            <a:off x="4894975" y="1309850"/>
            <a:ext cx="4249026" cy="32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Teoria dello sviluppo cognitivo di Piaget</a:t>
            </a:r>
            <a:endParaRPr/>
          </a:p>
        </p:txBody>
      </p:sp>
      <p:sp>
        <p:nvSpPr>
          <p:cNvPr id="336" name="Google Shape;336;p54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teoria sottolinea lo sviluppo delle abilità cognitive come base per una comunicazione efficace.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sua teoria è strutturata attorno a quattro stadi di sviluppo cognitivo: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Stadio sensorimotorio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Stadio preoperatorio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</a:t>
            </a:r>
            <a:r>
              <a:rPr lang="en"/>
              <a:t>tadio delle operazioni concrete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Stadio delle operazioni formali</a:t>
            </a:r>
            <a:endParaRPr/>
          </a:p>
        </p:txBody>
      </p:sp>
      <p:pic>
        <p:nvPicPr>
          <p:cNvPr id="337" name="Google Shape;33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600" y="1461825"/>
            <a:ext cx="4394400" cy="29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Definizione di comunicazione</a:t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comunicazione è il processo di condivisione di informazioni, idee, emozioni e competenze attraverso l'uso di simboli, parole, suoni o comportamenti. Essa coinvolge un mittente, che codifica e trasmette il messaggio, e un destinatario, che decodifica e interpreta il messaggio. Questo processo può avvenire in diverse forme, come verbale, non verbale, scritta e visiva.</a:t>
            </a:r>
            <a:endParaRPr sz="2000">
              <a:solidFill>
                <a:srgbClr val="445D73"/>
              </a:solidFill>
            </a:endParaRPr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856195"/>
            <a:ext cx="4394399" cy="214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Teoria dello sviluppo cognitivo di Piaget</a:t>
            </a:r>
            <a:endParaRPr/>
          </a:p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720000" y="1147750"/>
            <a:ext cx="39930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Stadio sensorimotorio</a:t>
            </a:r>
            <a:r>
              <a:rPr b="1" lang="en"/>
              <a:t> (dalla nascita ai 2 anni)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Attraverso i sensi e le azioni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Sviluppano la permanenza dell'oggetto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Iniziano a comprendere le relazioni di causa ed effetto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Stadio preoperatorio (2-7 anni)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Maggiore padronanza del linguaggio e del pensiero simbolico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Faticano con la logica e la comprensione del ragionamento concreto</a:t>
            </a:r>
            <a:endParaRPr sz="15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Mostrano spesso egocentrismo</a:t>
            </a:r>
            <a:endParaRPr sz="1500"/>
          </a:p>
        </p:txBody>
      </p:sp>
      <p:pic>
        <p:nvPicPr>
          <p:cNvPr id="344" name="Google Shape;3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775" y="1147749"/>
            <a:ext cx="3539224" cy="23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100" y="3344300"/>
            <a:ext cx="2698826" cy="17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6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Teoria dello sviluppo cognitivo di Piaget</a:t>
            </a:r>
            <a:endParaRPr/>
          </a:p>
        </p:txBody>
      </p:sp>
      <p:sp>
        <p:nvSpPr>
          <p:cNvPr id="351" name="Google Shape;351;p56"/>
          <p:cNvSpPr txBox="1"/>
          <p:nvPr>
            <p:ph idx="1" type="body"/>
          </p:nvPr>
        </p:nvSpPr>
        <p:spPr>
          <a:xfrm>
            <a:off x="353500" y="1284275"/>
            <a:ext cx="45417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Stadio delle operazioni concreto</a:t>
            </a:r>
            <a:r>
              <a:rPr b="1" lang="en"/>
              <a:t> (7-11 anni)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Pensare logicamente su eventi concreti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Comprensione delle conversazioni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Capacità di eseguire semplici operazioni logiche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Stadio delle operazioni formali (dall'adolescenza all'età adulta)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Abilità di pensiero astratto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Pensare logicamente su concetti astratti, formulare ipotesi, impegnarsi nel ragionamento deduttivo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688" y="1187800"/>
            <a:ext cx="3109313" cy="20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075" y="3070625"/>
            <a:ext cx="2921475" cy="19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7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300"/>
              <a:t>I disturbi neurologici, dello sviluppo e psicologici</a:t>
            </a:r>
            <a:endParaRPr sz="2300"/>
          </a:p>
        </p:txBody>
      </p:sp>
      <p:sp>
        <p:nvSpPr>
          <p:cNvPr id="360" name="Google Shape;360;p57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61" name="Google Shape;361;p57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Disturbi neurologici, disturbi dello sviluppo e fattori psicologici che influenzano la comunicazione, i disturbi dell'udito e del linguaggio.</a:t>
            </a:r>
            <a:endParaRPr sz="1500"/>
          </a:p>
        </p:txBody>
      </p:sp>
      <p:pic>
        <p:nvPicPr>
          <p:cNvPr id="362" name="Google Shape;36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368" name="Google Shape;368;p58"/>
          <p:cNvSpPr txBox="1"/>
          <p:nvPr>
            <p:ph idx="1" type="body"/>
          </p:nvPr>
        </p:nvSpPr>
        <p:spPr>
          <a:xfrm>
            <a:off x="636300" y="1231325"/>
            <a:ext cx="6115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disturbi neurologici possono influire significativamente sulle capacità di comunicazione, compromettendo vari aspetti di: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Linguaggio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Parola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Funzioni cognitive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neurologici: 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Afasia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Disartria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Aprassia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Lesioni cerebrali traumatiche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Compromissioni cognitive (come l'Alzheimer e la demenza)</a:t>
            </a:r>
            <a:endParaRPr/>
          </a:p>
        </p:txBody>
      </p:sp>
      <p:pic>
        <p:nvPicPr>
          <p:cNvPr id="369" name="Google Shape;3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950" y="2153750"/>
            <a:ext cx="3790050" cy="21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375" name="Google Shape;375;p59"/>
          <p:cNvSpPr txBox="1"/>
          <p:nvPr>
            <p:ph idx="1" type="body"/>
          </p:nvPr>
        </p:nvSpPr>
        <p:spPr>
          <a:xfrm>
            <a:off x="525600" y="1284275"/>
            <a:ext cx="41673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Afasia</a:t>
            </a:r>
            <a:r>
              <a:rPr b="1" lang="en"/>
              <a:t> 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Disturbo del linguaggio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Compromette la capacità di comprendere e produrre il linguaggio, influenzando la parola, la scrittura, la lettura e la comprension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Afasia espressiva (afasia di Broca): difficoltà nella produzione del linguaggio, comprensione normale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Recettiva (afasia di Wernicke): linguaggio fluente ma insensato, cattiva comprensione</a:t>
            </a:r>
            <a:endParaRPr/>
          </a:p>
        </p:txBody>
      </p:sp>
      <p:pic>
        <p:nvPicPr>
          <p:cNvPr id="376" name="Google Shape;3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336795"/>
            <a:ext cx="4394400" cy="317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0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382" name="Google Shape;382;p60"/>
          <p:cNvSpPr txBox="1"/>
          <p:nvPr>
            <p:ph idx="1" type="body"/>
          </p:nvPr>
        </p:nvSpPr>
        <p:spPr>
          <a:xfrm>
            <a:off x="499025" y="1284250"/>
            <a:ext cx="5025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Disartria</a:t>
            </a:r>
            <a:r>
              <a:rPr b="1" lang="en"/>
              <a:t> 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Disturbo motorio del linguaggio causato da danni ai nervi o ai muscoli coinvolti nella produzione del linguaggio.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Può derivare da condizioni come ictus, lesioni cerebrali, malattia di Parkinson o sclerosi multipla.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Influisce sulla chiarezza, sulla forza e sulla coordinazione dei movimenti del linguaggio.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Porta a un linguaggio biascicato o incomprensibile.</a:t>
            </a:r>
            <a:endParaRPr/>
          </a:p>
        </p:txBody>
      </p:sp>
      <p:pic>
        <p:nvPicPr>
          <p:cNvPr id="383" name="Google Shape;38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0" y="1674082"/>
            <a:ext cx="3619500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1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389" name="Google Shape;389;p61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Aprassia del linguaggio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Compromette la capacità di pianificare ed eseguire i movimenti necessari per il linguaggio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nell'iniziare i suoni del linguaggio o nel sequenziare correttamente i suoni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Errori di linguaggio incoerenti, difficoltà nella produzione dei suoni e articolazione distorta</a:t>
            </a:r>
            <a:r>
              <a:rPr lang="en"/>
              <a:t> </a:t>
            </a:r>
            <a:endParaRPr/>
          </a:p>
        </p:txBody>
      </p:sp>
      <p:pic>
        <p:nvPicPr>
          <p:cNvPr id="390" name="Google Shape;39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4800" y="2008812"/>
            <a:ext cx="4699200" cy="18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2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396" name="Google Shape;396;p62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Lesioni cerebrali traumatiche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seconda della gravità e della posizione della lesione, può causare: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Afasia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Disartria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Compromissioni cognitive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nel linguaggio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Cambiamenti nelle abilità di comunicazione sociale</a:t>
            </a:r>
            <a:endParaRPr/>
          </a:p>
        </p:txBody>
      </p:sp>
      <p:pic>
        <p:nvPicPr>
          <p:cNvPr id="397" name="Google Shape;3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250" y="1963675"/>
            <a:ext cx="4995749" cy="19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neurologici</a:t>
            </a:r>
            <a:endParaRPr/>
          </a:p>
        </p:txBody>
      </p:sp>
      <p:sp>
        <p:nvSpPr>
          <p:cNvPr id="403" name="Google Shape;403;p63"/>
          <p:cNvSpPr txBox="1"/>
          <p:nvPr>
            <p:ph idx="1" type="body"/>
          </p:nvPr>
        </p:nvSpPr>
        <p:spPr>
          <a:xfrm>
            <a:off x="720000" y="1284275"/>
            <a:ext cx="4029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Demenza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Declino progressivo della funzione cognitiva causato da varie condizioni, come la malattia di Alzheimer, la demenza vascolare o la demenza a corpi di Lewy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Problemi nel trovare le parole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Può portare a confusione e difficoltà nella comprensione di un linguaggio complesso</a:t>
            </a:r>
            <a:endParaRPr/>
          </a:p>
        </p:txBody>
      </p:sp>
      <p:pic>
        <p:nvPicPr>
          <p:cNvPr id="404" name="Google Shape;40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462907"/>
            <a:ext cx="4394401" cy="2927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4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10" name="Google Shape;410;p64"/>
          <p:cNvSpPr txBox="1"/>
          <p:nvPr>
            <p:ph idx="1" type="body"/>
          </p:nvPr>
        </p:nvSpPr>
        <p:spPr>
          <a:xfrm>
            <a:off x="405700" y="1169600"/>
            <a:ext cx="44847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disturbi dello sviluppo possono influire significativamente sulle capacità di comunicazione, compromettendo vari aspetti di: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Linguaggio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Parola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Interazione sociale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dello sviluppo: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- Disturbo dello Spettro Autistico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- Disturbo Specifico del Linguaggio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- ADHD (Disturbo da Deficit di Attenzione e Iperattività)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- Disturbi Specifici dell'Apprendimento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- Disabilità Intellettiva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475" y="1508775"/>
            <a:ext cx="4253524" cy="28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 processo di comunicazione</a:t>
            </a:r>
            <a:endParaRPr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720000" y="1284275"/>
            <a:ext cx="40386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È un'interazione dinamica che coinvolge diversi componenti chiave: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Mittente: crea il messaggio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Messaggio: informazioni, idee, pensieri condivisi dal mittente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Mezzo o canale: mezzo attraverso cui il messaggio viene trasmesso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Destinatario: individuo a cui è diretto il messaggio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Feedback: risposta del destinatario al mittente</a:t>
            </a:r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400" y="1420270"/>
            <a:ext cx="4080599" cy="274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17" name="Google Shape;417;p65"/>
          <p:cNvSpPr txBox="1"/>
          <p:nvPr>
            <p:ph idx="1" type="body"/>
          </p:nvPr>
        </p:nvSpPr>
        <p:spPr>
          <a:xfrm>
            <a:off x="720000" y="1284275"/>
            <a:ext cx="51360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dello spettro autistico</a:t>
            </a:r>
            <a:br>
              <a:rPr b="1" lang="en"/>
            </a:b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Caratterizzato da deficit nella comunicazione e nell'interazione sociale, nonché da interessi ristretti e comportamenti ripetitivi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Sfide nella comunicazione non verbale (contatto visivo, gesti) e difficoltà nella comprensione dei segnali sociali e nell'uso del linguaggio nei contesti sociali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Ritardo dello sviluppo linguistico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Echolalia (ripetizione di parole o frasi)</a:t>
            </a:r>
            <a:endParaRPr/>
          </a:p>
        </p:txBody>
      </p:sp>
      <p:pic>
        <p:nvPicPr>
          <p:cNvPr id="418" name="Google Shape;4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075" y="1354163"/>
            <a:ext cx="3144926" cy="314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24" name="Google Shape;424;p66"/>
          <p:cNvSpPr txBox="1"/>
          <p:nvPr>
            <p:ph idx="1" type="body"/>
          </p:nvPr>
        </p:nvSpPr>
        <p:spPr>
          <a:xfrm>
            <a:off x="264575" y="1284275"/>
            <a:ext cx="474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Disturbo specifico del linguaggio</a:t>
            </a:r>
            <a:br>
              <a:rPr b="1" lang="en"/>
            </a:b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Caratterizzato da difficoltà nell'acquisizione del linguaggio, nonostante uno sviluppo cognitivo tipico e l'assenza di problemi uditivi o neurologici.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Ritardo nel raggiungimento delle tappe del linguaggio e della parola.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Vocabolario limitato.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con la grammatica.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Sfide nella comprensione e nell'espressione.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525" y="1680775"/>
            <a:ext cx="4187474" cy="24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31" name="Google Shape;431;p67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Disturbo da Deficit di Attenzione e Iperattività (ADHD)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rimanere sul tema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Interrompere gli altri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Regolare le interazioni sociali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Mantenere l'attenzione durante una conversazione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Seguire le istruzioni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Organizzare i propri pensieri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Incomprensioni sia in contesti accademici che sociali</a:t>
            </a:r>
            <a:endParaRPr/>
          </a:p>
        </p:txBody>
      </p:sp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696195"/>
            <a:ext cx="4394400" cy="2460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38" name="Google Shape;438;p68"/>
          <p:cNvSpPr txBox="1"/>
          <p:nvPr>
            <p:ph idx="1" type="body"/>
          </p:nvPr>
        </p:nvSpPr>
        <p:spPr>
          <a:xfrm>
            <a:off x="720000" y="1284275"/>
            <a:ext cx="39552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Specifici dell'Apprendimento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Lettura (dislessia)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Scrittura (disgrafia)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Matematica (discalculia)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Possono influire sul trattamento del linguaggio, sull'espressione scritta e sulla comprensione, compromettendo le abilità comunicative sia in contesti accademici che quotidiani.</a:t>
            </a:r>
            <a:endParaRPr b="1"/>
          </a:p>
        </p:txBody>
      </p:sp>
      <p:pic>
        <p:nvPicPr>
          <p:cNvPr id="439" name="Google Shape;4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773307"/>
            <a:ext cx="4394399" cy="230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dello sviluppo</a:t>
            </a:r>
            <a:endParaRPr/>
          </a:p>
        </p:txBody>
      </p:sp>
      <p:sp>
        <p:nvSpPr>
          <p:cNvPr id="445" name="Google Shape;445;p69"/>
          <p:cNvSpPr txBox="1"/>
          <p:nvPr>
            <p:ph idx="1" type="body"/>
          </p:nvPr>
        </p:nvSpPr>
        <p:spPr>
          <a:xfrm>
            <a:off x="361600" y="1284275"/>
            <a:ext cx="4453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Disabilità intellettiva</a:t>
            </a:r>
            <a:br>
              <a:rPr b="1" lang="en"/>
            </a:b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Limitazioni significative nel funzionamento intellettuale e nel comportamento adattivo, che spesso influiscono sulle capacità comunicative.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Sviluppo linguistico ritardato.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Vocabolario limitato.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nella comprensione di concetti linguistici astratti.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Sfide nelle abilità di comunicazione sociale.</a:t>
            </a:r>
            <a:endParaRPr/>
          </a:p>
        </p:txBody>
      </p:sp>
      <p:pic>
        <p:nvPicPr>
          <p:cNvPr id="446" name="Google Shape;44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75" y="1329275"/>
            <a:ext cx="4244724" cy="319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0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52" name="Google Shape;452;p70"/>
          <p:cNvSpPr txBox="1"/>
          <p:nvPr>
            <p:ph idx="1" type="body"/>
          </p:nvPr>
        </p:nvSpPr>
        <p:spPr>
          <a:xfrm>
            <a:off x="720000" y="1284275"/>
            <a:ext cx="66000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fattori psicologici possono influire significativamente sulle capacità comunicative, portando a difficoltà nell'esprimere pensieri ed emozioni, nel comprendere i segnali sociali e nel coinvolgersi in interazioni significative con gli altri. Gli individui affetti da queste condizioni possono beneficiare di interventi psicologici o di terapia del linguaggio e della parola.</a:t>
            </a:r>
            <a:endParaRPr sz="2000">
              <a:solidFill>
                <a:srgbClr val="445D7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Fattori psicologici</a:t>
            </a:r>
            <a:r>
              <a:rPr b="1" lang="en"/>
              <a:t>: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Ansia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Mutismo selettivo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Depressione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Fobia sociale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Stress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1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58" name="Google Shape;458;p71"/>
          <p:cNvSpPr txBox="1"/>
          <p:nvPr>
            <p:ph idx="1" type="body"/>
          </p:nvPr>
        </p:nvSpPr>
        <p:spPr>
          <a:xfrm>
            <a:off x="720000" y="1284275"/>
            <a:ext cx="39897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di ansia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Disturbo d'ansia generalizzato (GAD), disturbo d'ansia sociale (SAD) o disturbo di panico.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iniziare o mantenere conversazioni, a esprimersi chiaramente o a parlare in pubblico a causa della paura di valutazioni negative, imbarazzo o nervosismo.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Il parlante può avere un linguaggio rapido, balbettare e sudare durante la conversazione.</a:t>
            </a:r>
            <a:endParaRPr/>
          </a:p>
        </p:txBody>
      </p:sp>
      <p:pic>
        <p:nvPicPr>
          <p:cNvPr id="459" name="Google Shape;45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773095"/>
            <a:ext cx="4394400" cy="2307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2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65" name="Google Shape;465;p72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Mutismo selettivo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Incapacità di parlare in specifiche situazioni sociali (scuola, luoghi pubblici) nonostante la capacità di parlare in altri contesti.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 bambini con mutismo selettivo scelgono di non parlare a causa di timidezza estrema, ansia o paura delle conseguenze negative.</a:t>
            </a:r>
            <a:endParaRPr/>
          </a:p>
        </p:txBody>
      </p:sp>
      <p:pic>
        <p:nvPicPr>
          <p:cNvPr id="466" name="Google Shape;4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300" y="1284275"/>
            <a:ext cx="3284700" cy="32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72" name="Google Shape;472;p73"/>
          <p:cNvSpPr txBox="1"/>
          <p:nvPr>
            <p:ph idx="1" type="body"/>
          </p:nvPr>
        </p:nvSpPr>
        <p:spPr>
          <a:xfrm>
            <a:off x="720000" y="1284275"/>
            <a:ext cx="49509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45D73"/>
                </a:solidFill>
              </a:rPr>
              <a:t>Depressione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Influenza la comunicazione causando sentimenti di tristezza, disperazione e bassa autostima.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nell'esprimersi.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nel trasmettere emozioni.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Voce monotona.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Discorso limitato.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iniziare e mantenere conversazioni.</a:t>
            </a:r>
            <a:endParaRPr/>
          </a:p>
        </p:txBody>
      </p:sp>
      <p:pic>
        <p:nvPicPr>
          <p:cNvPr id="473" name="Google Shape;473;p73"/>
          <p:cNvPicPr preferRelativeResize="0"/>
          <p:nvPr/>
        </p:nvPicPr>
        <p:blipFill rotWithShape="1">
          <a:blip r:embed="rId3">
            <a:alphaModFix/>
          </a:blip>
          <a:srcRect b="10690" l="0" r="0" t="0"/>
          <a:stretch/>
        </p:blipFill>
        <p:spPr>
          <a:xfrm>
            <a:off x="5419200" y="1263289"/>
            <a:ext cx="3724800" cy="332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4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79" name="Google Shape;479;p74"/>
          <p:cNvSpPr txBox="1"/>
          <p:nvPr>
            <p:ph idx="1" type="body"/>
          </p:nvPr>
        </p:nvSpPr>
        <p:spPr>
          <a:xfrm>
            <a:off x="720000" y="1284275"/>
            <a:ext cx="43599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Fobia sociale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Disturbo d'ansia caratterizzato da una paura intensa o evitamento delle situazioni sociali a causa della paura di valutazioni negative o dell'imbarazzo.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Ansia estrema in contesti sociali, che porta a evitare di parlare o interagire con gli altri, arrossire, tremare o avere difficoltà a mantenere il contatto visivo.</a:t>
            </a:r>
            <a:endParaRPr/>
          </a:p>
        </p:txBody>
      </p:sp>
      <p:pic>
        <p:nvPicPr>
          <p:cNvPr id="480" name="Google Shape;480;p74"/>
          <p:cNvPicPr preferRelativeResize="0"/>
          <p:nvPr/>
        </p:nvPicPr>
        <p:blipFill rotWithShape="1">
          <a:blip r:embed="rId3">
            <a:alphaModFix/>
          </a:blip>
          <a:srcRect b="0" l="15201" r="17980" t="0"/>
          <a:stretch/>
        </p:blipFill>
        <p:spPr>
          <a:xfrm>
            <a:off x="5159375" y="1361500"/>
            <a:ext cx="3139725" cy="31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0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800"/>
              <a:t>Tipi e forme di comunicazione</a:t>
            </a:r>
            <a:endParaRPr sz="2800"/>
          </a:p>
        </p:txBody>
      </p:sp>
      <p:sp>
        <p:nvSpPr>
          <p:cNvPr id="167" name="Google Shape;167;p30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8" name="Google Shape;168;p30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Tipi, forme e barriere</a:t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Fattori psicologici</a:t>
            </a:r>
            <a:endParaRPr/>
          </a:p>
        </p:txBody>
      </p:sp>
      <p:sp>
        <p:nvSpPr>
          <p:cNvPr id="486" name="Google Shape;486;p75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Stress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Può causare linguaggio affrettato, irritabilità e difficoltà nell'elaborazione e nella risposta alle informazioni.</a:t>
            </a:r>
            <a:endParaRPr/>
          </a:p>
        </p:txBody>
      </p:sp>
      <p:pic>
        <p:nvPicPr>
          <p:cNvPr id="487" name="Google Shape;48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690695"/>
            <a:ext cx="4394400" cy="24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6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Deficit dell’udito e linguaggio</a:t>
            </a:r>
            <a:endParaRPr/>
          </a:p>
        </p:txBody>
      </p:sp>
      <p:sp>
        <p:nvSpPr>
          <p:cNvPr id="493" name="Google Shape;493;p76"/>
          <p:cNvSpPr txBox="1"/>
          <p:nvPr>
            <p:ph idx="1" type="body"/>
          </p:nvPr>
        </p:nvSpPr>
        <p:spPr>
          <a:xfrm>
            <a:off x="720000" y="1284275"/>
            <a:ext cx="48561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Deficit dell'udito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Influisce sulla capacità di percepire ed elaborare efficacemente le informazioni uditive.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Perdita dell'udito trasmissiva, perdita dell'udito neurosensoriale e perdita dell'udito mista.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"/>
            </a:br>
            <a:r>
              <a:rPr lang="en"/>
              <a:t>Perdita dell'udito trasmissiva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sentire chiaramente i suoni del linguaggio, specialmente in ambienti rumorosi.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capire le conversazioni o seguire le istruzioni verbali a causa della ridotta chiarezza e del volume dei suoni in arrivo.</a:t>
            </a:r>
            <a:endParaRPr b="1"/>
          </a:p>
        </p:txBody>
      </p:sp>
      <p:pic>
        <p:nvPicPr>
          <p:cNvPr id="494" name="Google Shape;4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900" y="1596282"/>
            <a:ext cx="3263101" cy="266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7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Deficit dell’udito e linguaggio</a:t>
            </a:r>
            <a:endParaRPr/>
          </a:p>
        </p:txBody>
      </p:sp>
      <p:sp>
        <p:nvSpPr>
          <p:cNvPr id="500" name="Google Shape;500;p77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Perdita dell'udito neurosensoriale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discriminare tra i suoni del linguaggio o a capire le conversazioni, in particolare in ambienti rumorosi.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Perdita dell'udito mista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sentire i suoni del linguaggio, a capire le conversazioni e a seguire le istruzioni verbali.</a:t>
            </a:r>
            <a:endParaRPr/>
          </a:p>
        </p:txBody>
      </p:sp>
      <p:pic>
        <p:nvPicPr>
          <p:cNvPr id="501" name="Google Shape;50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896682"/>
            <a:ext cx="4394399" cy="205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8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Deficit dell’udito e linguaggio</a:t>
            </a:r>
            <a:endParaRPr/>
          </a:p>
        </p:txBody>
      </p:sp>
      <p:sp>
        <p:nvSpPr>
          <p:cNvPr id="507" name="Google Shape;507;p78"/>
          <p:cNvSpPr txBox="1"/>
          <p:nvPr>
            <p:ph idx="1" type="body"/>
          </p:nvPr>
        </p:nvSpPr>
        <p:spPr>
          <a:xfrm>
            <a:off x="720000" y="1284275"/>
            <a:ext cx="50421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Disturbi del linguaggio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Influenzano la produzione, l'articolazione, la fluidità o la qualità del linguaggio.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Balbuzie, aprassia del linguaggio, disartria, disturbi fonologici, disturbi dell'articolazione e della voce.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Balbuzie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Interruzioni nel flusso del linguaggio (disturbi della fluidità), come ripetizioni, prolungamenti o blocchi di suoni e sillabe.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Può causare ansia nel parlare ed evitamento della comunicazione.</a:t>
            </a:r>
            <a:endParaRPr/>
          </a:p>
        </p:txBody>
      </p:sp>
      <p:pic>
        <p:nvPicPr>
          <p:cNvPr id="508" name="Google Shape;50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100" y="1196670"/>
            <a:ext cx="3459899" cy="345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9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Deficit dell’udito e linguaggio</a:t>
            </a:r>
            <a:endParaRPr/>
          </a:p>
        </p:txBody>
      </p:sp>
      <p:sp>
        <p:nvSpPr>
          <p:cNvPr id="514" name="Google Shape;514;p79"/>
          <p:cNvSpPr txBox="1"/>
          <p:nvPr>
            <p:ph idx="1" type="body"/>
          </p:nvPr>
        </p:nvSpPr>
        <p:spPr>
          <a:xfrm>
            <a:off x="720000" y="1284275"/>
            <a:ext cx="67743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fonologici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Schemi coerenti di sostituzioni, omissioni o distorsioni dei suoni che influenzano l'intelligibilità.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dell'articolazione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Difficoltà a produrre suoni del linguaggio in modo accurato a causa di problemi con il posizionamento, il tempismo o la coordinazione dei movimenti delle labbra, della lingua, del palato o della mandibola.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Disturbi della voce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Anomalie nella qualità, tonalità, volume o risonanza della voce che influenzano la comunicazione.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0"/>
          <p:cNvSpPr/>
          <p:nvPr/>
        </p:nvSpPr>
        <p:spPr>
          <a:xfrm>
            <a:off x="720000" y="957148"/>
            <a:ext cx="1655700" cy="931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0"/>
          <p:cNvSpPr txBox="1"/>
          <p:nvPr>
            <p:ph type="title"/>
          </p:nvPr>
        </p:nvSpPr>
        <p:spPr>
          <a:xfrm>
            <a:off x="720000" y="2231275"/>
            <a:ext cx="2877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400"/>
              <a:t>Conclusioni e punti chiave</a:t>
            </a:r>
            <a:endParaRPr sz="2400"/>
          </a:p>
        </p:txBody>
      </p:sp>
      <p:sp>
        <p:nvSpPr>
          <p:cNvPr id="521" name="Google Shape;521;p80"/>
          <p:cNvSpPr txBox="1"/>
          <p:nvPr>
            <p:ph idx="2" type="title"/>
          </p:nvPr>
        </p:nvSpPr>
        <p:spPr>
          <a:xfrm>
            <a:off x="936900" y="1001848"/>
            <a:ext cx="122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22" name="Google Shape;522;p80"/>
          <p:cNvSpPr txBox="1"/>
          <p:nvPr>
            <p:ph idx="1" type="subTitle"/>
          </p:nvPr>
        </p:nvSpPr>
        <p:spPr>
          <a:xfrm>
            <a:off x="720000" y="3870350"/>
            <a:ext cx="26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523" name="Google Shape;52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700" y="1312050"/>
            <a:ext cx="4982298" cy="24278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240000" dist="209550">
              <a:schemeClr val="dk1"/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1"/>
          <p:cNvSpPr txBox="1"/>
          <p:nvPr>
            <p:ph idx="1" type="body"/>
          </p:nvPr>
        </p:nvSpPr>
        <p:spPr>
          <a:xfrm>
            <a:off x="720000" y="1284275"/>
            <a:ext cx="48411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Una comunicazione efficace è fondamentale per favorire connessioni significative, promuovere la collaborazione e raggiungere obiettivi comuni nei contesti personali, professionali e sociali. Comprendendo i principi, i processi e le sfide della comunicazione, gli individui possono migliorare le proprie competenze comunicative e gestire le interazioni interpersonali in modo più efficace.</a:t>
            </a:r>
            <a:endParaRPr b="1"/>
          </a:p>
        </p:txBody>
      </p:sp>
      <p:pic>
        <p:nvPicPr>
          <p:cNvPr id="529" name="Google Shape;52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5900" y="1287575"/>
            <a:ext cx="3278100" cy="32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2"/>
          <p:cNvPicPr preferRelativeResize="0"/>
          <p:nvPr/>
        </p:nvPicPr>
        <p:blipFill rotWithShape="1">
          <a:blip r:embed="rId3">
            <a:alphaModFix/>
          </a:blip>
          <a:srcRect b="2380" l="0" r="0" t="2380"/>
          <a:stretch/>
        </p:blipFill>
        <p:spPr>
          <a:xfrm>
            <a:off x="3715275" y="74610"/>
            <a:ext cx="2025975" cy="1929532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5" name="Google Shape;535;p82"/>
          <p:cNvSpPr/>
          <p:nvPr/>
        </p:nvSpPr>
        <p:spPr>
          <a:xfrm>
            <a:off x="3954000" y="3550478"/>
            <a:ext cx="5083800" cy="549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u="none" cap="none" strike="noStrike">
                <a:solidFill>
                  <a:srgbClr val="FEFEFE"/>
                </a:solidFill>
                <a:latin typeface="Antic"/>
                <a:ea typeface="Antic"/>
                <a:cs typeface="Antic"/>
                <a:sym typeface="Antic"/>
              </a:rPr>
              <a:t>Project no: 2022-1-RO01-KA220-VET-000085029</a:t>
            </a:r>
            <a:endParaRPr b="1" i="0" u="none" cap="none" strike="noStrike">
              <a:solidFill>
                <a:srgbClr val="FF9900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536" name="Google Shape;536;p82"/>
          <p:cNvPicPr preferRelativeResize="0"/>
          <p:nvPr/>
        </p:nvPicPr>
        <p:blipFill rotWithShape="1">
          <a:blip r:embed="rId4">
            <a:alphaModFix/>
          </a:blip>
          <a:srcRect b="0" l="2722" r="2732" t="0"/>
          <a:stretch/>
        </p:blipFill>
        <p:spPr>
          <a:xfrm>
            <a:off x="6321750" y="293918"/>
            <a:ext cx="2100060" cy="4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2"/>
          <p:cNvSpPr txBox="1"/>
          <p:nvPr/>
        </p:nvSpPr>
        <p:spPr>
          <a:xfrm>
            <a:off x="0" y="2102700"/>
            <a:ext cx="9144000" cy="1530600"/>
          </a:xfrm>
          <a:prstGeom prst="rect">
            <a:avLst/>
          </a:prstGeom>
          <a:solidFill>
            <a:srgbClr val="5F7D95"/>
          </a:solidFill>
          <a:ln>
            <a:noFill/>
          </a:ln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Grazie per la tua attenzione!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8" name="Google Shape;538;p82"/>
          <p:cNvGrpSpPr/>
          <p:nvPr/>
        </p:nvGrpSpPr>
        <p:grpSpPr>
          <a:xfrm>
            <a:off x="908562" y="4256594"/>
            <a:ext cx="7326890" cy="846552"/>
            <a:chOff x="498500" y="4137629"/>
            <a:chExt cx="8147326" cy="941345"/>
          </a:xfrm>
        </p:grpSpPr>
        <p:grpSp>
          <p:nvGrpSpPr>
            <p:cNvPr id="539" name="Google Shape;539;p82"/>
            <p:cNvGrpSpPr/>
            <p:nvPr/>
          </p:nvGrpSpPr>
          <p:grpSpPr>
            <a:xfrm>
              <a:off x="498500" y="4226550"/>
              <a:ext cx="4586516" cy="852425"/>
              <a:chOff x="498500" y="4226550"/>
              <a:chExt cx="4586516" cy="852425"/>
            </a:xfrm>
          </p:grpSpPr>
          <p:grpSp>
            <p:nvGrpSpPr>
              <p:cNvPr id="540" name="Google Shape;540;p82"/>
              <p:cNvGrpSpPr/>
              <p:nvPr/>
            </p:nvGrpSpPr>
            <p:grpSpPr>
              <a:xfrm>
                <a:off x="498500" y="4226550"/>
                <a:ext cx="2782903" cy="852425"/>
                <a:chOff x="661431" y="5761985"/>
                <a:chExt cx="4102762" cy="1256708"/>
              </a:xfrm>
            </p:grpSpPr>
            <p:pic>
              <p:nvPicPr>
                <p:cNvPr id="541" name="Google Shape;541;p82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3392779" y="5768268"/>
                  <a:ext cx="1371414" cy="10721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2" name="Google Shape;542;p82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431" y="5761985"/>
                  <a:ext cx="1584550" cy="12567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Logo Oriensys" id="543" name="Google Shape;543;p8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59273" y="4297788"/>
                <a:ext cx="1025743" cy="621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4" name="Google Shape;544;p8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7676" y="4244682"/>
              <a:ext cx="718150" cy="727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82"/>
            <p:cNvPicPr preferRelativeResize="0"/>
            <p:nvPr/>
          </p:nvPicPr>
          <p:blipFill rotWithShape="1">
            <a:blip r:embed="rId9">
              <a:alphaModFix/>
            </a:blip>
            <a:srcRect b="7330" l="0" r="0" t="-7329"/>
            <a:stretch/>
          </p:blipFill>
          <p:spPr>
            <a:xfrm>
              <a:off x="6147275" y="4137629"/>
              <a:ext cx="718150" cy="9135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Tipi di comunicazione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 comunicazione verbale </a:t>
            </a:r>
            <a:r>
              <a:rPr lang="en"/>
              <a:t>è l'uso di parole parlate o scritte.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Comunicazione orale: conversazioni faccia a faccia, telefonate, videoconferenze, presentazioni.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Comunicazione scritta: email, lettere, rapporti, memo, post sui social media.</a:t>
            </a:r>
            <a:endParaRPr b="1"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473145"/>
            <a:ext cx="4394400" cy="21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Tipi di comunicazione</a:t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Comunicazione non verbale:</a:t>
            </a:r>
            <a:r>
              <a:rPr lang="en"/>
              <a:t>uso del linguaggio del corpo, dei gesti, delle espressioni facciali, del contatto visivo, della postura e di altri comportamenti fisici per trasmettere messaggi.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modi più noti di comunicare non verbalmente sono la cinesica, la prossemica, l'aptica, la cronemica e il paralanguage (che comprende tono, intonazione e volume della voce).</a:t>
            </a:r>
            <a:endParaRPr/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600" y="1461820"/>
            <a:ext cx="4394400" cy="29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Forme di comunicazione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189750" y="1257750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comunicazione può assumere quattro forme: intrapersonale, interpersonale, pubblica e di massa.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Comunicazione intrapersonale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pensieri, dialogo interno, riflessioni persona</a:t>
            </a:r>
            <a:r>
              <a:rPr lang="en"/>
              <a:t>l</a:t>
            </a:r>
            <a:r>
              <a:rPr lang="en"/>
              <a:t>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Comunicazione interpersonale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Diretta, faccia a faccia tra due o più persone</a:t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254" y="1072050"/>
            <a:ext cx="4097746" cy="210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4554" y="3176925"/>
            <a:ext cx="2615293" cy="196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1164594" y="316670"/>
            <a:ext cx="7259400" cy="572700"/>
          </a:xfrm>
          <a:prstGeom prst="rect">
            <a:avLst/>
          </a:prstGeom>
        </p:spPr>
        <p:txBody>
          <a:bodyPr anchorCtr="0" anchor="ctr" bIns="94750" lIns="94750" spcFirstLastPara="1" rIns="94750" wrap="square" tIns="94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Forme di comunicazione</a:t>
            </a:r>
            <a:endParaRPr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720000" y="1284275"/>
            <a:ext cx="3724800" cy="3284700"/>
          </a:xfrm>
          <a:prstGeom prst="rect">
            <a:avLst/>
          </a:prstGeom>
        </p:spPr>
        <p:txBody>
          <a:bodyPr anchorCtr="0" anchor="t" bIns="94750" lIns="94750" spcFirstLastPara="1" rIns="94750" wrap="square" tIns="9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Comunicazione pubblica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Quando una persona parla a un vasto pubblico - discorsi pubblici, lezioni universitarie o trasmissioni mediatiche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Comunicazione di massa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Diffusione di informazioni a un pubblico vasto attraverso i mass media (TV, radio, giornali, internet)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300" y="1284275"/>
            <a:ext cx="3284699" cy="328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MTH video course">
  <a:themeElements>
    <a:clrScheme name="Simple Light">
      <a:dk1>
        <a:srgbClr val="FF9900"/>
      </a:dk1>
      <a:lt1>
        <a:srgbClr val="DBE2E7"/>
      </a:lt1>
      <a:dk2>
        <a:srgbClr val="5F7D95"/>
      </a:dk2>
      <a:lt2>
        <a:srgbClr val="CD2525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CD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