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10287000" cx="18288000"/>
  <p:notesSz cx="6858000" cy="9144000"/>
  <p:embeddedFontLst>
    <p:embeddedFont>
      <p:font typeface="Arimo"/>
      <p:bold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44">
          <p15:clr>
            <a:srgbClr val="A4A3A4"/>
          </p15:clr>
        </p15:guide>
        <p15:guide id="2" pos="2915">
          <p15:clr>
            <a:srgbClr val="A4A3A4"/>
          </p15:clr>
        </p15:guide>
      </p15:sldGuideLst>
    </p:ext>
    <p:ext uri="GoogleSlidesCustomDataVersion2">
      <go:slidesCustomData xmlns:go="http://customooxmlschemas.google.com/" r:id="rId94" roundtripDataSignature="AMtx7miUDLgSvq/+wS2jphoqsFzppruY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44" orient="horz"/>
        <p:guide pos="291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94" Type="http://customschemas.google.com/relationships/presentationmetadata" Target="meta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font" Target="fonts/Arimo-boldItalic.fntdata"/><Relationship Id="rId92" Type="http://schemas.openxmlformats.org/officeDocument/2006/relationships/font" Target="fonts/Arimo-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0" name="Google Shape;97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6" name="Google Shape;112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9" name="Google Shape;116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3" name="Google Shape;118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6" name="Google Shape;120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1" name="Google Shape;122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2" name="Google Shape;124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7" name="Google Shape;125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6" name="Google Shape;126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7" name="Google Shape;129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9" name="Google Shape;134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7" name="Google Shape;138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9" name="Google Shape;141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8" name="Google Shape;142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0" name="Google Shape;148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8" name="Google Shape;149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3" name="Google Shape;1513;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8" name="Google Shape;152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1" name="Google Shape;154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3" name="Google Shape;155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5" name="Google Shape;1565;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0" name="Google Shape;1580;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5" name="Google Shape;1595;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3" name="Google Shape;161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7" name="Google Shape;1627;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1" name="Google Shape;164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9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9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8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8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9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9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9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9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9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9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9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9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9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9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9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96"/>
          <p:cNvSpPr/>
          <p:nvPr>
            <p:ph idx="2" type="pic"/>
          </p:nvPr>
        </p:nvSpPr>
        <p:spPr>
          <a:xfrm>
            <a:off x="1792288" y="612775"/>
            <a:ext cx="5486400" cy="4114800"/>
          </a:xfrm>
          <a:prstGeom prst="rect">
            <a:avLst/>
          </a:prstGeom>
          <a:noFill/>
          <a:ln>
            <a:noFill/>
          </a:ln>
        </p:spPr>
      </p:sp>
      <p:sp>
        <p:nvSpPr>
          <p:cNvPr id="68" name="Google Shape;68;p9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98989"/>
                </a:solidFill>
                <a:latin typeface="Calibri"/>
                <a:ea typeface="Calibri"/>
                <a:cs typeface="Calibri"/>
                <a:sym typeface="Calibri"/>
              </a:defRPr>
            </a:lvl1pPr>
            <a:lvl2pPr indent="0" lvl="1" marL="0" algn="r">
              <a:spcBef>
                <a:spcPts val="0"/>
              </a:spcBef>
              <a:spcAft>
                <a:spcPts val="0"/>
              </a:spcAft>
              <a:buNone/>
              <a:defRPr sz="1200">
                <a:solidFill>
                  <a:srgbClr val="898989"/>
                </a:solidFill>
                <a:latin typeface="Calibri"/>
                <a:ea typeface="Calibri"/>
                <a:cs typeface="Calibri"/>
                <a:sym typeface="Calibri"/>
              </a:defRPr>
            </a:lvl2pPr>
            <a:lvl3pPr indent="0" lvl="2" marL="0" algn="r">
              <a:spcBef>
                <a:spcPts val="0"/>
              </a:spcBef>
              <a:spcAft>
                <a:spcPts val="0"/>
              </a:spcAft>
              <a:buNone/>
              <a:defRPr sz="1200">
                <a:solidFill>
                  <a:srgbClr val="898989"/>
                </a:solidFill>
                <a:latin typeface="Calibri"/>
                <a:ea typeface="Calibri"/>
                <a:cs typeface="Calibri"/>
                <a:sym typeface="Calibri"/>
              </a:defRPr>
            </a:lvl3pPr>
            <a:lvl4pPr indent="0" lvl="3" marL="0" algn="r">
              <a:spcBef>
                <a:spcPts val="0"/>
              </a:spcBef>
              <a:spcAft>
                <a:spcPts val="0"/>
              </a:spcAft>
              <a:buNone/>
              <a:defRPr sz="1200">
                <a:solidFill>
                  <a:srgbClr val="898989"/>
                </a:solidFill>
                <a:latin typeface="Calibri"/>
                <a:ea typeface="Calibri"/>
                <a:cs typeface="Calibri"/>
                <a:sym typeface="Calibri"/>
              </a:defRPr>
            </a:lvl4pPr>
            <a:lvl5pPr indent="0" lvl="4" marL="0" algn="r">
              <a:spcBef>
                <a:spcPts val="0"/>
              </a:spcBef>
              <a:spcAft>
                <a:spcPts val="0"/>
              </a:spcAft>
              <a:buNone/>
              <a:defRPr sz="1200">
                <a:solidFill>
                  <a:srgbClr val="898989"/>
                </a:solidFill>
                <a:latin typeface="Calibri"/>
                <a:ea typeface="Calibri"/>
                <a:cs typeface="Calibri"/>
                <a:sym typeface="Calibri"/>
              </a:defRPr>
            </a:lvl5pPr>
            <a:lvl6pPr indent="0" lvl="5" marL="0" algn="r">
              <a:spcBef>
                <a:spcPts val="0"/>
              </a:spcBef>
              <a:spcAft>
                <a:spcPts val="0"/>
              </a:spcAft>
              <a:buNone/>
              <a:defRPr sz="1200">
                <a:solidFill>
                  <a:srgbClr val="898989"/>
                </a:solidFill>
                <a:latin typeface="Calibri"/>
                <a:ea typeface="Calibri"/>
                <a:cs typeface="Calibri"/>
                <a:sym typeface="Calibri"/>
              </a:defRPr>
            </a:lvl6pPr>
            <a:lvl7pPr indent="0" lvl="6" marL="0" algn="r">
              <a:spcBef>
                <a:spcPts val="0"/>
              </a:spcBef>
              <a:spcAft>
                <a:spcPts val="0"/>
              </a:spcAft>
              <a:buNone/>
              <a:defRPr sz="1200">
                <a:solidFill>
                  <a:srgbClr val="898989"/>
                </a:solidFill>
                <a:latin typeface="Calibri"/>
                <a:ea typeface="Calibri"/>
                <a:cs typeface="Calibri"/>
                <a:sym typeface="Calibri"/>
              </a:defRPr>
            </a:lvl7pPr>
            <a:lvl8pPr indent="0" lvl="7" marL="0" algn="r">
              <a:spcBef>
                <a:spcPts val="0"/>
              </a:spcBef>
              <a:spcAft>
                <a:spcPts val="0"/>
              </a:spcAft>
              <a:buNone/>
              <a:defRPr sz="1200">
                <a:solidFill>
                  <a:srgbClr val="898989"/>
                </a:solidFill>
                <a:latin typeface="Calibri"/>
                <a:ea typeface="Calibri"/>
                <a:cs typeface="Calibri"/>
                <a:sym typeface="Calibri"/>
              </a:defRPr>
            </a:lvl8pPr>
            <a:lvl9pPr indent="0" lvl="8" marL="0" algn="r">
              <a:spcBef>
                <a:spcPts val="0"/>
              </a:spcBef>
              <a:spcAft>
                <a:spcPts val="0"/>
              </a:spcAft>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8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0.png"/><Relationship Id="rId4" Type="http://schemas.openxmlformats.org/officeDocument/2006/relationships/image" Target="../media/image4.png"/><Relationship Id="rId10"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5.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29.jp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6.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0.png"/><Relationship Id="rId4" Type="http://schemas.openxmlformats.org/officeDocument/2006/relationships/image" Target="../media/image11.png"/><Relationship Id="rId5" Type="http://schemas.openxmlformats.org/officeDocument/2006/relationships/image" Target="../media/image31.png"/><Relationship Id="rId6"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32.jpg"/><Relationship Id="rId5"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gif"/><Relationship Id="rId4" Type="http://schemas.openxmlformats.org/officeDocument/2006/relationships/image" Target="../media/image33.gif"/><Relationship Id="rId5"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24.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9.jpg"/><Relationship Id="rId4" Type="http://schemas.openxmlformats.org/officeDocument/2006/relationships/image" Target="../media/image48.jpg"/><Relationship Id="rId5" Type="http://schemas.openxmlformats.org/officeDocument/2006/relationships/image" Target="../media/image11.png"/></Relationships>
</file>

<file path=ppt/slides/_rels/slide35.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2.png"/><Relationship Id="rId13" Type="http://schemas.openxmlformats.org/officeDocument/2006/relationships/image" Target="../media/image51.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50.png"/><Relationship Id="rId15" Type="http://schemas.openxmlformats.org/officeDocument/2006/relationships/image" Target="../media/image59.png"/><Relationship Id="rId14" Type="http://schemas.openxmlformats.org/officeDocument/2006/relationships/image" Target="../media/image57.png"/><Relationship Id="rId17" Type="http://schemas.openxmlformats.org/officeDocument/2006/relationships/image" Target="../media/image60.png"/><Relationship Id="rId16" Type="http://schemas.openxmlformats.org/officeDocument/2006/relationships/image" Target="../media/image65.png"/><Relationship Id="rId5" Type="http://schemas.openxmlformats.org/officeDocument/2006/relationships/image" Target="../media/image45.png"/><Relationship Id="rId6" Type="http://schemas.openxmlformats.org/officeDocument/2006/relationships/image" Target="../media/image44.png"/><Relationship Id="rId18" Type="http://schemas.openxmlformats.org/officeDocument/2006/relationships/image" Target="../media/image11.png"/><Relationship Id="rId7" Type="http://schemas.openxmlformats.org/officeDocument/2006/relationships/image" Target="../media/image47.png"/><Relationship Id="rId8"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24.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24.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8.png"/><Relationship Id="rId4" Type="http://schemas.openxmlformats.org/officeDocument/2006/relationships/image" Target="../media/image61.jpg"/><Relationship Id="rId5"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64.png"/><Relationship Id="rId5" Type="http://schemas.openxmlformats.org/officeDocument/2006/relationships/image" Target="../media/image69.png"/><Relationship Id="rId6" Type="http://schemas.openxmlformats.org/officeDocument/2006/relationships/image" Target="../media/image73.png"/><Relationship Id="rId7"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image" Target="../media/image67.png"/><Relationship Id="rId5" Type="http://schemas.openxmlformats.org/officeDocument/2006/relationships/image" Target="../media/image75.png"/><Relationship Id="rId6" Type="http://schemas.openxmlformats.org/officeDocument/2006/relationships/image" Target="../media/image66.png"/><Relationship Id="rId7"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74.jpg"/><Relationship Id="rId5" Type="http://schemas.openxmlformats.org/officeDocument/2006/relationships/image" Target="../media/image76.png"/><Relationship Id="rId6" Type="http://schemas.openxmlformats.org/officeDocument/2006/relationships/image" Target="../media/image7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0.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79.jpg"/><Relationship Id="rId5" Type="http://schemas.openxmlformats.org/officeDocument/2006/relationships/image" Target="../media/image8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82.jpg"/><Relationship Id="rId5"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30.png"/><Relationship Id="rId4" Type="http://schemas.openxmlformats.org/officeDocument/2006/relationships/image" Target="../media/image11.png"/><Relationship Id="rId5" Type="http://schemas.openxmlformats.org/officeDocument/2006/relationships/image" Target="../media/image79.jpg"/><Relationship Id="rId6"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85.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7.jp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30.png"/><Relationship Id="rId4" Type="http://schemas.openxmlformats.org/officeDocument/2006/relationships/image" Target="../media/image11.png"/><Relationship Id="rId5" Type="http://schemas.openxmlformats.org/officeDocument/2006/relationships/image" Target="../media/image88.jpg"/><Relationship Id="rId6" Type="http://schemas.openxmlformats.org/officeDocument/2006/relationships/image" Target="../media/image9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0.png"/><Relationship Id="rId4" Type="http://schemas.openxmlformats.org/officeDocument/2006/relationships/image" Target="../media/image11.png"/><Relationship Id="rId5" Type="http://schemas.openxmlformats.org/officeDocument/2006/relationships/image" Target="../media/image93.jpg"/><Relationship Id="rId6" Type="http://schemas.openxmlformats.org/officeDocument/2006/relationships/image" Target="../media/image9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8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8.jp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3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4.jp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1.png"/><Relationship Id="rId4" Type="http://schemas.openxmlformats.org/officeDocument/2006/relationships/image" Target="../media/image85.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97.jp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5.jp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98.jpg"/><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1.jp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4.jpg"/><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30.pn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1.png"/><Relationship Id="rId4" Type="http://schemas.openxmlformats.org/officeDocument/2006/relationships/image" Target="../media/image99.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1.png"/><Relationship Id="rId4" Type="http://schemas.openxmlformats.org/officeDocument/2006/relationships/image" Target="../media/image109.jpg"/><Relationship Id="rId5" Type="http://schemas.openxmlformats.org/officeDocument/2006/relationships/image" Target="../media/image12.png"/><Relationship Id="rId6" Type="http://schemas.openxmlformats.org/officeDocument/2006/relationships/image" Target="../media/image99.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png"/><Relationship Id="rId4" Type="http://schemas.openxmlformats.org/officeDocument/2006/relationships/image" Target="../media/image104.jpg"/><Relationship Id="rId5" Type="http://schemas.openxmlformats.org/officeDocument/2006/relationships/image" Target="../media/image12.png"/><Relationship Id="rId6" Type="http://schemas.openxmlformats.org/officeDocument/2006/relationships/image" Target="../media/image9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7.jpg"/><Relationship Id="rId5"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11.jpg"/><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0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0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1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1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1.png"/><Relationship Id="rId4" Type="http://schemas.openxmlformats.org/officeDocument/2006/relationships/image" Target="../media/image11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14.jp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1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1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32.png"/><Relationship Id="rId4" Type="http://schemas.openxmlformats.org/officeDocument/2006/relationships/image" Target="../media/image11.png"/><Relationship Id="rId5" Type="http://schemas.openxmlformats.org/officeDocument/2006/relationships/image" Target="../media/image117.jpg"/><Relationship Id="rId6" Type="http://schemas.openxmlformats.org/officeDocument/2006/relationships/image" Target="../media/image1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9.png"/><Relationship Id="rId4" Type="http://schemas.openxmlformats.org/officeDocument/2006/relationships/image" Target="../media/image120.jpg"/><Relationship Id="rId5" Type="http://schemas.openxmlformats.org/officeDocument/2006/relationships/image" Target="../media/image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19.png"/><Relationship Id="rId4" Type="http://schemas.openxmlformats.org/officeDocument/2006/relationships/image" Target="../media/image122.jpg"/><Relationship Id="rId5" Type="http://schemas.openxmlformats.org/officeDocument/2006/relationships/image" Target="../media/image11.png"/></Relationships>
</file>

<file path=ppt/slides/_rels/slide86.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30.png"/><Relationship Id="rId4"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0.png"/><Relationship Id="rId4" Type="http://schemas.openxmlformats.org/officeDocument/2006/relationships/image" Target="../media/image26.jp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txBox="1"/>
          <p:nvPr/>
        </p:nvSpPr>
        <p:spPr>
          <a:xfrm>
            <a:off x="1246188" y="2247900"/>
            <a:ext cx="15916200" cy="4160100"/>
          </a:xfrm>
          <a:prstGeom prst="rect">
            <a:avLst/>
          </a:prstGeom>
          <a:noFill/>
          <a:ln>
            <a:noFill/>
          </a:ln>
        </p:spPr>
        <p:txBody>
          <a:bodyPr anchorCtr="0" anchor="t" bIns="0" lIns="0" spcFirstLastPara="1" rIns="0" wrap="square" tIns="0">
            <a:spAutoFit/>
          </a:bodyPr>
          <a:lstStyle/>
          <a:p>
            <a:pPr indent="0" lvl="0" marL="0" marR="0" rtl="0" algn="ctr">
              <a:lnSpc>
                <a:spcPct val="189068"/>
              </a:lnSpc>
              <a:spcBef>
                <a:spcPts val="0"/>
              </a:spcBef>
              <a:spcAft>
                <a:spcPts val="0"/>
              </a:spcAft>
              <a:buNone/>
            </a:pPr>
            <a:r>
              <a:rPr b="1" lang="en-US" sz="8800">
                <a:solidFill>
                  <a:srgbClr val="FFFFFF"/>
                </a:solidFill>
              </a:rPr>
              <a:t>Insegnami ad aiutare</a:t>
            </a:r>
            <a:endParaRPr b="0" sz="8800" u="none">
              <a:solidFill>
                <a:srgbClr val="FFFFFF"/>
              </a:solidFill>
              <a:latin typeface="Arial"/>
              <a:ea typeface="Arial"/>
              <a:cs typeface="Arial"/>
              <a:sym typeface="Arial"/>
            </a:endParaRPr>
          </a:p>
          <a:p>
            <a:pPr indent="0" lvl="1" marL="0" marR="0" rtl="0" algn="ctr">
              <a:lnSpc>
                <a:spcPct val="159700"/>
              </a:lnSpc>
              <a:spcBef>
                <a:spcPts val="0"/>
              </a:spcBef>
              <a:spcAft>
                <a:spcPts val="0"/>
              </a:spcAft>
              <a:buNone/>
            </a:pPr>
            <a:r>
              <a:rPr lang="en-US" sz="4000">
                <a:solidFill>
                  <a:srgbClr val="FFFFFF"/>
                </a:solidFill>
              </a:rPr>
              <a:t>MODULO 3 - Lezione 5 - Comportamento assertivo nella comunicazione online - modello comportamentale</a:t>
            </a:r>
            <a:endParaRPr/>
          </a:p>
        </p:txBody>
      </p:sp>
      <p:cxnSp>
        <p:nvCxnSpPr>
          <p:cNvPr id="90" name="Google Shape;90;p1"/>
          <p:cNvCxnSpPr/>
          <p:nvPr/>
        </p:nvCxnSpPr>
        <p:spPr>
          <a:xfrm>
            <a:off x="2525713" y="2581275"/>
            <a:ext cx="13236575" cy="0"/>
          </a:xfrm>
          <a:prstGeom prst="straightConnector1">
            <a:avLst/>
          </a:prstGeom>
          <a:noFill/>
          <a:ln cap="flat" cmpd="sng" w="9525">
            <a:solidFill>
              <a:srgbClr val="FFFFFF"/>
            </a:solidFill>
            <a:prstDash val="solid"/>
            <a:round/>
            <a:headEnd len="sm" w="sm" type="none"/>
            <a:tailEnd len="sm" w="sm" type="none"/>
          </a:ln>
        </p:spPr>
      </p:cxnSp>
      <p:cxnSp>
        <p:nvCxnSpPr>
          <p:cNvPr id="91" name="Google Shape;91;p1"/>
          <p:cNvCxnSpPr/>
          <p:nvPr/>
        </p:nvCxnSpPr>
        <p:spPr>
          <a:xfrm>
            <a:off x="2636838" y="7400925"/>
            <a:ext cx="13236575" cy="0"/>
          </a:xfrm>
          <a:prstGeom prst="straightConnector1">
            <a:avLst/>
          </a:prstGeom>
          <a:noFill/>
          <a:ln cap="flat" cmpd="sng" w="9525">
            <a:solidFill>
              <a:srgbClr val="FFFFFF"/>
            </a:solidFill>
            <a:prstDash val="solid"/>
            <a:round/>
            <a:headEnd len="sm" w="sm" type="none"/>
            <a:tailEnd len="sm" w="sm" type="none"/>
          </a:ln>
        </p:spPr>
      </p:cxnSp>
      <p:sp>
        <p:nvSpPr>
          <p:cNvPr id="92" name="Google Shape;92;p1"/>
          <p:cNvSpPr/>
          <p:nvPr/>
        </p:nvSpPr>
        <p:spPr>
          <a:xfrm>
            <a:off x="180975" y="125413"/>
            <a:ext cx="2455863" cy="2455862"/>
          </a:xfrm>
          <a:custGeom>
            <a:rect b="b" l="l" r="r" t="t"/>
            <a:pathLst>
              <a:path extrusionOk="0" h="2456948" w="2456948">
                <a:moveTo>
                  <a:pt x="0" y="0"/>
                </a:moveTo>
                <a:lnTo>
                  <a:pt x="2456948" y="0"/>
                </a:lnTo>
                <a:lnTo>
                  <a:pt x="2456948" y="2456949"/>
                </a:lnTo>
                <a:lnTo>
                  <a:pt x="0" y="24569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11460163" y="333375"/>
            <a:ext cx="6297612" cy="1319213"/>
          </a:xfrm>
          <a:custGeom>
            <a:rect b="b" l="l" r="r" t="t"/>
            <a:pathLst>
              <a:path extrusionOk="0" h="1320072" w="6298553">
                <a:moveTo>
                  <a:pt x="0" y="0"/>
                </a:moveTo>
                <a:lnTo>
                  <a:pt x="6298553" y="0"/>
                </a:lnTo>
                <a:lnTo>
                  <a:pt x="6298553" y="1320072"/>
                </a:lnTo>
                <a:lnTo>
                  <a:pt x="0" y="132007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4" name="Google Shape;94;p1"/>
          <p:cNvGrpSpPr/>
          <p:nvPr/>
        </p:nvGrpSpPr>
        <p:grpSpPr>
          <a:xfrm>
            <a:off x="5705825" y="6302300"/>
            <a:ext cx="10167600" cy="1098613"/>
            <a:chOff x="0" y="0"/>
            <a:chExt cx="13556800" cy="1464818"/>
          </a:xfrm>
        </p:grpSpPr>
        <p:sp>
          <p:nvSpPr>
            <p:cNvPr id="95" name="Google Shape;95;p1"/>
            <p:cNvSpPr/>
            <p:nvPr/>
          </p:nvSpPr>
          <p:spPr>
            <a:xfrm>
              <a:off x="0" y="0"/>
              <a:ext cx="13556742" cy="1464818"/>
            </a:xfrm>
            <a:custGeom>
              <a:rect b="b" l="l" r="r" t="t"/>
              <a:pathLst>
                <a:path extrusionOk="0" h="1464818" w="13556742">
                  <a:moveTo>
                    <a:pt x="0" y="0"/>
                  </a:moveTo>
                  <a:lnTo>
                    <a:pt x="13556742" y="0"/>
                  </a:lnTo>
                  <a:lnTo>
                    <a:pt x="13556742" y="1464818"/>
                  </a:lnTo>
                  <a:lnTo>
                    <a:pt x="0" y="1464818"/>
                  </a:lnTo>
                  <a:lnTo>
                    <a:pt x="0" y="0"/>
                  </a:ln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txBox="1"/>
            <p:nvPr/>
          </p:nvSpPr>
          <p:spPr>
            <a:xfrm>
              <a:off x="0" y="0"/>
              <a:ext cx="13556800" cy="1464800"/>
            </a:xfrm>
            <a:prstGeom prst="rect">
              <a:avLst/>
            </a:prstGeom>
            <a:noFill/>
            <a:ln>
              <a:noFill/>
            </a:ln>
          </p:spPr>
          <p:txBody>
            <a:bodyPr anchorCtr="0" anchor="ctr" bIns="50800" lIns="50800" spcFirstLastPara="1" rIns="50800" wrap="square" tIns="50800">
              <a:noAutofit/>
            </a:bodyPr>
            <a:lstStyle/>
            <a:p>
              <a:pPr indent="0" lvl="0" marL="0" marR="0" rtl="0" algn="ctr">
                <a:lnSpc>
                  <a:spcPct val="120138"/>
                </a:lnSpc>
                <a:spcBef>
                  <a:spcPts val="0"/>
                </a:spcBef>
                <a:spcAft>
                  <a:spcPts val="0"/>
                </a:spcAft>
                <a:buNone/>
              </a:pPr>
              <a:r>
                <a:rPr lang="en-US" sz="3600">
                  <a:solidFill>
                    <a:srgbClr val="FEFEFE"/>
                  </a:solidFill>
                  <a:latin typeface="Arial"/>
                  <a:ea typeface="Arial"/>
                  <a:cs typeface="Arial"/>
                  <a:sym typeface="Arial"/>
                </a:rPr>
                <a:t>Project no: 2022-1-RO01-KA220-VET-000085029</a:t>
              </a:r>
              <a:endParaRPr sz="3600">
                <a:solidFill>
                  <a:srgbClr val="FEFEFE"/>
                </a:solidFill>
                <a:latin typeface="Arial"/>
                <a:ea typeface="Arial"/>
                <a:cs typeface="Arial"/>
                <a:sym typeface="Arial"/>
              </a:endParaRPr>
            </a:p>
          </p:txBody>
        </p:sp>
      </p:grpSp>
      <p:grpSp>
        <p:nvGrpSpPr>
          <p:cNvPr id="97" name="Google Shape;97;p1"/>
          <p:cNvGrpSpPr/>
          <p:nvPr/>
        </p:nvGrpSpPr>
        <p:grpSpPr>
          <a:xfrm>
            <a:off x="1935163" y="8329613"/>
            <a:ext cx="14654212" cy="1693863"/>
            <a:chOff x="0" y="0"/>
            <a:chExt cx="19538373" cy="2257475"/>
          </a:xfrm>
        </p:grpSpPr>
        <p:sp>
          <p:nvSpPr>
            <p:cNvPr id="98" name="Google Shape;98;p1"/>
            <p:cNvSpPr/>
            <p:nvPr/>
          </p:nvSpPr>
          <p:spPr>
            <a:xfrm>
              <a:off x="4442957" y="223465"/>
              <a:ext cx="2230815" cy="1744042"/>
            </a:xfrm>
            <a:custGeom>
              <a:rect b="b" l="l" r="r" t="t"/>
              <a:pathLst>
                <a:path extrusionOk="0" h="1744042" w="2230815">
                  <a:moveTo>
                    <a:pt x="0" y="0"/>
                  </a:moveTo>
                  <a:lnTo>
                    <a:pt x="2230815" y="0"/>
                  </a:lnTo>
                  <a:lnTo>
                    <a:pt x="2230815" y="1744042"/>
                  </a:lnTo>
                  <a:lnTo>
                    <a:pt x="0" y="174404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
            <p:cNvSpPr/>
            <p:nvPr/>
          </p:nvSpPr>
          <p:spPr>
            <a:xfrm>
              <a:off x="0" y="213245"/>
              <a:ext cx="2577514" cy="2044230"/>
            </a:xfrm>
            <a:custGeom>
              <a:rect b="b" l="l" r="r" t="t"/>
              <a:pathLst>
                <a:path extrusionOk="0" h="2044230" w="2577514">
                  <a:moveTo>
                    <a:pt x="0" y="0"/>
                  </a:moveTo>
                  <a:lnTo>
                    <a:pt x="2577514" y="0"/>
                  </a:lnTo>
                  <a:lnTo>
                    <a:pt x="2577514" y="2044229"/>
                  </a:lnTo>
                  <a:lnTo>
                    <a:pt x="0" y="204422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p:nvPr/>
          </p:nvSpPr>
          <p:spPr>
            <a:xfrm>
              <a:off x="8539208" y="384083"/>
              <a:ext cx="2459868" cy="1489302"/>
            </a:xfrm>
            <a:custGeom>
              <a:rect b="b" l="l" r="r" t="t"/>
              <a:pathLst>
                <a:path extrusionOk="0" h="1489302" w="2459868">
                  <a:moveTo>
                    <a:pt x="0" y="0"/>
                  </a:moveTo>
                  <a:lnTo>
                    <a:pt x="2459868" y="0"/>
                  </a:lnTo>
                  <a:lnTo>
                    <a:pt x="2459868" y="1489301"/>
                  </a:lnTo>
                  <a:lnTo>
                    <a:pt x="0" y="1489301"/>
                  </a:lnTo>
                  <a:lnTo>
                    <a:pt x="0" y="0"/>
                  </a:lnTo>
                  <a:close/>
                </a:path>
              </a:pathLst>
            </a:custGeom>
            <a:blipFill rotWithShape="1">
              <a:blip r:embed="rId8">
                <a:alphaModFix/>
              </a:blip>
              <a:stretch>
                <a:fillRect b="-235" l="0" r="0" t="-2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
            <p:cNvSpPr/>
            <p:nvPr/>
          </p:nvSpPr>
          <p:spPr>
            <a:xfrm>
              <a:off x="17816154" y="256728"/>
              <a:ext cx="1722219" cy="1744029"/>
            </a:xfrm>
            <a:custGeom>
              <a:rect b="b" l="l" r="r" t="t"/>
              <a:pathLst>
                <a:path extrusionOk="0" h="1744029" w="1722219">
                  <a:moveTo>
                    <a:pt x="0" y="0"/>
                  </a:moveTo>
                  <a:lnTo>
                    <a:pt x="1722219" y="0"/>
                  </a:lnTo>
                  <a:lnTo>
                    <a:pt x="1722219" y="1744028"/>
                  </a:lnTo>
                  <a:lnTo>
                    <a:pt x="0" y="17440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
            <p:cNvSpPr/>
            <p:nvPr/>
          </p:nvSpPr>
          <p:spPr>
            <a:xfrm>
              <a:off x="13546515" y="0"/>
              <a:ext cx="1722219" cy="2190926"/>
            </a:xfrm>
            <a:custGeom>
              <a:rect b="b" l="l" r="r" t="t"/>
              <a:pathLst>
                <a:path extrusionOk="0" h="2190926" w="1722219">
                  <a:moveTo>
                    <a:pt x="0" y="0"/>
                  </a:moveTo>
                  <a:lnTo>
                    <a:pt x="1722220" y="0"/>
                  </a:lnTo>
                  <a:lnTo>
                    <a:pt x="1722220" y="2190926"/>
                  </a:lnTo>
                  <a:lnTo>
                    <a:pt x="0" y="2190926"/>
                  </a:lnTo>
                  <a:lnTo>
                    <a:pt x="0" y="0"/>
                  </a:lnTo>
                  <a:close/>
                </a:path>
              </a:pathLst>
            </a:custGeom>
            <a:blipFill rotWithShape="1">
              <a:blip r:embed="rId10">
                <a:alphaModFix/>
              </a:blip>
              <a:stretch>
                <a:fillRect b="-7328" l="0" r="0" t="732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39" name="Shape 239"/>
        <p:cNvGrpSpPr/>
        <p:nvPr/>
      </p:nvGrpSpPr>
      <p:grpSpPr>
        <a:xfrm>
          <a:off x="0" y="0"/>
          <a:ext cx="0" cy="0"/>
          <a:chOff x="0" y="0"/>
          <a:chExt cx="0" cy="0"/>
        </a:xfrm>
      </p:grpSpPr>
      <p:sp>
        <p:nvSpPr>
          <p:cNvPr id="240" name="Google Shape;240;p10"/>
          <p:cNvSpPr txBox="1"/>
          <p:nvPr/>
        </p:nvSpPr>
        <p:spPr>
          <a:xfrm>
            <a:off x="2398713" y="5503863"/>
            <a:ext cx="5392800" cy="3047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Si basa sull'idea che i pensieri e le percezioni delle persone influenzano il loro comportamento.</a:t>
            </a:r>
            <a:endParaRPr/>
          </a:p>
        </p:txBody>
      </p:sp>
      <p:sp>
        <p:nvSpPr>
          <p:cNvPr id="241" name="Google Shape;241;p10"/>
          <p:cNvSpPr txBox="1"/>
          <p:nvPr/>
        </p:nvSpPr>
        <p:spPr>
          <a:xfrm>
            <a:off x="10458663" y="5701001"/>
            <a:ext cx="6518400" cy="3340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100">
                <a:solidFill>
                  <a:srgbClr val="FFFFFF"/>
                </a:solidFill>
              </a:rPr>
              <a:t>Il comportamento è determinato da stimoli esterni ed è plasmato attraverso il condizionamento, sia positivo (ricompensa) che negativo (punizione).</a:t>
            </a:r>
            <a:endParaRPr sz="900"/>
          </a:p>
        </p:txBody>
      </p:sp>
      <p:sp>
        <p:nvSpPr>
          <p:cNvPr id="242" name="Google Shape;242;p10"/>
          <p:cNvSpPr txBox="1"/>
          <p:nvPr/>
        </p:nvSpPr>
        <p:spPr>
          <a:xfrm>
            <a:off x="4022725" y="1612900"/>
            <a:ext cx="132366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7200">
                <a:solidFill>
                  <a:srgbClr val="FFFFFF"/>
                </a:solidFill>
              </a:rPr>
              <a:t>Comportamento assertivo</a:t>
            </a:r>
            <a:endParaRPr/>
          </a:p>
        </p:txBody>
      </p:sp>
      <p:cxnSp>
        <p:nvCxnSpPr>
          <p:cNvPr id="243" name="Google Shape;243;p10"/>
          <p:cNvCxnSpPr/>
          <p:nvPr/>
        </p:nvCxnSpPr>
        <p:spPr>
          <a:xfrm>
            <a:off x="4022725" y="92535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44" name="Google Shape;244;p10"/>
          <p:cNvCxnSpPr/>
          <p:nvPr/>
        </p:nvCxnSpPr>
        <p:spPr>
          <a:xfrm>
            <a:off x="4022725" y="30813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45" name="Google Shape;245;p10"/>
          <p:cNvCxnSpPr/>
          <p:nvPr/>
        </p:nvCxnSpPr>
        <p:spPr>
          <a:xfrm>
            <a:off x="4022725" y="1033463"/>
            <a:ext cx="13236575" cy="0"/>
          </a:xfrm>
          <a:prstGeom prst="straightConnector1">
            <a:avLst/>
          </a:prstGeom>
          <a:noFill/>
          <a:ln cap="flat" cmpd="sng" w="47625">
            <a:solidFill>
              <a:srgbClr val="FFFFFF"/>
            </a:solidFill>
            <a:prstDash val="solid"/>
            <a:round/>
            <a:headEnd len="sm" w="sm" type="none"/>
            <a:tailEnd len="sm" w="sm" type="none"/>
          </a:ln>
        </p:spPr>
      </p:cxnSp>
      <p:grpSp>
        <p:nvGrpSpPr>
          <p:cNvPr id="246" name="Google Shape;246;p10"/>
          <p:cNvGrpSpPr/>
          <p:nvPr/>
        </p:nvGrpSpPr>
        <p:grpSpPr>
          <a:xfrm>
            <a:off x="1743075" y="4203700"/>
            <a:ext cx="6560826" cy="1143562"/>
            <a:chOff x="2745" y="6620"/>
            <a:chExt cx="10333" cy="1800"/>
          </a:xfrm>
        </p:grpSpPr>
        <p:sp>
          <p:nvSpPr>
            <p:cNvPr id="247" name="Google Shape;247;p10"/>
            <p:cNvSpPr txBox="1"/>
            <p:nvPr/>
          </p:nvSpPr>
          <p:spPr>
            <a:xfrm>
              <a:off x="3778" y="6620"/>
              <a:ext cx="9300" cy="18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lang="en-US" sz="3500">
                  <a:solidFill>
                    <a:srgbClr val="FFFFFF"/>
                  </a:solidFill>
                </a:rPr>
                <a:t>Modello cognitivo-comportamentale</a:t>
              </a:r>
              <a:endParaRPr sz="700"/>
            </a:p>
          </p:txBody>
        </p:sp>
        <p:sp>
          <p:nvSpPr>
            <p:cNvPr id="248" name="Google Shape;248;p10"/>
            <p:cNvSpPr txBox="1"/>
            <p:nvPr/>
          </p:nvSpPr>
          <p:spPr>
            <a:xfrm>
              <a:off x="2745" y="6720"/>
              <a:ext cx="658" cy="917"/>
            </a:xfrm>
            <a:prstGeom prst="rect">
              <a:avLst/>
            </a:prstGeom>
            <a:noFill/>
            <a:ln>
              <a:noFill/>
            </a:ln>
          </p:spPr>
          <p:txBody>
            <a:bodyPr anchorCtr="0" anchor="t" bIns="0" lIns="0" spcFirstLastPara="1" rIns="0" wrap="square" tIns="0">
              <a:spAutoFit/>
            </a:bodyPr>
            <a:lstStyle/>
            <a:p>
              <a:pPr indent="0" lvl="1" marL="0" marR="0" rtl="0" algn="l">
                <a:lnSpc>
                  <a:spcPct val="119973"/>
                </a:lnSpc>
                <a:spcBef>
                  <a:spcPts val="0"/>
                </a:spcBef>
                <a:spcAft>
                  <a:spcPts val="0"/>
                </a:spcAft>
                <a:buNone/>
              </a:pPr>
              <a:r>
                <a:rPr b="1" i="0" lang="en-US" sz="3780" u="none" cap="none" strike="noStrike">
                  <a:solidFill>
                    <a:srgbClr val="FFFFFF"/>
                  </a:solidFill>
                  <a:latin typeface="Arial"/>
                  <a:ea typeface="Arial"/>
                  <a:cs typeface="Arial"/>
                  <a:sym typeface="Arial"/>
                </a:rPr>
                <a:t>1</a:t>
              </a:r>
              <a:endParaRPr/>
            </a:p>
          </p:txBody>
        </p:sp>
      </p:grpSp>
      <p:grpSp>
        <p:nvGrpSpPr>
          <p:cNvPr id="249" name="Google Shape;249;p10"/>
          <p:cNvGrpSpPr/>
          <p:nvPr/>
        </p:nvGrpSpPr>
        <p:grpSpPr>
          <a:xfrm>
            <a:off x="9753600" y="4154488"/>
            <a:ext cx="6021705" cy="1334155"/>
            <a:chOff x="15360" y="6543"/>
            <a:chExt cx="9483" cy="2100"/>
          </a:xfrm>
        </p:grpSpPr>
        <p:sp>
          <p:nvSpPr>
            <p:cNvPr id="250" name="Google Shape;250;p10"/>
            <p:cNvSpPr txBox="1"/>
            <p:nvPr/>
          </p:nvSpPr>
          <p:spPr>
            <a:xfrm>
              <a:off x="16443" y="6543"/>
              <a:ext cx="8400" cy="21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lang="en-US" sz="3700">
                  <a:solidFill>
                    <a:srgbClr val="FFFFFF"/>
                  </a:solidFill>
                </a:rPr>
                <a:t>Modello comportamentale</a:t>
              </a:r>
              <a:endParaRPr sz="900"/>
            </a:p>
          </p:txBody>
        </p:sp>
        <p:sp>
          <p:nvSpPr>
            <p:cNvPr id="251" name="Google Shape;251;p10"/>
            <p:cNvSpPr txBox="1"/>
            <p:nvPr/>
          </p:nvSpPr>
          <p:spPr>
            <a:xfrm>
              <a:off x="15360" y="6620"/>
              <a:ext cx="803" cy="862"/>
            </a:xfrm>
            <a:prstGeom prst="rect">
              <a:avLst/>
            </a:prstGeom>
            <a:noFill/>
            <a:ln>
              <a:noFill/>
            </a:ln>
          </p:spPr>
          <p:txBody>
            <a:bodyPr anchorCtr="0" anchor="t" bIns="0" lIns="0" spcFirstLastPara="1" rIns="0" wrap="square" tIns="0">
              <a:spAutoFit/>
            </a:bodyPr>
            <a:lstStyle/>
            <a:p>
              <a:pPr indent="0" lvl="1" marL="0" marR="0" rtl="0" algn="l">
                <a:lnSpc>
                  <a:spcPct val="119915"/>
                </a:lnSpc>
                <a:spcBef>
                  <a:spcPts val="0"/>
                </a:spcBef>
                <a:spcAft>
                  <a:spcPts val="0"/>
                </a:spcAft>
                <a:buNone/>
              </a:pPr>
              <a:r>
                <a:rPr b="1" i="0" lang="en-US" sz="3565" u="none" cap="none" strike="noStrike">
                  <a:solidFill>
                    <a:srgbClr val="FFFFFF"/>
                  </a:solidFill>
                  <a:latin typeface="Arial"/>
                  <a:ea typeface="Arial"/>
                  <a:cs typeface="Arial"/>
                  <a:sym typeface="Arial"/>
                </a:rPr>
                <a:t>2</a:t>
              </a:r>
              <a:endParaRPr/>
            </a:p>
          </p:txBody>
        </p:sp>
      </p:grpSp>
      <p:grpSp>
        <p:nvGrpSpPr>
          <p:cNvPr id="252" name="Google Shape;252;p10"/>
          <p:cNvGrpSpPr/>
          <p:nvPr/>
        </p:nvGrpSpPr>
        <p:grpSpPr>
          <a:xfrm>
            <a:off x="365125" y="9417050"/>
            <a:ext cx="17557750" cy="642938"/>
            <a:chOff x="0" y="-44435"/>
            <a:chExt cx="23408743" cy="856941"/>
          </a:xfrm>
        </p:grpSpPr>
        <p:sp>
          <p:nvSpPr>
            <p:cNvPr id="253" name="Google Shape;253;p1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0"/>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2000"/>
                                        <p:tgtEl>
                                          <p:spTgt spid="2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2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2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58" name="Shape 258"/>
        <p:cNvGrpSpPr/>
        <p:nvPr/>
      </p:nvGrpSpPr>
      <p:grpSpPr>
        <a:xfrm>
          <a:off x="0" y="0"/>
          <a:ext cx="0" cy="0"/>
          <a:chOff x="0" y="0"/>
          <a:chExt cx="0" cy="0"/>
        </a:xfrm>
      </p:grpSpPr>
      <p:cxnSp>
        <p:nvCxnSpPr>
          <p:cNvPr id="259" name="Google Shape;259;p11"/>
          <p:cNvCxnSpPr/>
          <p:nvPr/>
        </p:nvCxnSpPr>
        <p:spPr>
          <a:xfrm>
            <a:off x="4022725" y="92535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60" name="Google Shape;260;p11"/>
          <p:cNvCxnSpPr/>
          <p:nvPr/>
        </p:nvCxnSpPr>
        <p:spPr>
          <a:xfrm>
            <a:off x="4022725" y="30813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61" name="Google Shape;261;p11"/>
          <p:cNvCxnSpPr/>
          <p:nvPr/>
        </p:nvCxnSpPr>
        <p:spPr>
          <a:xfrm>
            <a:off x="4022725" y="1033463"/>
            <a:ext cx="13236575" cy="0"/>
          </a:xfrm>
          <a:prstGeom prst="straightConnector1">
            <a:avLst/>
          </a:prstGeom>
          <a:noFill/>
          <a:ln cap="flat" cmpd="sng" w="47625">
            <a:solidFill>
              <a:srgbClr val="FFFFFF"/>
            </a:solidFill>
            <a:prstDash val="solid"/>
            <a:round/>
            <a:headEnd len="sm" w="sm" type="none"/>
            <a:tailEnd len="sm" w="sm" type="none"/>
          </a:ln>
        </p:spPr>
      </p:cxnSp>
      <p:grpSp>
        <p:nvGrpSpPr>
          <p:cNvPr id="262" name="Google Shape;262;p11"/>
          <p:cNvGrpSpPr/>
          <p:nvPr/>
        </p:nvGrpSpPr>
        <p:grpSpPr>
          <a:xfrm>
            <a:off x="365125" y="9417050"/>
            <a:ext cx="17557750" cy="709613"/>
            <a:chOff x="0" y="-44230"/>
            <a:chExt cx="23408743" cy="944881"/>
          </a:xfrm>
        </p:grpSpPr>
        <p:sp>
          <p:nvSpPr>
            <p:cNvPr id="263" name="Google Shape;263;p1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265" name="Google Shape;265;p11"/>
          <p:cNvSpPr/>
          <p:nvPr/>
        </p:nvSpPr>
        <p:spPr>
          <a:xfrm>
            <a:off x="10105976" y="1321634"/>
            <a:ext cx="7886618" cy="8429164"/>
          </a:xfrm>
          <a:custGeom>
            <a:rect b="b" l="l" r="r" t="t"/>
            <a:pathLst>
              <a:path extrusionOk="0" h="7203440" w="673989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rotWithShape="1">
            <a:blip r:embed="rId4">
              <a:alphaModFix/>
            </a:blip>
            <a:stretch>
              <a:fillRect b="0" l="-26485" r="-2648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11"/>
          <p:cNvSpPr txBox="1"/>
          <p:nvPr/>
        </p:nvSpPr>
        <p:spPr>
          <a:xfrm>
            <a:off x="1921488" y="5111376"/>
            <a:ext cx="9312300" cy="3879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Il comportamento è il risultato dell'interazione tra fattori biologici (genetica, chimica del cervello), fattori psicologici (personalità, comportamento) e fattori sociali (cultura, relazioni interpersonali).</a:t>
            </a:r>
            <a:endParaRPr/>
          </a:p>
        </p:txBody>
      </p:sp>
      <p:sp>
        <p:nvSpPr>
          <p:cNvPr id="267" name="Google Shape;267;p11"/>
          <p:cNvSpPr txBox="1"/>
          <p:nvPr/>
        </p:nvSpPr>
        <p:spPr>
          <a:xfrm>
            <a:off x="4022725" y="1612900"/>
            <a:ext cx="132366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7200">
                <a:solidFill>
                  <a:srgbClr val="FFFFFF"/>
                </a:solidFill>
              </a:rPr>
              <a:t>Comportamento assertivo</a:t>
            </a:r>
            <a:endParaRPr/>
          </a:p>
        </p:txBody>
      </p:sp>
      <p:grpSp>
        <p:nvGrpSpPr>
          <p:cNvPr id="268" name="Google Shape;268;p11"/>
          <p:cNvGrpSpPr/>
          <p:nvPr/>
        </p:nvGrpSpPr>
        <p:grpSpPr>
          <a:xfrm>
            <a:off x="1743075" y="4203700"/>
            <a:ext cx="8085135" cy="644525"/>
            <a:chOff x="2745" y="6620"/>
            <a:chExt cx="12732" cy="1016"/>
          </a:xfrm>
        </p:grpSpPr>
        <p:sp>
          <p:nvSpPr>
            <p:cNvPr id="269" name="Google Shape;269;p11"/>
            <p:cNvSpPr txBox="1"/>
            <p:nvPr/>
          </p:nvSpPr>
          <p:spPr>
            <a:xfrm>
              <a:off x="3777" y="6620"/>
              <a:ext cx="11700" cy="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lang="en-US" sz="4200">
                  <a:solidFill>
                    <a:srgbClr val="FFFFFF"/>
                  </a:solidFill>
                </a:rPr>
                <a:t>Modello biopsicosociale</a:t>
              </a:r>
              <a:endParaRPr/>
            </a:p>
          </p:txBody>
        </p:sp>
        <p:sp>
          <p:nvSpPr>
            <p:cNvPr id="270" name="Google Shape;270;p11"/>
            <p:cNvSpPr txBox="1"/>
            <p:nvPr/>
          </p:nvSpPr>
          <p:spPr>
            <a:xfrm>
              <a:off x="2745" y="6720"/>
              <a:ext cx="657" cy="916"/>
            </a:xfrm>
            <a:prstGeom prst="rect">
              <a:avLst/>
            </a:prstGeom>
            <a:noFill/>
            <a:ln>
              <a:noFill/>
            </a:ln>
          </p:spPr>
          <p:txBody>
            <a:bodyPr anchorCtr="0" anchor="t" bIns="0" lIns="0" spcFirstLastPara="1" rIns="0" wrap="square" tIns="0">
              <a:spAutoFit/>
            </a:bodyPr>
            <a:lstStyle/>
            <a:p>
              <a:pPr indent="0" lvl="1" marL="0" marR="0" rtl="0" algn="l">
                <a:lnSpc>
                  <a:spcPct val="119973"/>
                </a:lnSpc>
                <a:spcBef>
                  <a:spcPts val="0"/>
                </a:spcBef>
                <a:spcAft>
                  <a:spcPts val="0"/>
                </a:spcAft>
                <a:buNone/>
              </a:pPr>
              <a:r>
                <a:rPr b="1" i="0" lang="en-US" sz="3780" u="none" cap="none" strike="noStrike">
                  <a:solidFill>
                    <a:srgbClr val="FFFFFF"/>
                  </a:solidFill>
                  <a:latin typeface="Arial"/>
                  <a:ea typeface="Arial"/>
                  <a:cs typeface="Arial"/>
                  <a:sym typeface="Arial"/>
                </a:rPr>
                <a:t>5</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2000"/>
                                        <p:tgtEl>
                                          <p:spTgt spid="2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2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2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74" name="Shape 274"/>
        <p:cNvGrpSpPr/>
        <p:nvPr/>
      </p:nvGrpSpPr>
      <p:grpSpPr>
        <a:xfrm>
          <a:off x="0" y="0"/>
          <a:ext cx="0" cy="0"/>
          <a:chOff x="0" y="0"/>
          <a:chExt cx="0" cy="0"/>
        </a:xfrm>
      </p:grpSpPr>
      <p:cxnSp>
        <p:nvCxnSpPr>
          <p:cNvPr id="275" name="Google Shape;275;p12"/>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276" name="Google Shape;276;p12"/>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277" name="Google Shape;277;p12"/>
          <p:cNvGrpSpPr/>
          <p:nvPr/>
        </p:nvGrpSpPr>
        <p:grpSpPr>
          <a:xfrm>
            <a:off x="365125" y="9417050"/>
            <a:ext cx="17557750" cy="709613"/>
            <a:chOff x="0" y="-44230"/>
            <a:chExt cx="23408743" cy="944881"/>
          </a:xfrm>
        </p:grpSpPr>
        <p:sp>
          <p:nvSpPr>
            <p:cNvPr id="278" name="Google Shape;278;p1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280" name="Google Shape;280;p12"/>
          <p:cNvGrpSpPr/>
          <p:nvPr/>
        </p:nvGrpSpPr>
        <p:grpSpPr>
          <a:xfrm>
            <a:off x="7218362" y="2908913"/>
            <a:ext cx="3851275" cy="2800350"/>
            <a:chOff x="0" y="-30196"/>
            <a:chExt cx="1014598" cy="737682"/>
          </a:xfrm>
        </p:grpSpPr>
        <p:sp>
          <p:nvSpPr>
            <p:cNvPr id="281" name="Google Shape;281;p12"/>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12"/>
            <p:cNvSpPr txBox="1"/>
            <p:nvPr/>
          </p:nvSpPr>
          <p:spPr>
            <a:xfrm>
              <a:off x="78345" y="-30196"/>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02</a:t>
              </a:r>
              <a:endParaRPr/>
            </a:p>
          </p:txBody>
        </p:sp>
      </p:grpSp>
      <p:sp>
        <p:nvSpPr>
          <p:cNvPr id="283" name="Google Shape;283;p12"/>
          <p:cNvSpPr txBox="1"/>
          <p:nvPr/>
        </p:nvSpPr>
        <p:spPr>
          <a:xfrm>
            <a:off x="801688" y="828675"/>
            <a:ext cx="16684500" cy="17394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300" u="none" cap="none" strike="noStrike">
                <a:solidFill>
                  <a:srgbClr val="FFFFFF"/>
                </a:solidFill>
                <a:latin typeface="Arimo"/>
                <a:ea typeface="Arimo"/>
                <a:cs typeface="Arimo"/>
                <a:sym typeface="Arimo"/>
              </a:rPr>
              <a:t>MODUL</a:t>
            </a:r>
            <a:r>
              <a:rPr b="1" lang="en-US" sz="11300">
                <a:solidFill>
                  <a:srgbClr val="FFFFFF"/>
                </a:solidFill>
                <a:latin typeface="Arimo"/>
                <a:ea typeface="Arimo"/>
                <a:cs typeface="Arimo"/>
                <a:sym typeface="Arimo"/>
              </a:rPr>
              <a:t>O</a:t>
            </a:r>
            <a:r>
              <a:rPr b="1" i="0" lang="en-US" sz="11300" u="none" cap="none" strike="noStrike">
                <a:solidFill>
                  <a:srgbClr val="FFFFFF"/>
                </a:solidFill>
                <a:latin typeface="Arimo"/>
                <a:ea typeface="Arimo"/>
                <a:cs typeface="Arimo"/>
                <a:sym typeface="Arimo"/>
              </a:rPr>
              <a:t> 3 - </a:t>
            </a:r>
            <a:r>
              <a:rPr b="1" lang="en-US" sz="11300">
                <a:solidFill>
                  <a:srgbClr val="FFFFFF"/>
                </a:solidFill>
                <a:latin typeface="Arimo"/>
                <a:ea typeface="Arimo"/>
                <a:cs typeface="Arimo"/>
                <a:sym typeface="Arimo"/>
              </a:rPr>
              <a:t>LEZIONE</a:t>
            </a:r>
            <a:r>
              <a:rPr b="1" i="0" lang="en-US" sz="11300" u="none" cap="none" strike="noStrike">
                <a:solidFill>
                  <a:srgbClr val="FFFFFF"/>
                </a:solidFill>
                <a:latin typeface="Arimo"/>
                <a:ea typeface="Arimo"/>
                <a:cs typeface="Arimo"/>
                <a:sym typeface="Arimo"/>
              </a:rPr>
              <a:t> 5</a:t>
            </a:r>
            <a:endParaRPr sz="700"/>
          </a:p>
        </p:txBody>
      </p:sp>
      <p:sp>
        <p:nvSpPr>
          <p:cNvPr id="284" name="Google Shape;284;p12"/>
          <p:cNvSpPr txBox="1"/>
          <p:nvPr/>
        </p:nvSpPr>
        <p:spPr>
          <a:xfrm>
            <a:off x="1028700" y="5532438"/>
            <a:ext cx="16230600" cy="16686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4000">
                <a:solidFill>
                  <a:srgbClr val="FFFFFF"/>
                </a:solidFill>
              </a:rPr>
              <a:t>Vantaggi del comportamento assertivo nella comunicazione online per un corso destinato a persone con disabilità.</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20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2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2000"/>
                                        <p:tgtEl>
                                          <p:spTgt spid="284"/>
                                        </p:tgtEl>
                                        <p:attrNameLst>
                                          <p:attrName>ppt_w</p:attrName>
                                        </p:attrNameLst>
                                      </p:cBhvr>
                                      <p:tavLst>
                                        <p:tav fmla="" tm="0">
                                          <p:val>
                                            <p:strVal val="0"/>
                                          </p:val>
                                        </p:tav>
                                        <p:tav fmla="" tm="100000">
                                          <p:val>
                                            <p:strVal val="#ppt_w"/>
                                          </p:val>
                                        </p:tav>
                                      </p:tavLst>
                                    </p:anim>
                                    <p:anim calcmode="lin" valueType="num">
                                      <p:cBhvr additive="base">
                                        <p:cTn dur="2000"/>
                                        <p:tgtEl>
                                          <p:spTgt spid="28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88" name="Shape 288"/>
        <p:cNvGrpSpPr/>
        <p:nvPr/>
      </p:nvGrpSpPr>
      <p:grpSpPr>
        <a:xfrm>
          <a:off x="0" y="0"/>
          <a:ext cx="0" cy="0"/>
          <a:chOff x="0" y="0"/>
          <a:chExt cx="0" cy="0"/>
        </a:xfrm>
      </p:grpSpPr>
      <p:sp>
        <p:nvSpPr>
          <p:cNvPr id="289" name="Google Shape;289;p13"/>
          <p:cNvSpPr txBox="1"/>
          <p:nvPr/>
        </p:nvSpPr>
        <p:spPr>
          <a:xfrm>
            <a:off x="2416388" y="4772451"/>
            <a:ext cx="5392800" cy="4317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300">
                <a:solidFill>
                  <a:srgbClr val="FFFFFF"/>
                </a:solidFill>
              </a:rPr>
              <a:t>Il comportamento è influenzato da impulsi, desideri e conflitti che si verificano a livello inconscio di una persona con disabilità.</a:t>
            </a:r>
            <a:endParaRPr sz="1100"/>
          </a:p>
        </p:txBody>
      </p:sp>
      <p:sp>
        <p:nvSpPr>
          <p:cNvPr id="290" name="Google Shape;290;p13"/>
          <p:cNvSpPr txBox="1"/>
          <p:nvPr/>
        </p:nvSpPr>
        <p:spPr>
          <a:xfrm>
            <a:off x="10440988" y="5513388"/>
            <a:ext cx="6518400" cy="221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Le persone con disabilità sono motivate a migliorare la propria vita e il proprio comportamento.</a:t>
            </a:r>
            <a:endParaRPr/>
          </a:p>
        </p:txBody>
      </p:sp>
      <p:sp>
        <p:nvSpPr>
          <p:cNvPr id="291" name="Google Shape;291;p13"/>
          <p:cNvSpPr txBox="1"/>
          <p:nvPr/>
        </p:nvSpPr>
        <p:spPr>
          <a:xfrm>
            <a:off x="4022725" y="1612900"/>
            <a:ext cx="132366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7200">
                <a:solidFill>
                  <a:srgbClr val="FFFFFF"/>
                </a:solidFill>
              </a:rPr>
              <a:t>Comportamento assertivo</a:t>
            </a:r>
            <a:endParaRPr/>
          </a:p>
        </p:txBody>
      </p:sp>
      <p:cxnSp>
        <p:nvCxnSpPr>
          <p:cNvPr id="292" name="Google Shape;292;p13"/>
          <p:cNvCxnSpPr/>
          <p:nvPr/>
        </p:nvCxnSpPr>
        <p:spPr>
          <a:xfrm>
            <a:off x="4022725" y="92535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93" name="Google Shape;293;p13"/>
          <p:cNvCxnSpPr/>
          <p:nvPr/>
        </p:nvCxnSpPr>
        <p:spPr>
          <a:xfrm>
            <a:off x="4022725" y="30813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294" name="Google Shape;294;p13"/>
          <p:cNvCxnSpPr/>
          <p:nvPr/>
        </p:nvCxnSpPr>
        <p:spPr>
          <a:xfrm>
            <a:off x="4022725" y="1033463"/>
            <a:ext cx="13236575" cy="0"/>
          </a:xfrm>
          <a:prstGeom prst="straightConnector1">
            <a:avLst/>
          </a:prstGeom>
          <a:noFill/>
          <a:ln cap="flat" cmpd="sng" w="47625">
            <a:solidFill>
              <a:srgbClr val="FFFFFF"/>
            </a:solidFill>
            <a:prstDash val="solid"/>
            <a:round/>
            <a:headEnd len="sm" w="sm" type="none"/>
            <a:tailEnd len="sm" w="sm" type="none"/>
          </a:ln>
        </p:spPr>
      </p:cxnSp>
      <p:grpSp>
        <p:nvGrpSpPr>
          <p:cNvPr id="295" name="Google Shape;295;p13"/>
          <p:cNvGrpSpPr/>
          <p:nvPr/>
        </p:nvGrpSpPr>
        <p:grpSpPr>
          <a:xfrm>
            <a:off x="1743075" y="4203700"/>
            <a:ext cx="6560826" cy="646113"/>
            <a:chOff x="2745" y="6620"/>
            <a:chExt cx="10333" cy="1017"/>
          </a:xfrm>
        </p:grpSpPr>
        <p:sp>
          <p:nvSpPr>
            <p:cNvPr id="296" name="Google Shape;296;p13"/>
            <p:cNvSpPr txBox="1"/>
            <p:nvPr/>
          </p:nvSpPr>
          <p:spPr>
            <a:xfrm>
              <a:off x="3778" y="6620"/>
              <a:ext cx="9300" cy="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lang="en-US" sz="4200">
                  <a:solidFill>
                    <a:srgbClr val="FFFFFF"/>
                  </a:solidFill>
                </a:rPr>
                <a:t>Modello psicodinamico</a:t>
              </a:r>
              <a:endParaRPr/>
            </a:p>
          </p:txBody>
        </p:sp>
        <p:sp>
          <p:nvSpPr>
            <p:cNvPr id="297" name="Google Shape;297;p13"/>
            <p:cNvSpPr txBox="1"/>
            <p:nvPr/>
          </p:nvSpPr>
          <p:spPr>
            <a:xfrm>
              <a:off x="2745" y="6720"/>
              <a:ext cx="658" cy="917"/>
            </a:xfrm>
            <a:prstGeom prst="rect">
              <a:avLst/>
            </a:prstGeom>
            <a:noFill/>
            <a:ln>
              <a:noFill/>
            </a:ln>
          </p:spPr>
          <p:txBody>
            <a:bodyPr anchorCtr="0" anchor="t" bIns="0" lIns="0" spcFirstLastPara="1" rIns="0" wrap="square" tIns="0">
              <a:spAutoFit/>
            </a:bodyPr>
            <a:lstStyle/>
            <a:p>
              <a:pPr indent="0" lvl="1" marL="0" marR="0" rtl="0" algn="l">
                <a:lnSpc>
                  <a:spcPct val="119973"/>
                </a:lnSpc>
                <a:spcBef>
                  <a:spcPts val="0"/>
                </a:spcBef>
                <a:spcAft>
                  <a:spcPts val="0"/>
                </a:spcAft>
                <a:buNone/>
              </a:pPr>
              <a:r>
                <a:rPr b="1" i="0" lang="en-US" sz="3780" u="none" cap="none" strike="noStrike">
                  <a:solidFill>
                    <a:srgbClr val="FFFFFF"/>
                  </a:solidFill>
                  <a:latin typeface="Arial"/>
                  <a:ea typeface="Arial"/>
                  <a:cs typeface="Arial"/>
                  <a:sym typeface="Arial"/>
                </a:rPr>
                <a:t>3</a:t>
              </a:r>
              <a:endParaRPr/>
            </a:p>
          </p:txBody>
        </p:sp>
      </p:grpSp>
      <p:grpSp>
        <p:nvGrpSpPr>
          <p:cNvPr id="298" name="Google Shape;298;p13"/>
          <p:cNvGrpSpPr/>
          <p:nvPr/>
        </p:nvGrpSpPr>
        <p:grpSpPr>
          <a:xfrm>
            <a:off x="9753600" y="4154488"/>
            <a:ext cx="6021705" cy="596558"/>
            <a:chOff x="15360" y="6543"/>
            <a:chExt cx="9483" cy="939"/>
          </a:xfrm>
        </p:grpSpPr>
        <p:sp>
          <p:nvSpPr>
            <p:cNvPr id="299" name="Google Shape;299;p13"/>
            <p:cNvSpPr txBox="1"/>
            <p:nvPr/>
          </p:nvSpPr>
          <p:spPr>
            <a:xfrm>
              <a:off x="16443" y="6543"/>
              <a:ext cx="8400" cy="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lang="en-US" sz="4200">
                  <a:solidFill>
                    <a:srgbClr val="FFFFFF"/>
                  </a:solidFill>
                </a:rPr>
                <a:t>Modello umanistico</a:t>
              </a:r>
              <a:endParaRPr/>
            </a:p>
          </p:txBody>
        </p:sp>
        <p:sp>
          <p:nvSpPr>
            <p:cNvPr id="300" name="Google Shape;300;p13"/>
            <p:cNvSpPr txBox="1"/>
            <p:nvPr/>
          </p:nvSpPr>
          <p:spPr>
            <a:xfrm>
              <a:off x="15360" y="6620"/>
              <a:ext cx="803" cy="862"/>
            </a:xfrm>
            <a:prstGeom prst="rect">
              <a:avLst/>
            </a:prstGeom>
            <a:noFill/>
            <a:ln>
              <a:noFill/>
            </a:ln>
          </p:spPr>
          <p:txBody>
            <a:bodyPr anchorCtr="0" anchor="t" bIns="0" lIns="0" spcFirstLastPara="1" rIns="0" wrap="square" tIns="0">
              <a:spAutoFit/>
            </a:bodyPr>
            <a:lstStyle/>
            <a:p>
              <a:pPr indent="0" lvl="1" marL="0" marR="0" rtl="0" algn="l">
                <a:lnSpc>
                  <a:spcPct val="119915"/>
                </a:lnSpc>
                <a:spcBef>
                  <a:spcPts val="0"/>
                </a:spcBef>
                <a:spcAft>
                  <a:spcPts val="0"/>
                </a:spcAft>
                <a:buNone/>
              </a:pPr>
              <a:r>
                <a:rPr b="1" i="0" lang="en-US" sz="3565" u="none" cap="none" strike="noStrike">
                  <a:solidFill>
                    <a:srgbClr val="FFFFFF"/>
                  </a:solidFill>
                  <a:latin typeface="Arial"/>
                  <a:ea typeface="Arial"/>
                  <a:cs typeface="Arial"/>
                  <a:sym typeface="Arial"/>
                </a:rPr>
                <a:t>4</a:t>
              </a:r>
              <a:endParaRPr/>
            </a:p>
          </p:txBody>
        </p:sp>
      </p:grpSp>
      <p:grpSp>
        <p:nvGrpSpPr>
          <p:cNvPr id="301" name="Google Shape;301;p13"/>
          <p:cNvGrpSpPr/>
          <p:nvPr/>
        </p:nvGrpSpPr>
        <p:grpSpPr>
          <a:xfrm>
            <a:off x="365125" y="9417050"/>
            <a:ext cx="17557750" cy="642938"/>
            <a:chOff x="0" y="-44435"/>
            <a:chExt cx="23408743" cy="856941"/>
          </a:xfrm>
        </p:grpSpPr>
        <p:sp>
          <p:nvSpPr>
            <p:cNvPr id="302" name="Google Shape;302;p1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3"/>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000"/>
                                        <p:tgtEl>
                                          <p:spTgt spid="2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2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2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20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307" name="Shape 307"/>
        <p:cNvGrpSpPr/>
        <p:nvPr/>
      </p:nvGrpSpPr>
      <p:grpSpPr>
        <a:xfrm>
          <a:off x="0" y="0"/>
          <a:ext cx="0" cy="0"/>
          <a:chOff x="0" y="0"/>
          <a:chExt cx="0" cy="0"/>
        </a:xfrm>
      </p:grpSpPr>
      <p:grpSp>
        <p:nvGrpSpPr>
          <p:cNvPr id="308" name="Google Shape;308;p14"/>
          <p:cNvGrpSpPr/>
          <p:nvPr/>
        </p:nvGrpSpPr>
        <p:grpSpPr>
          <a:xfrm>
            <a:off x="584200" y="847874"/>
            <a:ext cx="17119600" cy="8410426"/>
            <a:chOff x="0" y="-47625"/>
            <a:chExt cx="4508901" cy="2215092"/>
          </a:xfrm>
        </p:grpSpPr>
        <p:sp>
          <p:nvSpPr>
            <p:cNvPr id="309" name="Google Shape;309;p14"/>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4"/>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311" name="Google Shape;311;p14"/>
          <p:cNvSpPr txBox="1"/>
          <p:nvPr/>
        </p:nvSpPr>
        <p:spPr>
          <a:xfrm>
            <a:off x="1295400" y="1641475"/>
            <a:ext cx="14952600" cy="19059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5600">
                <a:solidFill>
                  <a:schemeClr val="lt1"/>
                </a:solidFill>
              </a:rPr>
              <a:t>Aumentare l'efficienza della comunicazione per le persone con disabilità.</a:t>
            </a:r>
            <a:endParaRPr sz="600"/>
          </a:p>
        </p:txBody>
      </p:sp>
      <p:sp>
        <p:nvSpPr>
          <p:cNvPr id="312" name="Google Shape;312;p14"/>
          <p:cNvSpPr txBox="1"/>
          <p:nvPr/>
        </p:nvSpPr>
        <p:spPr>
          <a:xfrm>
            <a:off x="12344400" y="5800725"/>
            <a:ext cx="43545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Leggere un messaggio chiaro per le persone con disabilità uditive.</a:t>
            </a:r>
            <a:endParaRPr/>
          </a:p>
        </p:txBody>
      </p:sp>
      <p:grpSp>
        <p:nvGrpSpPr>
          <p:cNvPr id="313" name="Google Shape;313;p14"/>
          <p:cNvGrpSpPr/>
          <p:nvPr/>
        </p:nvGrpSpPr>
        <p:grpSpPr>
          <a:xfrm>
            <a:off x="2894013" y="4518025"/>
            <a:ext cx="901700" cy="901700"/>
            <a:chOff x="0" y="0"/>
            <a:chExt cx="812800" cy="812800"/>
          </a:xfrm>
        </p:grpSpPr>
        <p:sp>
          <p:nvSpPr>
            <p:cNvPr id="314" name="Google Shape;31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4"/>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rgbClr val="FFFFFF"/>
                  </a:solidFill>
                  <a:latin typeface="Arial"/>
                  <a:ea typeface="Arial"/>
                  <a:cs typeface="Arial"/>
                  <a:sym typeface="Arial"/>
                </a:rPr>
                <a:t>01</a:t>
              </a:r>
              <a:endParaRPr/>
            </a:p>
          </p:txBody>
        </p:sp>
      </p:grpSp>
      <p:sp>
        <p:nvSpPr>
          <p:cNvPr id="316" name="Google Shape;316;p14"/>
          <p:cNvSpPr txBox="1"/>
          <p:nvPr/>
        </p:nvSpPr>
        <p:spPr>
          <a:xfrm>
            <a:off x="7258050" y="5800725"/>
            <a:ext cx="43530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Scrivere in Braille per persone con disabilità visive.</a:t>
            </a:r>
            <a:endParaRPr/>
          </a:p>
        </p:txBody>
      </p:sp>
      <p:grpSp>
        <p:nvGrpSpPr>
          <p:cNvPr id="317" name="Google Shape;317;p14"/>
          <p:cNvGrpSpPr/>
          <p:nvPr/>
        </p:nvGrpSpPr>
        <p:grpSpPr>
          <a:xfrm>
            <a:off x="8143875" y="4514850"/>
            <a:ext cx="903288" cy="904875"/>
            <a:chOff x="0" y="0"/>
            <a:chExt cx="812800" cy="812800"/>
          </a:xfrm>
        </p:grpSpPr>
        <p:sp>
          <p:nvSpPr>
            <p:cNvPr id="318" name="Google Shape;31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4"/>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rgbClr val="FFFFFF"/>
                  </a:solidFill>
                  <a:latin typeface="Arial"/>
                  <a:ea typeface="Arial"/>
                  <a:cs typeface="Arial"/>
                  <a:sym typeface="Arial"/>
                </a:rPr>
                <a:t>02</a:t>
              </a:r>
              <a:endParaRPr/>
            </a:p>
          </p:txBody>
        </p:sp>
      </p:grpSp>
      <p:sp>
        <p:nvSpPr>
          <p:cNvPr id="320" name="Google Shape;320;p14"/>
          <p:cNvSpPr txBox="1"/>
          <p:nvPr/>
        </p:nvSpPr>
        <p:spPr>
          <a:xfrm>
            <a:off x="2166938" y="5800725"/>
            <a:ext cx="4354500" cy="2559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Costruire un messaggio chiaro per le persone con disturbi del linguaggio.</a:t>
            </a:r>
            <a:endParaRPr/>
          </a:p>
        </p:txBody>
      </p:sp>
      <p:grpSp>
        <p:nvGrpSpPr>
          <p:cNvPr id="321" name="Google Shape;321;p14"/>
          <p:cNvGrpSpPr/>
          <p:nvPr/>
        </p:nvGrpSpPr>
        <p:grpSpPr>
          <a:xfrm>
            <a:off x="13401675" y="4514850"/>
            <a:ext cx="904875" cy="904875"/>
            <a:chOff x="0" y="0"/>
            <a:chExt cx="812800" cy="812800"/>
          </a:xfrm>
        </p:grpSpPr>
        <p:sp>
          <p:nvSpPr>
            <p:cNvPr id="322" name="Google Shape;3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4"/>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rgbClr val="FFFFFF"/>
                  </a:solidFill>
                  <a:latin typeface="Arial"/>
                  <a:ea typeface="Arial"/>
                  <a:cs typeface="Arial"/>
                  <a:sym typeface="Arial"/>
                </a:rPr>
                <a:t>03</a:t>
              </a:r>
              <a:endParaRPr/>
            </a:p>
          </p:txBody>
        </p:sp>
      </p:grpSp>
      <p:grpSp>
        <p:nvGrpSpPr>
          <p:cNvPr id="324" name="Google Shape;324;p14"/>
          <p:cNvGrpSpPr/>
          <p:nvPr/>
        </p:nvGrpSpPr>
        <p:grpSpPr>
          <a:xfrm>
            <a:off x="365125" y="9417050"/>
            <a:ext cx="17557750" cy="642938"/>
            <a:chOff x="0" y="-44435"/>
            <a:chExt cx="23408743" cy="856941"/>
          </a:xfrm>
        </p:grpSpPr>
        <p:sp>
          <p:nvSpPr>
            <p:cNvPr id="325" name="Google Shape;325;p1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5"/>
          <p:cNvSpPr txBox="1"/>
          <p:nvPr/>
        </p:nvSpPr>
        <p:spPr>
          <a:xfrm>
            <a:off x="12696825" y="1951038"/>
            <a:ext cx="4562400" cy="2561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lang="en-US" sz="3200">
                <a:solidFill>
                  <a:srgbClr val="140E0C"/>
                </a:solidFill>
              </a:rPr>
              <a:t>L'espressione aperta e onesta dei sentimenti e dei bisogni può ridurre i livelli di stress e ansia.</a:t>
            </a:r>
            <a:endParaRPr/>
          </a:p>
        </p:txBody>
      </p:sp>
      <p:sp>
        <p:nvSpPr>
          <p:cNvPr id="332" name="Google Shape;332;p15"/>
          <p:cNvSpPr txBox="1"/>
          <p:nvPr/>
        </p:nvSpPr>
        <p:spPr>
          <a:xfrm>
            <a:off x="7016750" y="1927225"/>
            <a:ext cx="4565700" cy="2809500"/>
          </a:xfrm>
          <a:prstGeom prst="rect">
            <a:avLst/>
          </a:prstGeom>
          <a:noFill/>
          <a:ln>
            <a:noFill/>
          </a:ln>
        </p:spPr>
        <p:txBody>
          <a:bodyPr anchorCtr="0" anchor="t" bIns="0" lIns="0" spcFirstLastPara="1" rIns="0" wrap="square" tIns="0">
            <a:spAutoFit/>
          </a:bodyPr>
          <a:lstStyle/>
          <a:p>
            <a:pPr indent="0" lvl="1" marL="0" marR="0" rtl="0" algn="ctr">
              <a:lnSpc>
                <a:spcPct val="137968"/>
              </a:lnSpc>
              <a:spcBef>
                <a:spcPts val="0"/>
              </a:spcBef>
              <a:spcAft>
                <a:spcPts val="0"/>
              </a:spcAft>
              <a:buNone/>
            </a:pPr>
            <a:r>
              <a:rPr lang="en-US" sz="2800">
                <a:solidFill>
                  <a:srgbClr val="140E0C"/>
                </a:solidFill>
              </a:rPr>
              <a:t>Le persone con disabilità possono migliorare la propria fiducia in sé stesse e la capacità di affermarsi davanti agli altri.</a:t>
            </a:r>
            <a:endParaRPr sz="1000"/>
          </a:p>
        </p:txBody>
      </p:sp>
      <p:sp>
        <p:nvSpPr>
          <p:cNvPr id="333" name="Google Shape;333;p15"/>
          <p:cNvSpPr txBox="1"/>
          <p:nvPr/>
        </p:nvSpPr>
        <p:spPr>
          <a:xfrm>
            <a:off x="1339850" y="1954213"/>
            <a:ext cx="4564200" cy="2605200"/>
          </a:xfrm>
          <a:prstGeom prst="rect">
            <a:avLst/>
          </a:prstGeom>
          <a:noFill/>
          <a:ln>
            <a:noFill/>
          </a:ln>
        </p:spPr>
        <p:txBody>
          <a:bodyPr anchorCtr="0" anchor="t" bIns="0" lIns="0" spcFirstLastPara="1" rIns="0" wrap="square" tIns="0">
            <a:spAutoFit/>
          </a:bodyPr>
          <a:lstStyle/>
          <a:p>
            <a:pPr indent="0" lvl="1" marL="0" marR="0" rtl="0" algn="ctr">
              <a:lnSpc>
                <a:spcPct val="142968"/>
              </a:lnSpc>
              <a:spcBef>
                <a:spcPts val="0"/>
              </a:spcBef>
              <a:spcAft>
                <a:spcPts val="0"/>
              </a:spcAft>
              <a:buNone/>
            </a:pPr>
            <a:r>
              <a:rPr lang="en-US" sz="3200">
                <a:solidFill>
                  <a:srgbClr val="140E0C"/>
                </a:solidFill>
              </a:rPr>
              <a:t>Esprimere punti di vista in modo che le persone con disabilità si sentano ascoltate.</a:t>
            </a:r>
            <a:endParaRPr/>
          </a:p>
        </p:txBody>
      </p:sp>
      <p:pic>
        <p:nvPicPr>
          <p:cNvPr id="334" name="Google Shape;334;p15"/>
          <p:cNvPicPr preferRelativeResize="0"/>
          <p:nvPr/>
        </p:nvPicPr>
        <p:blipFill rotWithShape="1">
          <a:blip r:embed="rId3">
            <a:alphaModFix/>
          </a:blip>
          <a:srcRect b="0" l="11448" r="11449" t="0"/>
          <a:stretch/>
        </p:blipFill>
        <p:spPr>
          <a:xfrm>
            <a:off x="12695238" y="4873625"/>
            <a:ext cx="4564062" cy="3946525"/>
          </a:xfrm>
          <a:prstGeom prst="rect">
            <a:avLst/>
          </a:prstGeom>
          <a:noFill/>
          <a:ln>
            <a:noFill/>
          </a:ln>
        </p:spPr>
      </p:pic>
      <p:pic>
        <p:nvPicPr>
          <p:cNvPr id="335" name="Google Shape;335;p15"/>
          <p:cNvPicPr preferRelativeResize="0"/>
          <p:nvPr/>
        </p:nvPicPr>
        <p:blipFill rotWithShape="1">
          <a:blip r:embed="rId4">
            <a:alphaModFix/>
          </a:blip>
          <a:srcRect b="0" l="11448" r="11449" t="0"/>
          <a:stretch/>
        </p:blipFill>
        <p:spPr>
          <a:xfrm>
            <a:off x="7016750" y="4873625"/>
            <a:ext cx="4565650" cy="3946525"/>
          </a:xfrm>
          <a:prstGeom prst="rect">
            <a:avLst/>
          </a:prstGeom>
          <a:noFill/>
          <a:ln>
            <a:noFill/>
          </a:ln>
        </p:spPr>
      </p:pic>
      <p:pic>
        <p:nvPicPr>
          <p:cNvPr id="336" name="Google Shape;336;p15"/>
          <p:cNvPicPr preferRelativeResize="0"/>
          <p:nvPr/>
        </p:nvPicPr>
        <p:blipFill rotWithShape="1">
          <a:blip r:embed="rId5">
            <a:alphaModFix/>
          </a:blip>
          <a:srcRect b="0" l="11400" r="11399" t="0"/>
          <a:stretch/>
        </p:blipFill>
        <p:spPr>
          <a:xfrm>
            <a:off x="1339850" y="4873625"/>
            <a:ext cx="4564063" cy="3946525"/>
          </a:xfrm>
          <a:prstGeom prst="rect">
            <a:avLst/>
          </a:prstGeom>
          <a:noFill/>
          <a:ln>
            <a:noFill/>
          </a:ln>
        </p:spPr>
      </p:pic>
      <p:cxnSp>
        <p:nvCxnSpPr>
          <p:cNvPr id="337" name="Google Shape;337;p15"/>
          <p:cNvCxnSpPr/>
          <p:nvPr/>
        </p:nvCxnSpPr>
        <p:spPr>
          <a:xfrm>
            <a:off x="1028700" y="1452563"/>
            <a:ext cx="16230600" cy="0"/>
          </a:xfrm>
          <a:prstGeom prst="straightConnector1">
            <a:avLst/>
          </a:prstGeom>
          <a:noFill/>
          <a:ln cap="flat" cmpd="sng" w="9525">
            <a:solidFill>
              <a:srgbClr val="140E0C"/>
            </a:solidFill>
            <a:prstDash val="solid"/>
            <a:round/>
            <a:headEnd len="sm" w="sm" type="none"/>
            <a:tailEnd len="sm" w="sm" type="none"/>
          </a:ln>
        </p:spPr>
      </p:cxnSp>
      <p:cxnSp>
        <p:nvCxnSpPr>
          <p:cNvPr id="338" name="Google Shape;338;p15"/>
          <p:cNvCxnSpPr/>
          <p:nvPr/>
        </p:nvCxnSpPr>
        <p:spPr>
          <a:xfrm>
            <a:off x="1028700" y="9253538"/>
            <a:ext cx="16230600" cy="0"/>
          </a:xfrm>
          <a:prstGeom prst="straightConnector1">
            <a:avLst/>
          </a:prstGeom>
          <a:noFill/>
          <a:ln cap="flat" cmpd="sng" w="9525">
            <a:solidFill>
              <a:srgbClr val="140E0C"/>
            </a:solidFill>
            <a:prstDash val="solid"/>
            <a:round/>
            <a:headEnd len="sm" w="sm" type="none"/>
            <a:tailEnd len="sm" w="sm" type="none"/>
          </a:ln>
        </p:spPr>
      </p:cxnSp>
      <p:grpSp>
        <p:nvGrpSpPr>
          <p:cNvPr id="339" name="Google Shape;339;p15"/>
          <p:cNvGrpSpPr/>
          <p:nvPr/>
        </p:nvGrpSpPr>
        <p:grpSpPr>
          <a:xfrm>
            <a:off x="365125" y="9417050"/>
            <a:ext cx="17557750" cy="642938"/>
            <a:chOff x="0" y="-44435"/>
            <a:chExt cx="23408743" cy="856941"/>
          </a:xfrm>
        </p:grpSpPr>
        <p:sp>
          <p:nvSpPr>
            <p:cNvPr id="340" name="Google Shape;340;p1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6">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5"/>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2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2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345" name="Shape 345"/>
        <p:cNvGrpSpPr/>
        <p:nvPr/>
      </p:nvGrpSpPr>
      <p:grpSpPr>
        <a:xfrm>
          <a:off x="0" y="0"/>
          <a:ext cx="0" cy="0"/>
          <a:chOff x="0" y="0"/>
          <a:chExt cx="0" cy="0"/>
        </a:xfrm>
      </p:grpSpPr>
      <p:cxnSp>
        <p:nvCxnSpPr>
          <p:cNvPr id="346" name="Google Shape;346;p16"/>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347" name="Google Shape;347;p16"/>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348" name="Google Shape;348;p16"/>
          <p:cNvGrpSpPr/>
          <p:nvPr/>
        </p:nvGrpSpPr>
        <p:grpSpPr>
          <a:xfrm>
            <a:off x="365125" y="9417050"/>
            <a:ext cx="17557750" cy="709613"/>
            <a:chOff x="0" y="-44230"/>
            <a:chExt cx="23408743" cy="944881"/>
          </a:xfrm>
        </p:grpSpPr>
        <p:sp>
          <p:nvSpPr>
            <p:cNvPr id="349" name="Google Shape;349;p1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6"/>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351" name="Google Shape;351;p16"/>
          <p:cNvGrpSpPr/>
          <p:nvPr/>
        </p:nvGrpSpPr>
        <p:grpSpPr>
          <a:xfrm>
            <a:off x="3001963" y="3009900"/>
            <a:ext cx="3851275" cy="2800350"/>
            <a:chOff x="0" y="-46506"/>
            <a:chExt cx="1014598" cy="737682"/>
          </a:xfrm>
        </p:grpSpPr>
        <p:sp>
          <p:nvSpPr>
            <p:cNvPr id="352" name="Google Shape;352;p16"/>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6"/>
            <p:cNvSpPr txBox="1"/>
            <p:nvPr/>
          </p:nvSpPr>
          <p:spPr>
            <a:xfrm>
              <a:off x="95119" y="-46506"/>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03</a:t>
              </a:r>
              <a:endParaRPr/>
            </a:p>
          </p:txBody>
        </p:sp>
      </p:grpSp>
      <p:sp>
        <p:nvSpPr>
          <p:cNvPr id="354" name="Google Shape;354;p16"/>
          <p:cNvSpPr txBox="1"/>
          <p:nvPr/>
        </p:nvSpPr>
        <p:spPr>
          <a:xfrm>
            <a:off x="801688" y="828675"/>
            <a:ext cx="16684500" cy="17547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400" u="none" cap="none" strike="noStrike">
                <a:solidFill>
                  <a:srgbClr val="FFFFFF"/>
                </a:solidFill>
                <a:latin typeface="Arimo"/>
                <a:ea typeface="Arimo"/>
                <a:cs typeface="Arimo"/>
                <a:sym typeface="Arimo"/>
              </a:rPr>
              <a:t>MODUL</a:t>
            </a:r>
            <a:r>
              <a:rPr b="1" lang="en-US" sz="11400">
                <a:solidFill>
                  <a:srgbClr val="FFFFFF"/>
                </a:solidFill>
                <a:latin typeface="Arimo"/>
                <a:ea typeface="Arimo"/>
                <a:cs typeface="Arimo"/>
                <a:sym typeface="Arimo"/>
              </a:rPr>
              <a:t>O</a:t>
            </a:r>
            <a:r>
              <a:rPr b="1" i="0" lang="en-US" sz="11400" u="none" cap="none" strike="noStrike">
                <a:solidFill>
                  <a:srgbClr val="FFFFFF"/>
                </a:solidFill>
                <a:latin typeface="Arimo"/>
                <a:ea typeface="Arimo"/>
                <a:cs typeface="Arimo"/>
                <a:sym typeface="Arimo"/>
              </a:rPr>
              <a:t> 3 - </a:t>
            </a:r>
            <a:r>
              <a:rPr b="1" lang="en-US" sz="11400">
                <a:solidFill>
                  <a:srgbClr val="FFFFFF"/>
                </a:solidFill>
                <a:latin typeface="Arimo"/>
                <a:ea typeface="Arimo"/>
                <a:cs typeface="Arimo"/>
                <a:sym typeface="Arimo"/>
              </a:rPr>
              <a:t>LEZIONE</a:t>
            </a:r>
            <a:r>
              <a:rPr b="1" i="0" lang="en-US" sz="11400" u="none" cap="none" strike="noStrike">
                <a:solidFill>
                  <a:srgbClr val="FFFFFF"/>
                </a:solidFill>
                <a:latin typeface="Arimo"/>
                <a:ea typeface="Arimo"/>
                <a:cs typeface="Arimo"/>
                <a:sym typeface="Arimo"/>
              </a:rPr>
              <a:t> 5</a:t>
            </a:r>
            <a:endParaRPr sz="800"/>
          </a:p>
        </p:txBody>
      </p:sp>
      <p:sp>
        <p:nvSpPr>
          <p:cNvPr id="355" name="Google Shape;355;p16"/>
          <p:cNvSpPr txBox="1"/>
          <p:nvPr/>
        </p:nvSpPr>
        <p:spPr>
          <a:xfrm>
            <a:off x="838200" y="6057900"/>
            <a:ext cx="8137500" cy="16686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4000">
                <a:solidFill>
                  <a:srgbClr val="FFFFFF"/>
                </a:solidFill>
              </a:rPr>
              <a:t>Comunicazione assertiva per persone con disabilità</a:t>
            </a:r>
            <a:endParaRPr/>
          </a:p>
        </p:txBody>
      </p:sp>
      <p:pic>
        <p:nvPicPr>
          <p:cNvPr id="356" name="Google Shape;356;p16"/>
          <p:cNvPicPr preferRelativeResize="0"/>
          <p:nvPr/>
        </p:nvPicPr>
        <p:blipFill rotWithShape="1">
          <a:blip r:embed="rId4">
            <a:alphaModFix/>
          </a:blip>
          <a:srcRect b="0" l="764" r="764" t="0"/>
          <a:stretch/>
        </p:blipFill>
        <p:spPr>
          <a:xfrm>
            <a:off x="10167938" y="3741738"/>
            <a:ext cx="7318375" cy="495458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2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20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2000"/>
                                        <p:tgtEl>
                                          <p:spTgt spid="355"/>
                                        </p:tgtEl>
                                        <p:attrNameLst>
                                          <p:attrName>ppt_w</p:attrName>
                                        </p:attrNameLst>
                                      </p:cBhvr>
                                      <p:tavLst>
                                        <p:tav fmla="" tm="0">
                                          <p:val>
                                            <p:strVal val="0"/>
                                          </p:val>
                                        </p:tav>
                                        <p:tav fmla="" tm="100000">
                                          <p:val>
                                            <p:strVal val="#ppt_w"/>
                                          </p:val>
                                        </p:tav>
                                      </p:tavLst>
                                    </p:anim>
                                    <p:anim calcmode="lin" valueType="num">
                                      <p:cBhvr additive="base">
                                        <p:cTn dur="2000"/>
                                        <p:tgtEl>
                                          <p:spTgt spid="3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360" name="Shape 360"/>
        <p:cNvGrpSpPr/>
        <p:nvPr/>
      </p:nvGrpSpPr>
      <p:grpSpPr>
        <a:xfrm>
          <a:off x="0" y="0"/>
          <a:ext cx="0" cy="0"/>
          <a:chOff x="0" y="0"/>
          <a:chExt cx="0" cy="0"/>
        </a:xfrm>
      </p:grpSpPr>
      <p:pic>
        <p:nvPicPr>
          <p:cNvPr id="361" name="Google Shape;361;p17"/>
          <p:cNvPicPr preferRelativeResize="0"/>
          <p:nvPr/>
        </p:nvPicPr>
        <p:blipFill rotWithShape="1">
          <a:blip r:embed="rId3">
            <a:alphaModFix/>
          </a:blip>
          <a:srcRect b="19832" l="0" r="0" t="19833"/>
          <a:stretch/>
        </p:blipFill>
        <p:spPr>
          <a:xfrm>
            <a:off x="1028700" y="4117975"/>
            <a:ext cx="12107863" cy="4868863"/>
          </a:xfrm>
          <a:prstGeom prst="rect">
            <a:avLst/>
          </a:prstGeom>
          <a:noFill/>
          <a:ln>
            <a:noFill/>
          </a:ln>
        </p:spPr>
      </p:pic>
      <p:sp>
        <p:nvSpPr>
          <p:cNvPr id="362" name="Google Shape;362;p17"/>
          <p:cNvSpPr txBox="1"/>
          <p:nvPr/>
        </p:nvSpPr>
        <p:spPr>
          <a:xfrm>
            <a:off x="1028700" y="1401763"/>
            <a:ext cx="16230600" cy="328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4800">
                <a:solidFill>
                  <a:srgbClr val="FFFFFF"/>
                </a:solidFill>
              </a:rPr>
              <a:t>Comunicazione assertiva per persone con disabilità del linguaggio  </a:t>
            </a:r>
            <a:endParaRPr b="1" sz="4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b="1" lang="en-US" sz="4800">
                <a:solidFill>
                  <a:srgbClr val="FFFFFF"/>
                </a:solidFill>
              </a:rPr>
              <a:t>Tipi di disabilità del linguaggio</a:t>
            </a:r>
            <a:endParaRPr b="1" sz="4800">
              <a:solidFill>
                <a:srgbClr val="FFFFFF"/>
              </a:solidFill>
            </a:endParaRPr>
          </a:p>
          <a:p>
            <a:pPr indent="0" lvl="0" marL="0" marR="0" rtl="0" algn="ctr">
              <a:lnSpc>
                <a:spcPct val="133854"/>
              </a:lnSpc>
              <a:spcBef>
                <a:spcPts val="0"/>
              </a:spcBef>
              <a:spcAft>
                <a:spcPts val="0"/>
              </a:spcAft>
              <a:buNone/>
            </a:pPr>
            <a:r>
              <a:t/>
            </a:r>
            <a:endParaRPr b="1" sz="4800">
              <a:solidFill>
                <a:srgbClr val="FFFFFF"/>
              </a:solidFill>
            </a:endParaRPr>
          </a:p>
        </p:txBody>
      </p:sp>
      <p:cxnSp>
        <p:nvCxnSpPr>
          <p:cNvPr id="363" name="Google Shape;363;p17"/>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cxnSp>
        <p:nvCxnSpPr>
          <p:cNvPr id="364" name="Google Shape;364;p17"/>
          <p:cNvCxnSpPr/>
          <p:nvPr/>
        </p:nvCxnSpPr>
        <p:spPr>
          <a:xfrm>
            <a:off x="1028700" y="4117975"/>
            <a:ext cx="16230600" cy="0"/>
          </a:xfrm>
          <a:prstGeom prst="straightConnector1">
            <a:avLst/>
          </a:prstGeom>
          <a:noFill/>
          <a:ln cap="flat" cmpd="sng" w="47625">
            <a:solidFill>
              <a:srgbClr val="FFFFFF"/>
            </a:solidFill>
            <a:prstDash val="solid"/>
            <a:round/>
            <a:headEnd len="sm" w="sm" type="none"/>
            <a:tailEnd len="sm" w="sm" type="none"/>
          </a:ln>
        </p:spPr>
      </p:cxnSp>
      <p:cxnSp>
        <p:nvCxnSpPr>
          <p:cNvPr id="365" name="Google Shape;365;p17"/>
          <p:cNvCxnSpPr/>
          <p:nvPr/>
        </p:nvCxnSpPr>
        <p:spPr>
          <a:xfrm>
            <a:off x="1028700" y="899160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366" name="Google Shape;366;p17"/>
          <p:cNvGrpSpPr/>
          <p:nvPr/>
        </p:nvGrpSpPr>
        <p:grpSpPr>
          <a:xfrm>
            <a:off x="365125" y="9417050"/>
            <a:ext cx="17557750" cy="642938"/>
            <a:chOff x="0" y="-44435"/>
            <a:chExt cx="23408743" cy="856941"/>
          </a:xfrm>
        </p:grpSpPr>
        <p:sp>
          <p:nvSpPr>
            <p:cNvPr id="367" name="Google Shape;367;p1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17"/>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2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372" name="Shape 372"/>
        <p:cNvGrpSpPr/>
        <p:nvPr/>
      </p:nvGrpSpPr>
      <p:grpSpPr>
        <a:xfrm>
          <a:off x="0" y="0"/>
          <a:ext cx="0" cy="0"/>
          <a:chOff x="0" y="0"/>
          <a:chExt cx="0" cy="0"/>
        </a:xfrm>
      </p:grpSpPr>
      <p:grpSp>
        <p:nvGrpSpPr>
          <p:cNvPr id="373" name="Google Shape;373;p18"/>
          <p:cNvGrpSpPr/>
          <p:nvPr/>
        </p:nvGrpSpPr>
        <p:grpSpPr>
          <a:xfrm>
            <a:off x="685800" y="876449"/>
            <a:ext cx="17119600" cy="8410426"/>
            <a:chOff x="0" y="-47625"/>
            <a:chExt cx="4508901" cy="2215092"/>
          </a:xfrm>
        </p:grpSpPr>
        <p:sp>
          <p:nvSpPr>
            <p:cNvPr id="374" name="Google Shape;374;p18"/>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8"/>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6" name="Google Shape;376;p18"/>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del linguaggio</a:t>
            </a:r>
            <a:endParaRPr/>
          </a:p>
        </p:txBody>
      </p:sp>
      <p:sp>
        <p:nvSpPr>
          <p:cNvPr id="377" name="Google Shape;377;p18"/>
          <p:cNvSpPr txBox="1"/>
          <p:nvPr/>
        </p:nvSpPr>
        <p:spPr>
          <a:xfrm>
            <a:off x="12055475" y="5138738"/>
            <a:ext cx="4354500" cy="3813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100">
                <a:solidFill>
                  <a:schemeClr val="lt1"/>
                </a:solidFill>
              </a:rPr>
              <a:t>Comporta difficoltà nel controllare i muscoli utilizzati per parlare, con il risultato di un linguaggio poco chiaro o difficile da comprendere.</a:t>
            </a:r>
            <a:endParaRPr sz="1300"/>
          </a:p>
        </p:txBody>
      </p:sp>
      <p:sp>
        <p:nvSpPr>
          <p:cNvPr id="378" name="Google Shape;378;p18"/>
          <p:cNvSpPr txBox="1"/>
          <p:nvPr/>
        </p:nvSpPr>
        <p:spPr>
          <a:xfrm>
            <a:off x="6967538" y="5057775"/>
            <a:ext cx="4353000" cy="3936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È un disturbo acquisito che colpisce la capacità di comunicare, spesso a seguito di una lesione cerebrale (ad esempio, dopo un ictus).</a:t>
            </a:r>
            <a:endParaRPr/>
          </a:p>
        </p:txBody>
      </p:sp>
      <p:sp>
        <p:nvSpPr>
          <p:cNvPr id="379" name="Google Shape;379;p18"/>
          <p:cNvSpPr txBox="1"/>
          <p:nvPr/>
        </p:nvSpPr>
        <p:spPr>
          <a:xfrm>
            <a:off x="1878013" y="5138738"/>
            <a:ext cx="4354500" cy="3936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È un disturbo dell'articolazione dei suoni del linguaggio, che può causare la pronuncia errata di certi suoni o parole.</a:t>
            </a:r>
            <a:endParaRPr/>
          </a:p>
        </p:txBody>
      </p:sp>
      <p:grpSp>
        <p:nvGrpSpPr>
          <p:cNvPr id="380" name="Google Shape;380;p18"/>
          <p:cNvGrpSpPr/>
          <p:nvPr/>
        </p:nvGrpSpPr>
        <p:grpSpPr>
          <a:xfrm>
            <a:off x="365125" y="9417050"/>
            <a:ext cx="17557750" cy="642938"/>
            <a:chOff x="0" y="-44435"/>
            <a:chExt cx="23408743" cy="856941"/>
          </a:xfrm>
        </p:grpSpPr>
        <p:sp>
          <p:nvSpPr>
            <p:cNvPr id="381" name="Google Shape;381;p1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18"/>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383" name="Google Shape;383;p18"/>
          <p:cNvGrpSpPr/>
          <p:nvPr/>
        </p:nvGrpSpPr>
        <p:grpSpPr>
          <a:xfrm>
            <a:off x="1295400" y="3817938"/>
            <a:ext cx="4041453" cy="952500"/>
            <a:chOff x="2040" y="6012"/>
            <a:chExt cx="6365" cy="1500"/>
          </a:xfrm>
        </p:grpSpPr>
        <p:grpSp>
          <p:nvGrpSpPr>
            <p:cNvPr id="384" name="Google Shape;384;p18"/>
            <p:cNvGrpSpPr/>
            <p:nvPr/>
          </p:nvGrpSpPr>
          <p:grpSpPr>
            <a:xfrm>
              <a:off x="2040" y="6072"/>
              <a:ext cx="1421" cy="1421"/>
              <a:chOff x="0" y="0"/>
              <a:chExt cx="812800" cy="812800"/>
            </a:xfrm>
          </p:grpSpPr>
          <p:sp>
            <p:nvSpPr>
              <p:cNvPr id="385" name="Google Shape;38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8"/>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01</a:t>
                </a:r>
                <a:endParaRPr/>
              </a:p>
            </p:txBody>
          </p:sp>
        </p:grpSp>
        <p:sp>
          <p:nvSpPr>
            <p:cNvPr id="387" name="Google Shape;387;p18"/>
            <p:cNvSpPr txBox="1"/>
            <p:nvPr/>
          </p:nvSpPr>
          <p:spPr>
            <a:xfrm>
              <a:off x="3305" y="6012"/>
              <a:ext cx="5100" cy="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600">
                  <a:solidFill>
                    <a:schemeClr val="lt1"/>
                  </a:solidFill>
                </a:rPr>
                <a:t>Dislalia</a:t>
              </a:r>
              <a:endParaRPr/>
            </a:p>
          </p:txBody>
        </p:sp>
      </p:grpSp>
      <p:grpSp>
        <p:nvGrpSpPr>
          <p:cNvPr id="388" name="Google Shape;388;p18"/>
          <p:cNvGrpSpPr/>
          <p:nvPr/>
        </p:nvGrpSpPr>
        <p:grpSpPr>
          <a:xfrm>
            <a:off x="6232525" y="3817938"/>
            <a:ext cx="4313555" cy="951537"/>
            <a:chOff x="9814" y="6012"/>
            <a:chExt cx="6793" cy="1500"/>
          </a:xfrm>
        </p:grpSpPr>
        <p:grpSp>
          <p:nvGrpSpPr>
            <p:cNvPr id="389" name="Google Shape;389;p18"/>
            <p:cNvGrpSpPr/>
            <p:nvPr/>
          </p:nvGrpSpPr>
          <p:grpSpPr>
            <a:xfrm>
              <a:off x="9814" y="6072"/>
              <a:ext cx="1424" cy="1424"/>
              <a:chOff x="0" y="0"/>
              <a:chExt cx="812800" cy="812800"/>
            </a:xfrm>
          </p:grpSpPr>
          <p:sp>
            <p:nvSpPr>
              <p:cNvPr id="390" name="Google Shape;3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8"/>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02</a:t>
                </a:r>
                <a:endParaRPr/>
              </a:p>
            </p:txBody>
          </p:sp>
        </p:grpSp>
        <p:sp>
          <p:nvSpPr>
            <p:cNvPr id="392" name="Google Shape;392;p18"/>
            <p:cNvSpPr txBox="1"/>
            <p:nvPr/>
          </p:nvSpPr>
          <p:spPr>
            <a:xfrm>
              <a:off x="11507" y="6012"/>
              <a:ext cx="5100" cy="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600">
                  <a:solidFill>
                    <a:schemeClr val="lt1"/>
                  </a:solidFill>
                </a:rPr>
                <a:t>Afasia</a:t>
              </a:r>
              <a:endParaRPr/>
            </a:p>
          </p:txBody>
        </p:sp>
      </p:grpSp>
      <p:grpSp>
        <p:nvGrpSpPr>
          <p:cNvPr id="393" name="Google Shape;393;p18"/>
          <p:cNvGrpSpPr/>
          <p:nvPr/>
        </p:nvGrpSpPr>
        <p:grpSpPr>
          <a:xfrm>
            <a:off x="11436350" y="3789363"/>
            <a:ext cx="4312911" cy="951507"/>
            <a:chOff x="18009" y="5967"/>
            <a:chExt cx="6793" cy="1500"/>
          </a:xfrm>
        </p:grpSpPr>
        <p:grpSp>
          <p:nvGrpSpPr>
            <p:cNvPr id="394" name="Google Shape;394;p18"/>
            <p:cNvGrpSpPr/>
            <p:nvPr/>
          </p:nvGrpSpPr>
          <p:grpSpPr>
            <a:xfrm>
              <a:off x="18009" y="5982"/>
              <a:ext cx="1424" cy="1424"/>
              <a:chOff x="0" y="0"/>
              <a:chExt cx="812800" cy="812800"/>
            </a:xfrm>
          </p:grpSpPr>
          <p:sp>
            <p:nvSpPr>
              <p:cNvPr id="395" name="Google Shape;3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18"/>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03</a:t>
                </a:r>
                <a:endParaRPr/>
              </a:p>
            </p:txBody>
          </p:sp>
        </p:grpSp>
        <p:sp>
          <p:nvSpPr>
            <p:cNvPr id="397" name="Google Shape;397;p18"/>
            <p:cNvSpPr txBox="1"/>
            <p:nvPr/>
          </p:nvSpPr>
          <p:spPr>
            <a:xfrm>
              <a:off x="19702" y="5967"/>
              <a:ext cx="5100" cy="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600">
                  <a:solidFill>
                    <a:schemeClr val="lt1"/>
                  </a:solidFill>
                </a:rPr>
                <a:t>Disartria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2733"/>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401" name="Shape 401"/>
        <p:cNvGrpSpPr/>
        <p:nvPr/>
      </p:nvGrpSpPr>
      <p:grpSpPr>
        <a:xfrm>
          <a:off x="0" y="0"/>
          <a:ext cx="0" cy="0"/>
          <a:chOff x="0" y="0"/>
          <a:chExt cx="0" cy="0"/>
        </a:xfrm>
      </p:grpSpPr>
      <p:grpSp>
        <p:nvGrpSpPr>
          <p:cNvPr id="402" name="Google Shape;402;p19"/>
          <p:cNvGrpSpPr/>
          <p:nvPr/>
        </p:nvGrpSpPr>
        <p:grpSpPr>
          <a:xfrm>
            <a:off x="584200" y="847874"/>
            <a:ext cx="17119600" cy="8410426"/>
            <a:chOff x="0" y="-47625"/>
            <a:chExt cx="4508901" cy="2215092"/>
          </a:xfrm>
        </p:grpSpPr>
        <p:sp>
          <p:nvSpPr>
            <p:cNvPr id="403" name="Google Shape;403;p19"/>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9"/>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405" name="Google Shape;405;p19"/>
          <p:cNvGrpSpPr/>
          <p:nvPr/>
        </p:nvGrpSpPr>
        <p:grpSpPr>
          <a:xfrm>
            <a:off x="365125" y="9417050"/>
            <a:ext cx="17557750" cy="642938"/>
            <a:chOff x="0" y="-44435"/>
            <a:chExt cx="23408743" cy="856941"/>
          </a:xfrm>
        </p:grpSpPr>
        <p:sp>
          <p:nvSpPr>
            <p:cNvPr id="406" name="Google Shape;406;p1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408" name="Google Shape;408;p19"/>
          <p:cNvPicPr preferRelativeResize="0"/>
          <p:nvPr/>
        </p:nvPicPr>
        <p:blipFill rotWithShape="1">
          <a:blip r:embed="rId4">
            <a:alphaModFix/>
          </a:blip>
          <a:srcRect b="0" l="0" r="0" t="0"/>
          <a:stretch/>
        </p:blipFill>
        <p:spPr>
          <a:xfrm rot="6594158">
            <a:off x="865188" y="4770438"/>
            <a:ext cx="1758950" cy="1581150"/>
          </a:xfrm>
          <a:prstGeom prst="rect">
            <a:avLst/>
          </a:prstGeom>
          <a:noFill/>
          <a:ln>
            <a:noFill/>
          </a:ln>
        </p:spPr>
      </p:pic>
      <p:sp>
        <p:nvSpPr>
          <p:cNvPr id="409" name="Google Shape;409;p19"/>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del linguaggio</a:t>
            </a:r>
            <a:endParaRPr/>
          </a:p>
        </p:txBody>
      </p:sp>
      <p:sp>
        <p:nvSpPr>
          <p:cNvPr id="410" name="Google Shape;410;p19"/>
          <p:cNvSpPr txBox="1"/>
          <p:nvPr/>
        </p:nvSpPr>
        <p:spPr>
          <a:xfrm>
            <a:off x="2478088" y="4870450"/>
            <a:ext cx="14370000" cy="4815900"/>
          </a:xfrm>
          <a:prstGeom prst="rect">
            <a:avLst/>
          </a:prstGeom>
          <a:noFill/>
          <a:ln>
            <a:noFill/>
          </a:ln>
        </p:spPr>
        <p:txBody>
          <a:bodyPr anchorCtr="0" anchor="t" bIns="0" lIns="0" spcFirstLastPara="1" rIns="0" wrap="square" tIns="0">
            <a:spAutoFit/>
          </a:bodyPr>
          <a:lstStyle/>
          <a:p>
            <a:pPr indent="0" lvl="0" marL="0" rtl="0" algn="l">
              <a:lnSpc>
                <a:spcPct val="139843"/>
              </a:lnSpc>
              <a:spcBef>
                <a:spcPts val="0"/>
              </a:spcBef>
              <a:spcAft>
                <a:spcPts val="0"/>
              </a:spcAft>
              <a:buClr>
                <a:schemeClr val="dk1"/>
              </a:buClr>
              <a:buSzPts val="1100"/>
              <a:buFont typeface="Arial"/>
              <a:buNone/>
            </a:pPr>
            <a:r>
              <a:rPr lang="en-US" sz="2900">
                <a:solidFill>
                  <a:schemeClr val="lt1"/>
                </a:solidFill>
              </a:rPr>
              <a:t>La balbuzie è caratterizzata da interruzioni involontarie nel flusso del linguaggio, tra cui ripetizioni di suoni o sillabe, prolungamenti di suoni e blocchi (assenza di suono). Le emozioni e le situazioni sociali possono peggiorare i sintomi.</a:t>
            </a:r>
            <a:endParaRPr sz="2900">
              <a:solidFill>
                <a:schemeClr val="lt1"/>
              </a:solidFill>
            </a:endParaRPr>
          </a:p>
          <a:p>
            <a:pPr indent="0" lvl="0" marL="0" rtl="0" algn="l">
              <a:lnSpc>
                <a:spcPct val="139843"/>
              </a:lnSpc>
              <a:spcBef>
                <a:spcPts val="0"/>
              </a:spcBef>
              <a:spcAft>
                <a:spcPts val="0"/>
              </a:spcAft>
              <a:buClr>
                <a:schemeClr val="dk1"/>
              </a:buClr>
              <a:buSzPts val="1100"/>
              <a:buFont typeface="Arial"/>
              <a:buNone/>
            </a:pPr>
            <a:r>
              <a:t/>
            </a:r>
            <a:endParaRPr sz="2900">
              <a:solidFill>
                <a:schemeClr val="lt1"/>
              </a:solidFill>
            </a:endParaRPr>
          </a:p>
          <a:p>
            <a:pPr indent="0" lvl="0" marL="0" rtl="0" algn="l">
              <a:lnSpc>
                <a:spcPct val="139843"/>
              </a:lnSpc>
              <a:spcBef>
                <a:spcPts val="0"/>
              </a:spcBef>
              <a:spcAft>
                <a:spcPts val="0"/>
              </a:spcAft>
              <a:buSzPts val="1100"/>
              <a:buNone/>
            </a:pPr>
            <a:r>
              <a:rPr lang="en-US" sz="2900">
                <a:solidFill>
                  <a:schemeClr val="lt1"/>
                </a:solidFill>
              </a:rPr>
              <a:t>La tachilalia (cluttering) è un disturbo meno conosciuto, caratterizzato da un ritmo di linguaggio veloce e/o irregolare, che porta a un discorso poco chiaro. Le persone con tachilalia possono anche avere difficoltà nell'organizzare i propri pensieri per parla</a:t>
            </a:r>
            <a:r>
              <a:rPr lang="en-US" sz="2900">
                <a:solidFill>
                  <a:schemeClr val="lt1"/>
                </a:solidFill>
              </a:rPr>
              <a:t>re.</a:t>
            </a:r>
            <a:endParaRPr sz="2900">
              <a:solidFill>
                <a:schemeClr val="lt1"/>
              </a:solidFill>
            </a:endParaRPr>
          </a:p>
          <a:p>
            <a:pPr indent="0" lvl="0" marL="0" marR="0" rtl="0" algn="l">
              <a:lnSpc>
                <a:spcPct val="139843"/>
              </a:lnSpc>
              <a:spcBef>
                <a:spcPts val="0"/>
              </a:spcBef>
              <a:spcAft>
                <a:spcPts val="0"/>
              </a:spcAft>
              <a:buNone/>
            </a:pPr>
            <a:r>
              <a:t/>
            </a:r>
            <a:endParaRPr sz="2900">
              <a:solidFill>
                <a:schemeClr val="lt1"/>
              </a:solidFill>
            </a:endParaRPr>
          </a:p>
        </p:txBody>
      </p:sp>
      <p:grpSp>
        <p:nvGrpSpPr>
          <p:cNvPr id="411" name="Google Shape;411;p19"/>
          <p:cNvGrpSpPr/>
          <p:nvPr/>
        </p:nvGrpSpPr>
        <p:grpSpPr>
          <a:xfrm>
            <a:off x="1295400" y="3817951"/>
            <a:ext cx="16043624" cy="951857"/>
            <a:chOff x="2040" y="6012"/>
            <a:chExt cx="25265" cy="1500"/>
          </a:xfrm>
        </p:grpSpPr>
        <p:grpSp>
          <p:nvGrpSpPr>
            <p:cNvPr id="412" name="Google Shape;412;p19"/>
            <p:cNvGrpSpPr/>
            <p:nvPr/>
          </p:nvGrpSpPr>
          <p:grpSpPr>
            <a:xfrm>
              <a:off x="2040" y="6072"/>
              <a:ext cx="1421" cy="1421"/>
              <a:chOff x="0" y="0"/>
              <a:chExt cx="812800" cy="812800"/>
            </a:xfrm>
          </p:grpSpPr>
          <p:sp>
            <p:nvSpPr>
              <p:cNvPr id="413" name="Google Shape;4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9"/>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04</a:t>
                </a:r>
                <a:endParaRPr/>
              </a:p>
            </p:txBody>
          </p:sp>
        </p:grpSp>
        <p:sp>
          <p:nvSpPr>
            <p:cNvPr id="415" name="Google Shape;415;p19"/>
            <p:cNvSpPr txBox="1"/>
            <p:nvPr/>
          </p:nvSpPr>
          <p:spPr>
            <a:xfrm>
              <a:off x="3305" y="6012"/>
              <a:ext cx="24000" cy="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600">
                  <a:solidFill>
                    <a:schemeClr val="lt1"/>
                  </a:solidFill>
                </a:rPr>
                <a:t>Disturbi della fluenza: Balbuzie e Cluttering</a:t>
              </a:r>
              <a:endParaRPr/>
            </a:p>
          </p:txBody>
        </p:sp>
      </p:grpSp>
      <p:pic>
        <p:nvPicPr>
          <p:cNvPr id="416" name="Google Shape;416;p19"/>
          <p:cNvPicPr preferRelativeResize="0"/>
          <p:nvPr/>
        </p:nvPicPr>
        <p:blipFill rotWithShape="1">
          <a:blip r:embed="rId4">
            <a:alphaModFix/>
          </a:blip>
          <a:srcRect b="0" l="0" r="0" t="0"/>
          <a:stretch/>
        </p:blipFill>
        <p:spPr>
          <a:xfrm rot="6594158">
            <a:off x="868362" y="6961188"/>
            <a:ext cx="1755775" cy="158115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2733"/>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2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6" name="Shape 106"/>
        <p:cNvGrpSpPr/>
        <p:nvPr/>
      </p:nvGrpSpPr>
      <p:grpSpPr>
        <a:xfrm>
          <a:off x="0" y="0"/>
          <a:ext cx="0" cy="0"/>
          <a:chOff x="0" y="0"/>
          <a:chExt cx="0" cy="0"/>
        </a:xfrm>
      </p:grpSpPr>
      <p:cxnSp>
        <p:nvCxnSpPr>
          <p:cNvPr id="107" name="Google Shape;107;p2"/>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108" name="Google Shape;108;p2"/>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sp>
        <p:nvSpPr>
          <p:cNvPr id="109" name="Google Shape;109;p2"/>
          <p:cNvSpPr/>
          <p:nvPr/>
        </p:nvSpPr>
        <p:spPr>
          <a:xfrm>
            <a:off x="10583912" y="3676711"/>
            <a:ext cx="6675387" cy="4998734"/>
          </a:xfrm>
          <a:custGeom>
            <a:rect b="b" l="l" r="r" t="t"/>
            <a:pathLst>
              <a:path extrusionOk="0" h="4998734" w="6675388">
                <a:moveTo>
                  <a:pt x="0" y="0"/>
                </a:moveTo>
                <a:lnTo>
                  <a:pt x="6675388" y="0"/>
                </a:lnTo>
                <a:lnTo>
                  <a:pt x="6675388" y="4998733"/>
                </a:lnTo>
                <a:lnTo>
                  <a:pt x="0" y="4998733"/>
                </a:lnTo>
                <a:lnTo>
                  <a:pt x="0" y="0"/>
                </a:lnTo>
                <a:close/>
              </a:path>
            </a:pathLst>
          </a:custGeom>
          <a:blipFill rotWithShape="1">
            <a:blip r:embed="rId3">
              <a:alphaModFix/>
            </a:blip>
            <a:stretch>
              <a:fillRect b="0" l="-6160" r="-61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0" name="Google Shape;110;p2"/>
          <p:cNvGrpSpPr/>
          <p:nvPr/>
        </p:nvGrpSpPr>
        <p:grpSpPr>
          <a:xfrm>
            <a:off x="365125" y="9417050"/>
            <a:ext cx="17557750" cy="709613"/>
            <a:chOff x="0" y="-44230"/>
            <a:chExt cx="23408743" cy="944881"/>
          </a:xfrm>
        </p:grpSpPr>
        <p:sp>
          <p:nvSpPr>
            <p:cNvPr id="111" name="Google Shape;111;p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13" name="Google Shape;113;p2"/>
          <p:cNvGrpSpPr/>
          <p:nvPr/>
        </p:nvGrpSpPr>
        <p:grpSpPr>
          <a:xfrm>
            <a:off x="3068638" y="2854325"/>
            <a:ext cx="3851275" cy="2811463"/>
            <a:chOff x="0" y="-78784"/>
            <a:chExt cx="1014598" cy="740516"/>
          </a:xfrm>
        </p:grpSpPr>
        <p:sp>
          <p:nvSpPr>
            <p:cNvPr id="114" name="Google Shape;114;p2"/>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2"/>
            <p:cNvSpPr txBox="1"/>
            <p:nvPr/>
          </p:nvSpPr>
          <p:spPr>
            <a:xfrm>
              <a:off x="95119" y="-78784"/>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01</a:t>
              </a:r>
              <a:endParaRPr/>
            </a:p>
          </p:txBody>
        </p:sp>
      </p:grpSp>
      <p:sp>
        <p:nvSpPr>
          <p:cNvPr id="116" name="Google Shape;116;p2"/>
          <p:cNvSpPr txBox="1"/>
          <p:nvPr/>
        </p:nvSpPr>
        <p:spPr>
          <a:xfrm>
            <a:off x="801688" y="828675"/>
            <a:ext cx="16684500" cy="16932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000" u="none" cap="none" strike="noStrike">
                <a:solidFill>
                  <a:srgbClr val="FFFFFF"/>
                </a:solidFill>
                <a:latin typeface="Arial"/>
                <a:ea typeface="Arial"/>
                <a:cs typeface="Arial"/>
                <a:sym typeface="Arial"/>
              </a:rPr>
              <a:t>MODUL</a:t>
            </a:r>
            <a:r>
              <a:rPr b="1" lang="en-US" sz="11000">
                <a:solidFill>
                  <a:srgbClr val="FFFFFF"/>
                </a:solidFill>
              </a:rPr>
              <a:t>O</a:t>
            </a:r>
            <a:r>
              <a:rPr b="1" i="0" lang="en-US" sz="11000" u="none" cap="none" strike="noStrike">
                <a:solidFill>
                  <a:srgbClr val="FFFFFF"/>
                </a:solidFill>
                <a:latin typeface="Arial"/>
                <a:ea typeface="Arial"/>
                <a:cs typeface="Arial"/>
                <a:sym typeface="Arial"/>
              </a:rPr>
              <a:t> 3 - LE</a:t>
            </a:r>
            <a:r>
              <a:rPr b="1" lang="en-US" sz="11000">
                <a:solidFill>
                  <a:srgbClr val="FFFFFF"/>
                </a:solidFill>
              </a:rPr>
              <a:t>ZIO</a:t>
            </a:r>
            <a:r>
              <a:rPr b="1" i="0" lang="en-US" sz="11000" u="none" cap="none" strike="noStrike">
                <a:solidFill>
                  <a:srgbClr val="FFFFFF"/>
                </a:solidFill>
                <a:latin typeface="Arial"/>
                <a:ea typeface="Arial"/>
                <a:cs typeface="Arial"/>
                <a:sym typeface="Arial"/>
              </a:rPr>
              <a:t>NE 5</a:t>
            </a:r>
            <a:endParaRPr sz="400"/>
          </a:p>
        </p:txBody>
      </p:sp>
      <p:sp>
        <p:nvSpPr>
          <p:cNvPr id="117" name="Google Shape;117;p2"/>
          <p:cNvSpPr txBox="1"/>
          <p:nvPr/>
        </p:nvSpPr>
        <p:spPr>
          <a:xfrm>
            <a:off x="365125" y="5665763"/>
            <a:ext cx="9769500" cy="34911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3700">
                <a:solidFill>
                  <a:srgbClr val="FFFFFF"/>
                </a:solidFill>
              </a:rPr>
              <a:t>INTRODUZIONE ALLA COMUNICAZIONE ASSERTIVA ONLINE E MODELLI COMPORTAMENTALI PER PERSONE CON DISABILITÀ</a:t>
            </a:r>
            <a:endParaRPr sz="11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30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2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2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2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420" name="Shape 420"/>
        <p:cNvGrpSpPr/>
        <p:nvPr/>
      </p:nvGrpSpPr>
      <p:grpSpPr>
        <a:xfrm>
          <a:off x="0" y="0"/>
          <a:ext cx="0" cy="0"/>
          <a:chOff x="0" y="0"/>
          <a:chExt cx="0" cy="0"/>
        </a:xfrm>
      </p:grpSpPr>
      <p:grpSp>
        <p:nvGrpSpPr>
          <p:cNvPr id="421" name="Google Shape;421;p20"/>
          <p:cNvGrpSpPr/>
          <p:nvPr/>
        </p:nvGrpSpPr>
        <p:grpSpPr>
          <a:xfrm>
            <a:off x="584200" y="847874"/>
            <a:ext cx="17119600" cy="8410426"/>
            <a:chOff x="0" y="-47625"/>
            <a:chExt cx="4508901" cy="2215092"/>
          </a:xfrm>
        </p:grpSpPr>
        <p:sp>
          <p:nvSpPr>
            <p:cNvPr id="422" name="Google Shape;422;p20"/>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0"/>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lt1"/>
                </a:solidFill>
                <a:latin typeface="Arial"/>
                <a:ea typeface="Arial"/>
                <a:cs typeface="Arial"/>
                <a:sym typeface="Arial"/>
              </a:endParaRPr>
            </a:p>
          </p:txBody>
        </p:sp>
      </p:grpSp>
      <p:sp>
        <p:nvSpPr>
          <p:cNvPr id="424" name="Google Shape;424;p20"/>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del linguaggio</a:t>
            </a:r>
            <a:endParaRPr/>
          </a:p>
        </p:txBody>
      </p:sp>
      <p:sp>
        <p:nvSpPr>
          <p:cNvPr id="425" name="Google Shape;425;p20"/>
          <p:cNvSpPr txBox="1"/>
          <p:nvPr/>
        </p:nvSpPr>
        <p:spPr>
          <a:xfrm>
            <a:off x="10379075" y="4724400"/>
            <a:ext cx="6342000" cy="46254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L'aprassia del linguaggio è un disturbo del movimento della parola in cui una persona ha difficoltà a coordinare i movimenti necessari per produrre suoni e parole in modo corretto, anche se desidera farlo e sa cosa vuole dire.</a:t>
            </a:r>
            <a:endParaRPr/>
          </a:p>
        </p:txBody>
      </p:sp>
      <p:sp>
        <p:nvSpPr>
          <p:cNvPr id="426" name="Google Shape;426;p20"/>
          <p:cNvSpPr txBox="1"/>
          <p:nvPr/>
        </p:nvSpPr>
        <p:spPr>
          <a:xfrm>
            <a:off x="2522538" y="4724400"/>
            <a:ext cx="5843700" cy="4480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100">
                <a:solidFill>
                  <a:schemeClr val="lt1"/>
                </a:solidFill>
              </a:rPr>
              <a:t>Il mutismo selettivo è un disturbo d'ansia in cui una persona, che è in grado di parlare in certe situazioni o contesti (ad esempio, a casa), non parla affatto in altre situazioni (ad esempio, a scuola o in luoghi pubblici).</a:t>
            </a:r>
            <a:endParaRPr sz="1300"/>
          </a:p>
        </p:txBody>
      </p:sp>
      <p:grpSp>
        <p:nvGrpSpPr>
          <p:cNvPr id="427" name="Google Shape;427;p20"/>
          <p:cNvGrpSpPr/>
          <p:nvPr/>
        </p:nvGrpSpPr>
        <p:grpSpPr>
          <a:xfrm>
            <a:off x="365125" y="9417050"/>
            <a:ext cx="17557750" cy="642938"/>
            <a:chOff x="0" y="-44435"/>
            <a:chExt cx="23408743" cy="856941"/>
          </a:xfrm>
        </p:grpSpPr>
        <p:sp>
          <p:nvSpPr>
            <p:cNvPr id="428" name="Google Shape;428;p2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20"/>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430" name="Google Shape;430;p20"/>
          <p:cNvGrpSpPr/>
          <p:nvPr/>
        </p:nvGrpSpPr>
        <p:grpSpPr>
          <a:xfrm>
            <a:off x="1938338" y="3403600"/>
            <a:ext cx="6518596" cy="939800"/>
            <a:chOff x="3054" y="5359"/>
            <a:chExt cx="10265" cy="1481"/>
          </a:xfrm>
        </p:grpSpPr>
        <p:grpSp>
          <p:nvGrpSpPr>
            <p:cNvPr id="431" name="Google Shape;431;p20"/>
            <p:cNvGrpSpPr/>
            <p:nvPr/>
          </p:nvGrpSpPr>
          <p:grpSpPr>
            <a:xfrm>
              <a:off x="3054" y="5419"/>
              <a:ext cx="1421" cy="1421"/>
              <a:chOff x="0" y="0"/>
              <a:chExt cx="812800" cy="812800"/>
            </a:xfrm>
          </p:grpSpPr>
          <p:sp>
            <p:nvSpPr>
              <p:cNvPr id="432" name="Google Shape;43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0"/>
              <p:cNvSpPr txBox="1"/>
              <p:nvPr/>
            </p:nvSpPr>
            <p:spPr>
              <a:xfrm>
                <a:off x="63046"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05</a:t>
                </a:r>
                <a:endParaRPr/>
              </a:p>
            </p:txBody>
          </p:sp>
        </p:grpSp>
        <p:sp>
          <p:nvSpPr>
            <p:cNvPr id="434" name="Google Shape;434;p20"/>
            <p:cNvSpPr txBox="1"/>
            <p:nvPr/>
          </p:nvSpPr>
          <p:spPr>
            <a:xfrm>
              <a:off x="4319" y="5359"/>
              <a:ext cx="9000" cy="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200">
                  <a:solidFill>
                    <a:schemeClr val="lt1"/>
                  </a:solidFill>
                </a:rPr>
                <a:t>Mutismo selettivo</a:t>
              </a:r>
              <a:endParaRPr sz="1000"/>
            </a:p>
          </p:txBody>
        </p:sp>
      </p:grpSp>
      <p:grpSp>
        <p:nvGrpSpPr>
          <p:cNvPr id="435" name="Google Shape;435;p20"/>
          <p:cNvGrpSpPr/>
          <p:nvPr/>
        </p:nvGrpSpPr>
        <p:grpSpPr>
          <a:xfrm>
            <a:off x="9777413" y="3403600"/>
            <a:ext cx="6409049" cy="951538"/>
            <a:chOff x="15398" y="5359"/>
            <a:chExt cx="10092" cy="1500"/>
          </a:xfrm>
        </p:grpSpPr>
        <p:grpSp>
          <p:nvGrpSpPr>
            <p:cNvPr id="436" name="Google Shape;436;p20"/>
            <p:cNvGrpSpPr/>
            <p:nvPr/>
          </p:nvGrpSpPr>
          <p:grpSpPr>
            <a:xfrm>
              <a:off x="15398" y="5419"/>
              <a:ext cx="1424" cy="1424"/>
              <a:chOff x="0" y="0"/>
              <a:chExt cx="812800" cy="812800"/>
            </a:xfrm>
          </p:grpSpPr>
          <p:sp>
            <p:nvSpPr>
              <p:cNvPr id="437" name="Google Shape;4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0"/>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06</a:t>
                </a:r>
                <a:endParaRPr/>
              </a:p>
            </p:txBody>
          </p:sp>
        </p:grpSp>
        <p:sp>
          <p:nvSpPr>
            <p:cNvPr id="439" name="Google Shape;439;p20"/>
            <p:cNvSpPr txBox="1"/>
            <p:nvPr/>
          </p:nvSpPr>
          <p:spPr>
            <a:xfrm>
              <a:off x="17090" y="5359"/>
              <a:ext cx="8400" cy="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600">
                  <a:solidFill>
                    <a:schemeClr val="lt1"/>
                  </a:solidFill>
                </a:rPr>
                <a:t>Aprassia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2733"/>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8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8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1"/>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45" name="Google Shape;445;p21"/>
          <p:cNvCxnSpPr/>
          <p:nvPr/>
        </p:nvCxnSpPr>
        <p:spPr>
          <a:xfrm>
            <a:off x="4022725" y="8704263"/>
            <a:ext cx="13236575" cy="0"/>
          </a:xfrm>
          <a:prstGeom prst="straightConnector1">
            <a:avLst/>
          </a:prstGeom>
          <a:noFill/>
          <a:ln cap="flat" cmpd="sng" w="47625">
            <a:solidFill>
              <a:srgbClr val="FFFFFF"/>
            </a:solidFill>
            <a:prstDash val="solid"/>
            <a:round/>
            <a:headEnd len="sm" w="sm" type="none"/>
            <a:tailEnd len="sm" w="sm" type="none"/>
          </a:ln>
        </p:spPr>
      </p:cxnSp>
      <p:cxnSp>
        <p:nvCxnSpPr>
          <p:cNvPr id="446" name="Google Shape;446;p21"/>
          <p:cNvCxnSpPr/>
          <p:nvPr/>
        </p:nvCxnSpPr>
        <p:spPr>
          <a:xfrm>
            <a:off x="4022725" y="1023938"/>
            <a:ext cx="13236575" cy="0"/>
          </a:xfrm>
          <a:prstGeom prst="straightConnector1">
            <a:avLst/>
          </a:prstGeom>
          <a:noFill/>
          <a:ln cap="flat" cmpd="sng" w="47625">
            <a:solidFill>
              <a:srgbClr val="FFFFFF"/>
            </a:solidFill>
            <a:prstDash val="solid"/>
            <a:round/>
            <a:headEnd len="sm" w="sm" type="none"/>
            <a:tailEnd len="sm" w="sm" type="none"/>
          </a:ln>
        </p:spPr>
      </p:cxnSp>
      <p:grpSp>
        <p:nvGrpSpPr>
          <p:cNvPr id="447" name="Google Shape;447;p21"/>
          <p:cNvGrpSpPr/>
          <p:nvPr/>
        </p:nvGrpSpPr>
        <p:grpSpPr>
          <a:xfrm>
            <a:off x="365125" y="9417050"/>
            <a:ext cx="17557750" cy="709613"/>
            <a:chOff x="0" y="-44230"/>
            <a:chExt cx="23408743" cy="944881"/>
          </a:xfrm>
        </p:grpSpPr>
        <p:sp>
          <p:nvSpPr>
            <p:cNvPr id="448" name="Google Shape;448;p2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450" name="Google Shape;450;p21"/>
          <p:cNvSpPr txBox="1"/>
          <p:nvPr/>
        </p:nvSpPr>
        <p:spPr>
          <a:xfrm>
            <a:off x="7770813" y="2370138"/>
            <a:ext cx="9488400" cy="5425800"/>
          </a:xfrm>
          <a:prstGeom prst="rect">
            <a:avLst/>
          </a:prstGeom>
          <a:noFill/>
          <a:ln>
            <a:noFill/>
          </a:ln>
        </p:spPr>
        <p:txBody>
          <a:bodyPr anchorCtr="0" anchor="t" bIns="0" lIns="0" spcFirstLastPara="1" rIns="0" wrap="square" tIns="0">
            <a:spAutoFit/>
          </a:bodyPr>
          <a:lstStyle/>
          <a:p>
            <a:pPr indent="0" lvl="0" marL="0" marR="0" rtl="0" algn="just">
              <a:lnSpc>
                <a:spcPct val="179166"/>
              </a:lnSpc>
              <a:spcBef>
                <a:spcPts val="0"/>
              </a:spcBef>
              <a:spcAft>
                <a:spcPts val="0"/>
              </a:spcAft>
              <a:buNone/>
            </a:pPr>
            <a:r>
              <a:rPr lang="en-US" sz="3000">
                <a:solidFill>
                  <a:schemeClr val="lt1"/>
                </a:solidFill>
              </a:rPr>
              <a:t>L'assertività nella comunicazione gioca un ruolo importante quando si interagisce con persone che hanno disabilità del linguaggio. Questo stile di comunicazione, basato sull'espressione diretta e rispettosa delle proprie esigenze e sentimenti senza ledere quelli degli altri, è particolarmente importante nel contesto delle persone con disabilità del linguaggio.</a:t>
            </a:r>
            <a:endParaRPr/>
          </a:p>
        </p:txBody>
      </p:sp>
      <p:grpSp>
        <p:nvGrpSpPr>
          <p:cNvPr id="451" name="Google Shape;451;p21"/>
          <p:cNvGrpSpPr/>
          <p:nvPr/>
        </p:nvGrpSpPr>
        <p:grpSpPr>
          <a:xfrm>
            <a:off x="340660" y="1344613"/>
            <a:ext cx="7339665" cy="7038975"/>
            <a:chOff x="-15250" y="0"/>
            <a:chExt cx="4575057" cy="4389120"/>
          </a:xfrm>
        </p:grpSpPr>
        <p:sp>
          <p:nvSpPr>
            <p:cNvPr id="452" name="Google Shape;452;p21"/>
            <p:cNvSpPr/>
            <p:nvPr/>
          </p:nvSpPr>
          <p:spPr>
            <a:xfrm>
              <a:off x="0" y="0"/>
              <a:ext cx="4559807" cy="4389120"/>
            </a:xfrm>
            <a:custGeom>
              <a:rect b="b" l="l" r="r" t="t"/>
              <a:pathLst>
                <a:path extrusionOk="0" h="4389120" w="4559807">
                  <a:moveTo>
                    <a:pt x="4559807" y="4389120"/>
                  </a:moveTo>
                  <a:lnTo>
                    <a:pt x="0" y="4389120"/>
                  </a:lnTo>
                  <a:lnTo>
                    <a:pt x="0" y="0"/>
                  </a:lnTo>
                  <a:lnTo>
                    <a:pt x="4559807" y="0"/>
                  </a:lnTo>
                  <a:lnTo>
                    <a:pt x="4559807" y="438912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1"/>
            <p:cNvSpPr/>
            <p:nvPr/>
          </p:nvSpPr>
          <p:spPr>
            <a:xfrm>
              <a:off x="-15250" y="53748"/>
              <a:ext cx="4552688" cy="4253345"/>
            </a:xfrm>
            <a:custGeom>
              <a:rect b="b" l="l" r="r" t="t"/>
              <a:pathLst>
                <a:path extrusionOk="0" h="4253345" w="4552688">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rotWithShape="1">
              <a:blip r:embed="rId6">
                <a:alphaModFix/>
              </a:blip>
              <a:stretch>
                <a:fillRect b="0" l="-22100" r="-2210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20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457" name="Shape 457"/>
        <p:cNvGrpSpPr/>
        <p:nvPr/>
      </p:nvGrpSpPr>
      <p:grpSpPr>
        <a:xfrm>
          <a:off x="0" y="0"/>
          <a:ext cx="0" cy="0"/>
          <a:chOff x="0" y="0"/>
          <a:chExt cx="0" cy="0"/>
        </a:xfrm>
      </p:grpSpPr>
      <p:grpSp>
        <p:nvGrpSpPr>
          <p:cNvPr id="458" name="Google Shape;458;p22"/>
          <p:cNvGrpSpPr/>
          <p:nvPr/>
        </p:nvGrpSpPr>
        <p:grpSpPr>
          <a:xfrm>
            <a:off x="365125" y="9417050"/>
            <a:ext cx="17557750" cy="709613"/>
            <a:chOff x="0" y="-44230"/>
            <a:chExt cx="23408743" cy="944881"/>
          </a:xfrm>
        </p:grpSpPr>
        <p:sp>
          <p:nvSpPr>
            <p:cNvPr id="459" name="Google Shape;459;p2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461" name="Google Shape;461;p22"/>
          <p:cNvSpPr/>
          <p:nvPr/>
        </p:nvSpPr>
        <p:spPr>
          <a:xfrm rot="-7900054">
            <a:off x="6993731" y="1840707"/>
            <a:ext cx="1012825" cy="455612"/>
          </a:xfrm>
          <a:custGeom>
            <a:rect b="b" l="l" r="r" t="t"/>
            <a:pathLst>
              <a:path extrusionOk="0" h="454921" w="1012981">
                <a:moveTo>
                  <a:pt x="0" y="0"/>
                </a:moveTo>
                <a:lnTo>
                  <a:pt x="1012981" y="0"/>
                </a:lnTo>
                <a:lnTo>
                  <a:pt x="1012981"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2"/>
          <p:cNvSpPr/>
          <p:nvPr/>
        </p:nvSpPr>
        <p:spPr>
          <a:xfrm rot="-2700000">
            <a:off x="10267950" y="1852613"/>
            <a:ext cx="1012825" cy="455612"/>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2"/>
          <p:cNvSpPr/>
          <p:nvPr/>
        </p:nvSpPr>
        <p:spPr>
          <a:xfrm rot="3209977">
            <a:off x="10266363" y="7862888"/>
            <a:ext cx="1012825" cy="454025"/>
          </a:xfrm>
          <a:custGeom>
            <a:rect b="b" l="l" r="r" t="t"/>
            <a:pathLst>
              <a:path extrusionOk="0" h="454921" w="1012981">
                <a:moveTo>
                  <a:pt x="0" y="0"/>
                </a:moveTo>
                <a:lnTo>
                  <a:pt x="1012982" y="0"/>
                </a:lnTo>
                <a:lnTo>
                  <a:pt x="1012982" y="454920"/>
                </a:lnTo>
                <a:lnTo>
                  <a:pt x="0" y="4549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2"/>
          <p:cNvSpPr/>
          <p:nvPr/>
        </p:nvSpPr>
        <p:spPr>
          <a:xfrm rot="7866361">
            <a:off x="6997700" y="7853363"/>
            <a:ext cx="1012825" cy="454025"/>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65" name="Google Shape;465;p22"/>
          <p:cNvGrpSpPr/>
          <p:nvPr/>
        </p:nvGrpSpPr>
        <p:grpSpPr>
          <a:xfrm>
            <a:off x="1028700" y="925625"/>
            <a:ext cx="5587048" cy="2766900"/>
            <a:chOff x="1620" y="1458"/>
            <a:chExt cx="8799" cy="4356"/>
          </a:xfrm>
        </p:grpSpPr>
        <p:grpSp>
          <p:nvGrpSpPr>
            <p:cNvPr id="466" name="Google Shape;466;p22"/>
            <p:cNvGrpSpPr/>
            <p:nvPr/>
          </p:nvGrpSpPr>
          <p:grpSpPr>
            <a:xfrm>
              <a:off x="1620" y="1458"/>
              <a:ext cx="8799" cy="4356"/>
              <a:chOff x="0" y="-38100"/>
              <a:chExt cx="2065940" cy="1022743"/>
            </a:xfrm>
          </p:grpSpPr>
          <p:sp>
            <p:nvSpPr>
              <p:cNvPr id="467" name="Google Shape;467;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69" name="Google Shape;469;p22"/>
            <p:cNvSpPr txBox="1"/>
            <p:nvPr/>
          </p:nvSpPr>
          <p:spPr>
            <a:xfrm>
              <a:off x="1947" y="2186"/>
              <a:ext cx="8400" cy="27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500">
                  <a:solidFill>
                    <a:srgbClr val="FEFEFE"/>
                  </a:solidFill>
                </a:rPr>
                <a:t>Promuovere rispetto e comprensione</a:t>
              </a:r>
              <a:endParaRPr sz="1100"/>
            </a:p>
          </p:txBody>
        </p:sp>
      </p:grpSp>
      <p:sp>
        <p:nvSpPr>
          <p:cNvPr id="470" name="Google Shape;470;p22"/>
          <p:cNvSpPr txBox="1"/>
          <p:nvPr/>
        </p:nvSpPr>
        <p:spPr>
          <a:xfrm>
            <a:off x="6994525" y="2425700"/>
            <a:ext cx="4299000" cy="5888400"/>
          </a:xfrm>
          <a:prstGeom prst="rect">
            <a:avLst/>
          </a:prstGeom>
          <a:noFill/>
          <a:ln>
            <a:noFill/>
          </a:ln>
        </p:spPr>
        <p:txBody>
          <a:bodyPr anchorCtr="0" anchor="t" bIns="0" lIns="0" spcFirstLastPara="1" rIns="0" wrap="square" tIns="0">
            <a:spAutoFit/>
          </a:bodyPr>
          <a:lstStyle/>
          <a:p>
            <a:pPr indent="0" lvl="0" marL="0" rtl="0" algn="ctr">
              <a:lnSpc>
                <a:spcPct val="137976"/>
              </a:lnSpc>
              <a:spcBef>
                <a:spcPts val="0"/>
              </a:spcBef>
              <a:spcAft>
                <a:spcPts val="0"/>
              </a:spcAft>
              <a:buClr>
                <a:schemeClr val="dk1"/>
              </a:buClr>
              <a:buSzPts val="1100"/>
              <a:buFont typeface="Arial"/>
              <a:buNone/>
            </a:pPr>
            <a:r>
              <a:rPr lang="en-US" sz="4200">
                <a:solidFill>
                  <a:srgbClr val="100F0D"/>
                </a:solidFill>
              </a:rPr>
              <a:t>Comunicazione assertiva per persone con disabilità del linguaggio </a:t>
            </a:r>
            <a:endParaRPr sz="4200">
              <a:solidFill>
                <a:srgbClr val="100F0D"/>
              </a:solidFill>
            </a:endParaRPr>
          </a:p>
          <a:p>
            <a:pPr indent="0" lvl="0" marL="0" rtl="0" algn="ctr">
              <a:lnSpc>
                <a:spcPct val="137976"/>
              </a:lnSpc>
              <a:spcBef>
                <a:spcPts val="0"/>
              </a:spcBef>
              <a:spcAft>
                <a:spcPts val="0"/>
              </a:spcAft>
              <a:buSzPts val="1100"/>
              <a:buNone/>
            </a:pPr>
            <a:r>
              <a:rPr lang="en-US" sz="3900">
                <a:solidFill>
                  <a:srgbClr val="100F0D"/>
                </a:solidFill>
              </a:rPr>
              <a:t>Tipi di disabilità del linguaggio</a:t>
            </a:r>
            <a:endParaRPr sz="3900">
              <a:solidFill>
                <a:srgbClr val="100F0D"/>
              </a:solidFill>
            </a:endParaRPr>
          </a:p>
        </p:txBody>
      </p:sp>
      <p:grpSp>
        <p:nvGrpSpPr>
          <p:cNvPr id="471" name="Google Shape;471;p22"/>
          <p:cNvGrpSpPr/>
          <p:nvPr/>
        </p:nvGrpSpPr>
        <p:grpSpPr>
          <a:xfrm>
            <a:off x="1028700" y="3709492"/>
            <a:ext cx="5587048" cy="2871954"/>
            <a:chOff x="1620" y="5841"/>
            <a:chExt cx="8799" cy="4523"/>
          </a:xfrm>
        </p:grpSpPr>
        <p:grpSp>
          <p:nvGrpSpPr>
            <p:cNvPr id="472" name="Google Shape;472;p22"/>
            <p:cNvGrpSpPr/>
            <p:nvPr/>
          </p:nvGrpSpPr>
          <p:grpSpPr>
            <a:xfrm>
              <a:off x="1620" y="5841"/>
              <a:ext cx="8799" cy="4356"/>
              <a:chOff x="0" y="-38100"/>
              <a:chExt cx="2065940" cy="1022743"/>
            </a:xfrm>
          </p:grpSpPr>
          <p:sp>
            <p:nvSpPr>
              <p:cNvPr id="473" name="Google Shape;473;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75" name="Google Shape;475;p22"/>
            <p:cNvSpPr txBox="1"/>
            <p:nvPr/>
          </p:nvSpPr>
          <p:spPr>
            <a:xfrm>
              <a:off x="1888" y="5864"/>
              <a:ext cx="8400" cy="45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600">
                  <a:solidFill>
                    <a:srgbClr val="FEFEFE"/>
                  </a:solidFill>
                </a:rPr>
                <a:t>Migliorare l'efficienza della comunicazione</a:t>
              </a:r>
              <a:endParaRPr sz="1200"/>
            </a:p>
          </p:txBody>
        </p:sp>
      </p:grpSp>
      <p:grpSp>
        <p:nvGrpSpPr>
          <p:cNvPr id="476" name="Google Shape;476;p22"/>
          <p:cNvGrpSpPr/>
          <p:nvPr/>
        </p:nvGrpSpPr>
        <p:grpSpPr>
          <a:xfrm>
            <a:off x="1028700" y="6495235"/>
            <a:ext cx="5587048" cy="2837516"/>
            <a:chOff x="1620" y="10230"/>
            <a:chExt cx="8799" cy="4469"/>
          </a:xfrm>
        </p:grpSpPr>
        <p:grpSp>
          <p:nvGrpSpPr>
            <p:cNvPr id="477" name="Google Shape;477;p22"/>
            <p:cNvGrpSpPr/>
            <p:nvPr/>
          </p:nvGrpSpPr>
          <p:grpSpPr>
            <a:xfrm>
              <a:off x="1620" y="10230"/>
              <a:ext cx="8799" cy="4356"/>
              <a:chOff x="0" y="-38100"/>
              <a:chExt cx="2065940" cy="1022743"/>
            </a:xfrm>
          </p:grpSpPr>
          <p:sp>
            <p:nvSpPr>
              <p:cNvPr id="478" name="Google Shape;478;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80" name="Google Shape;480;p22"/>
            <p:cNvSpPr txBox="1"/>
            <p:nvPr/>
          </p:nvSpPr>
          <p:spPr>
            <a:xfrm>
              <a:off x="2037" y="10498"/>
              <a:ext cx="7800" cy="42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300">
                  <a:solidFill>
                    <a:srgbClr val="FEFEFE"/>
                  </a:solidFill>
                </a:rPr>
                <a:t>Supportare l'autonomia e l'indipendenza</a:t>
              </a:r>
              <a:endParaRPr sz="900"/>
            </a:p>
          </p:txBody>
        </p:sp>
      </p:grpSp>
      <p:grpSp>
        <p:nvGrpSpPr>
          <p:cNvPr id="481" name="Google Shape;481;p22"/>
          <p:cNvGrpSpPr/>
          <p:nvPr/>
        </p:nvGrpSpPr>
        <p:grpSpPr>
          <a:xfrm>
            <a:off x="11671300" y="922784"/>
            <a:ext cx="5588635" cy="2766566"/>
            <a:chOff x="18381" y="1453"/>
            <a:chExt cx="8799" cy="4356"/>
          </a:xfrm>
        </p:grpSpPr>
        <p:grpSp>
          <p:nvGrpSpPr>
            <p:cNvPr id="482" name="Google Shape;482;p22"/>
            <p:cNvGrpSpPr/>
            <p:nvPr/>
          </p:nvGrpSpPr>
          <p:grpSpPr>
            <a:xfrm>
              <a:off x="18381" y="1453"/>
              <a:ext cx="8799" cy="4356"/>
              <a:chOff x="0" y="-38100"/>
              <a:chExt cx="2065940" cy="1022743"/>
            </a:xfrm>
          </p:grpSpPr>
          <p:sp>
            <p:nvSpPr>
              <p:cNvPr id="483" name="Google Shape;483;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85" name="Google Shape;485;p22"/>
            <p:cNvSpPr txBox="1"/>
            <p:nvPr/>
          </p:nvSpPr>
          <p:spPr>
            <a:xfrm>
              <a:off x="18515" y="1572"/>
              <a:ext cx="8400" cy="42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500">
                  <a:solidFill>
                    <a:srgbClr val="FEFEFE"/>
                  </a:solidFill>
                </a:rPr>
                <a:t>Incoraggiare adattabilità e flessibilità</a:t>
              </a:r>
              <a:endParaRPr sz="1100"/>
            </a:p>
          </p:txBody>
        </p:sp>
      </p:grpSp>
      <p:grpSp>
        <p:nvGrpSpPr>
          <p:cNvPr id="486" name="Google Shape;486;p22"/>
          <p:cNvGrpSpPr/>
          <p:nvPr/>
        </p:nvGrpSpPr>
        <p:grpSpPr>
          <a:xfrm>
            <a:off x="11671300" y="3705338"/>
            <a:ext cx="5588635" cy="2766900"/>
            <a:chOff x="18381" y="5836"/>
            <a:chExt cx="8799" cy="4356"/>
          </a:xfrm>
        </p:grpSpPr>
        <p:grpSp>
          <p:nvGrpSpPr>
            <p:cNvPr id="487" name="Google Shape;487;p22"/>
            <p:cNvGrpSpPr/>
            <p:nvPr/>
          </p:nvGrpSpPr>
          <p:grpSpPr>
            <a:xfrm>
              <a:off x="18381" y="5836"/>
              <a:ext cx="8799" cy="4356"/>
              <a:chOff x="0" y="-38100"/>
              <a:chExt cx="2065940" cy="1022743"/>
            </a:xfrm>
          </p:grpSpPr>
          <p:sp>
            <p:nvSpPr>
              <p:cNvPr id="488" name="Google Shape;488;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90" name="Google Shape;490;p22"/>
            <p:cNvSpPr txBox="1"/>
            <p:nvPr/>
          </p:nvSpPr>
          <p:spPr>
            <a:xfrm>
              <a:off x="18515" y="6569"/>
              <a:ext cx="8400" cy="27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600">
                  <a:solidFill>
                    <a:srgbClr val="FEFEFE"/>
                  </a:solidFill>
                </a:rPr>
                <a:t>Rafforzare le competenze sociali</a:t>
              </a:r>
              <a:endParaRPr sz="1200"/>
            </a:p>
          </p:txBody>
        </p:sp>
      </p:grpSp>
      <p:grpSp>
        <p:nvGrpSpPr>
          <p:cNvPr id="491" name="Google Shape;491;p22"/>
          <p:cNvGrpSpPr/>
          <p:nvPr/>
        </p:nvGrpSpPr>
        <p:grpSpPr>
          <a:xfrm>
            <a:off x="11671300" y="6492706"/>
            <a:ext cx="5588635" cy="2765594"/>
            <a:chOff x="18381" y="10224"/>
            <a:chExt cx="8799" cy="4356"/>
          </a:xfrm>
        </p:grpSpPr>
        <p:grpSp>
          <p:nvGrpSpPr>
            <p:cNvPr id="492" name="Google Shape;492;p22"/>
            <p:cNvGrpSpPr/>
            <p:nvPr/>
          </p:nvGrpSpPr>
          <p:grpSpPr>
            <a:xfrm>
              <a:off x="18381" y="10224"/>
              <a:ext cx="8799" cy="4356"/>
              <a:chOff x="0" y="-38100"/>
              <a:chExt cx="2065940" cy="1022743"/>
            </a:xfrm>
          </p:grpSpPr>
          <p:sp>
            <p:nvSpPr>
              <p:cNvPr id="493" name="Google Shape;493;p22"/>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2"/>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495" name="Google Shape;495;p22"/>
            <p:cNvSpPr txBox="1"/>
            <p:nvPr/>
          </p:nvSpPr>
          <p:spPr>
            <a:xfrm>
              <a:off x="18515" y="10299"/>
              <a:ext cx="8400" cy="42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lang="en-US" sz="4400">
                  <a:solidFill>
                    <a:srgbClr val="FEFEFE"/>
                  </a:solidFill>
                </a:rPr>
                <a:t>Aumentare la consapevolezza e la sensibilità</a:t>
              </a:r>
              <a:endParaRPr sz="1000"/>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20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499" name="Shape 499"/>
        <p:cNvGrpSpPr/>
        <p:nvPr/>
      </p:nvGrpSpPr>
      <p:grpSpPr>
        <a:xfrm>
          <a:off x="0" y="0"/>
          <a:ext cx="0" cy="0"/>
          <a:chOff x="0" y="0"/>
          <a:chExt cx="0" cy="0"/>
        </a:xfrm>
      </p:grpSpPr>
      <p:pic>
        <p:nvPicPr>
          <p:cNvPr id="500" name="Google Shape;500;p23"/>
          <p:cNvPicPr preferRelativeResize="0"/>
          <p:nvPr/>
        </p:nvPicPr>
        <p:blipFill rotWithShape="1">
          <a:blip r:embed="rId3">
            <a:alphaModFix/>
          </a:blip>
          <a:srcRect b="19832" l="0" r="0" t="19833"/>
          <a:stretch/>
        </p:blipFill>
        <p:spPr>
          <a:xfrm>
            <a:off x="1028700" y="4117975"/>
            <a:ext cx="12107863" cy="4868863"/>
          </a:xfrm>
          <a:prstGeom prst="rect">
            <a:avLst/>
          </a:prstGeom>
          <a:noFill/>
          <a:ln>
            <a:noFill/>
          </a:ln>
        </p:spPr>
      </p:pic>
      <p:sp>
        <p:nvSpPr>
          <p:cNvPr id="501" name="Google Shape;501;p23"/>
          <p:cNvSpPr txBox="1"/>
          <p:nvPr/>
        </p:nvSpPr>
        <p:spPr>
          <a:xfrm>
            <a:off x="1028700" y="1401763"/>
            <a:ext cx="16230600" cy="4384800"/>
          </a:xfrm>
          <a:prstGeom prst="rect">
            <a:avLst/>
          </a:prstGeom>
          <a:noFill/>
          <a:ln>
            <a:noFill/>
          </a:ln>
        </p:spPr>
        <p:txBody>
          <a:bodyPr anchorCtr="0" anchor="t" bIns="0" lIns="0" spcFirstLastPara="1" rIns="0" wrap="square" tIns="0">
            <a:spAutoFit/>
          </a:bodyPr>
          <a:lstStyle/>
          <a:p>
            <a:pPr indent="0" lvl="0" marL="0" rtl="0" algn="ctr">
              <a:lnSpc>
                <a:spcPct val="356944"/>
              </a:lnSpc>
              <a:spcBef>
                <a:spcPts val="0"/>
              </a:spcBef>
              <a:spcAft>
                <a:spcPts val="0"/>
              </a:spcAft>
              <a:buClr>
                <a:schemeClr val="dk1"/>
              </a:buClr>
              <a:buSzPts val="1100"/>
              <a:buFont typeface="Arial"/>
              <a:buNone/>
            </a:pPr>
            <a:r>
              <a:rPr b="1" lang="en-US" sz="3500">
                <a:solidFill>
                  <a:srgbClr val="FFFFFF"/>
                </a:solidFill>
              </a:rPr>
              <a:t>COMUNICAZIONE ASSERTIVA PER PERSONE CON DISABILITÀ UDITIVA </a:t>
            </a:r>
            <a:endParaRPr b="1" sz="3500">
              <a:solidFill>
                <a:srgbClr val="FFFFFF"/>
              </a:solidFill>
            </a:endParaRPr>
          </a:p>
          <a:p>
            <a:pPr indent="0" lvl="0" marL="0" rtl="0" algn="ctr">
              <a:lnSpc>
                <a:spcPct val="356944"/>
              </a:lnSpc>
              <a:spcBef>
                <a:spcPts val="0"/>
              </a:spcBef>
              <a:spcAft>
                <a:spcPts val="0"/>
              </a:spcAft>
              <a:buClr>
                <a:schemeClr val="dk1"/>
              </a:buClr>
              <a:buSzPts val="1100"/>
              <a:buFont typeface="Arial"/>
              <a:buNone/>
            </a:pPr>
            <a:r>
              <a:rPr b="1" lang="en-US" sz="3500">
                <a:solidFill>
                  <a:srgbClr val="FFFFFF"/>
                </a:solidFill>
              </a:rPr>
              <a:t>Tipi di disabilità uditiva</a:t>
            </a:r>
            <a:endParaRPr b="1" sz="3500">
              <a:solidFill>
                <a:srgbClr val="FFFFFF"/>
              </a:solidFill>
            </a:endParaRPr>
          </a:p>
          <a:p>
            <a:pPr indent="0" lvl="0" marL="0" marR="0" rtl="0" algn="ctr">
              <a:lnSpc>
                <a:spcPct val="356944"/>
              </a:lnSpc>
              <a:spcBef>
                <a:spcPts val="0"/>
              </a:spcBef>
              <a:spcAft>
                <a:spcPts val="0"/>
              </a:spcAft>
              <a:buNone/>
            </a:pPr>
            <a:r>
              <a:t/>
            </a:r>
            <a:endParaRPr b="1" sz="3500">
              <a:solidFill>
                <a:srgbClr val="FFFFFF"/>
              </a:solidFill>
            </a:endParaRPr>
          </a:p>
        </p:txBody>
      </p:sp>
      <p:cxnSp>
        <p:nvCxnSpPr>
          <p:cNvPr id="502" name="Google Shape;502;p23"/>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cxnSp>
        <p:nvCxnSpPr>
          <p:cNvPr id="503" name="Google Shape;503;p23"/>
          <p:cNvCxnSpPr/>
          <p:nvPr/>
        </p:nvCxnSpPr>
        <p:spPr>
          <a:xfrm>
            <a:off x="1028700" y="4117975"/>
            <a:ext cx="16230600" cy="0"/>
          </a:xfrm>
          <a:prstGeom prst="straightConnector1">
            <a:avLst/>
          </a:prstGeom>
          <a:noFill/>
          <a:ln cap="flat" cmpd="sng" w="47625">
            <a:solidFill>
              <a:srgbClr val="FFFFFF"/>
            </a:solidFill>
            <a:prstDash val="solid"/>
            <a:round/>
            <a:headEnd len="sm" w="sm" type="none"/>
            <a:tailEnd len="sm" w="sm" type="none"/>
          </a:ln>
        </p:spPr>
      </p:cxnSp>
      <p:cxnSp>
        <p:nvCxnSpPr>
          <p:cNvPr id="504" name="Google Shape;504;p23"/>
          <p:cNvCxnSpPr/>
          <p:nvPr/>
        </p:nvCxnSpPr>
        <p:spPr>
          <a:xfrm>
            <a:off x="1028700" y="899160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505" name="Google Shape;505;p23"/>
          <p:cNvGrpSpPr/>
          <p:nvPr/>
        </p:nvGrpSpPr>
        <p:grpSpPr>
          <a:xfrm>
            <a:off x="365125" y="9417050"/>
            <a:ext cx="17557750" cy="642938"/>
            <a:chOff x="0" y="-44435"/>
            <a:chExt cx="23408743" cy="856941"/>
          </a:xfrm>
        </p:grpSpPr>
        <p:sp>
          <p:nvSpPr>
            <p:cNvPr id="506" name="Google Shape;506;p2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3"/>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2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511" name="Shape 511"/>
        <p:cNvGrpSpPr/>
        <p:nvPr/>
      </p:nvGrpSpPr>
      <p:grpSpPr>
        <a:xfrm>
          <a:off x="0" y="0"/>
          <a:ext cx="0" cy="0"/>
          <a:chOff x="0" y="0"/>
          <a:chExt cx="0" cy="0"/>
        </a:xfrm>
      </p:grpSpPr>
      <p:grpSp>
        <p:nvGrpSpPr>
          <p:cNvPr id="512" name="Google Shape;512;p24"/>
          <p:cNvGrpSpPr/>
          <p:nvPr/>
        </p:nvGrpSpPr>
        <p:grpSpPr>
          <a:xfrm>
            <a:off x="584200" y="847874"/>
            <a:ext cx="17119600" cy="8410426"/>
            <a:chOff x="0" y="-47625"/>
            <a:chExt cx="4508901" cy="2215092"/>
          </a:xfrm>
        </p:grpSpPr>
        <p:sp>
          <p:nvSpPr>
            <p:cNvPr id="513" name="Google Shape;513;p24"/>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24"/>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515" name="Google Shape;515;p24"/>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uditiva</a:t>
            </a:r>
            <a:endParaRPr/>
          </a:p>
        </p:txBody>
      </p:sp>
      <p:sp>
        <p:nvSpPr>
          <p:cNvPr id="516" name="Google Shape;516;p24"/>
          <p:cNvSpPr txBox="1"/>
          <p:nvPr/>
        </p:nvSpPr>
        <p:spPr>
          <a:xfrm>
            <a:off x="12644438" y="5057775"/>
            <a:ext cx="4354500" cy="36135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2500">
                <a:solidFill>
                  <a:schemeClr val="lt1"/>
                </a:solidFill>
              </a:rPr>
              <a:t>Combina elementi sia della perdita uditiva conduttiva che della perdita uditiva neurosensoriale, interessando sia l'orecchio medio o esterno sia l'orecchio interno o il nervo uditivo.</a:t>
            </a:r>
            <a:endParaRPr sz="700"/>
          </a:p>
        </p:txBody>
      </p:sp>
      <p:sp>
        <p:nvSpPr>
          <p:cNvPr id="517" name="Google Shape;517;p24"/>
          <p:cNvSpPr txBox="1"/>
          <p:nvPr/>
        </p:nvSpPr>
        <p:spPr>
          <a:xfrm>
            <a:off x="6967538" y="5057775"/>
            <a:ext cx="4468800" cy="3567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2900">
                <a:solidFill>
                  <a:schemeClr val="lt1"/>
                </a:solidFill>
              </a:rPr>
              <a:t>Danno alle cellule sensoriali nell'orecchio interno (coclea) o ai nervi uditivi, che può impedire la trasmissione corretta dei segnali sonori al cervello.</a:t>
            </a:r>
            <a:endParaRPr sz="1100"/>
          </a:p>
        </p:txBody>
      </p:sp>
      <p:sp>
        <p:nvSpPr>
          <p:cNvPr id="518" name="Google Shape;518;p24"/>
          <p:cNvSpPr txBox="1"/>
          <p:nvPr/>
        </p:nvSpPr>
        <p:spPr>
          <a:xfrm>
            <a:off x="1427163" y="5057775"/>
            <a:ext cx="4608600" cy="3247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I problemi nell'orecchio esterno o medio impediscono al suono di raggiungere l'orecchio interno.</a:t>
            </a:r>
            <a:endParaRPr/>
          </a:p>
        </p:txBody>
      </p:sp>
      <p:grpSp>
        <p:nvGrpSpPr>
          <p:cNvPr id="519" name="Google Shape;519;p24"/>
          <p:cNvGrpSpPr/>
          <p:nvPr/>
        </p:nvGrpSpPr>
        <p:grpSpPr>
          <a:xfrm>
            <a:off x="365125" y="9417050"/>
            <a:ext cx="17557750" cy="642938"/>
            <a:chOff x="0" y="-44435"/>
            <a:chExt cx="23408743" cy="856941"/>
          </a:xfrm>
        </p:grpSpPr>
        <p:sp>
          <p:nvSpPr>
            <p:cNvPr id="520" name="Google Shape;520;p2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522" name="Google Shape;522;p24"/>
          <p:cNvGrpSpPr/>
          <p:nvPr/>
        </p:nvGrpSpPr>
        <p:grpSpPr>
          <a:xfrm>
            <a:off x="895350" y="3616325"/>
            <a:ext cx="5180330" cy="1143655"/>
            <a:chOff x="1410" y="5695"/>
            <a:chExt cx="8158" cy="1800"/>
          </a:xfrm>
        </p:grpSpPr>
        <p:grpSp>
          <p:nvGrpSpPr>
            <p:cNvPr id="523" name="Google Shape;523;p24"/>
            <p:cNvGrpSpPr/>
            <p:nvPr/>
          </p:nvGrpSpPr>
          <p:grpSpPr>
            <a:xfrm>
              <a:off x="1410" y="5884"/>
              <a:ext cx="1421" cy="1421"/>
              <a:chOff x="0" y="0"/>
              <a:chExt cx="812800" cy="812800"/>
            </a:xfrm>
          </p:grpSpPr>
          <p:sp>
            <p:nvSpPr>
              <p:cNvPr id="524" name="Google Shape;52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4"/>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01</a:t>
                </a:r>
                <a:endParaRPr/>
              </a:p>
            </p:txBody>
          </p:sp>
        </p:grpSp>
        <p:sp>
          <p:nvSpPr>
            <p:cNvPr id="526" name="Google Shape;526;p24"/>
            <p:cNvSpPr txBox="1"/>
            <p:nvPr/>
          </p:nvSpPr>
          <p:spPr>
            <a:xfrm>
              <a:off x="3268" y="5695"/>
              <a:ext cx="63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Perdita uditiva conduttiva</a:t>
              </a:r>
              <a:endParaRPr/>
            </a:p>
          </p:txBody>
        </p:sp>
      </p:grpSp>
      <p:grpSp>
        <p:nvGrpSpPr>
          <p:cNvPr id="527" name="Google Shape;527;p24"/>
          <p:cNvGrpSpPr/>
          <p:nvPr/>
        </p:nvGrpSpPr>
        <p:grpSpPr>
          <a:xfrm>
            <a:off x="6515100" y="3556000"/>
            <a:ext cx="4523753" cy="1142017"/>
            <a:chOff x="10259" y="5599"/>
            <a:chExt cx="7125" cy="1800"/>
          </a:xfrm>
        </p:grpSpPr>
        <p:grpSp>
          <p:nvGrpSpPr>
            <p:cNvPr id="528" name="Google Shape;528;p24"/>
            <p:cNvGrpSpPr/>
            <p:nvPr/>
          </p:nvGrpSpPr>
          <p:grpSpPr>
            <a:xfrm>
              <a:off x="10259" y="5787"/>
              <a:ext cx="1424" cy="1424"/>
              <a:chOff x="0" y="0"/>
              <a:chExt cx="812800" cy="812800"/>
            </a:xfrm>
          </p:grpSpPr>
          <p:sp>
            <p:nvSpPr>
              <p:cNvPr id="529" name="Google Shape;52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4"/>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02</a:t>
                </a:r>
                <a:endParaRPr/>
              </a:p>
            </p:txBody>
          </p:sp>
        </p:grpSp>
        <p:sp>
          <p:nvSpPr>
            <p:cNvPr id="531" name="Google Shape;531;p24"/>
            <p:cNvSpPr txBox="1"/>
            <p:nvPr/>
          </p:nvSpPr>
          <p:spPr>
            <a:xfrm>
              <a:off x="11684" y="5599"/>
              <a:ext cx="57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Perdita uditiva neurosensoriale</a:t>
              </a:r>
              <a:endParaRPr/>
            </a:p>
          </p:txBody>
        </p:sp>
      </p:grpSp>
      <p:grpSp>
        <p:nvGrpSpPr>
          <p:cNvPr id="532" name="Google Shape;532;p24"/>
          <p:cNvGrpSpPr/>
          <p:nvPr/>
        </p:nvGrpSpPr>
        <p:grpSpPr>
          <a:xfrm>
            <a:off x="12055475" y="3525838"/>
            <a:ext cx="4417392" cy="1142016"/>
            <a:chOff x="18986" y="5552"/>
            <a:chExt cx="6955" cy="1800"/>
          </a:xfrm>
        </p:grpSpPr>
        <p:grpSp>
          <p:nvGrpSpPr>
            <p:cNvPr id="533" name="Google Shape;533;p24"/>
            <p:cNvGrpSpPr/>
            <p:nvPr/>
          </p:nvGrpSpPr>
          <p:grpSpPr>
            <a:xfrm>
              <a:off x="18986" y="5740"/>
              <a:ext cx="1424" cy="1424"/>
              <a:chOff x="0" y="0"/>
              <a:chExt cx="812800" cy="812800"/>
            </a:xfrm>
          </p:grpSpPr>
          <p:sp>
            <p:nvSpPr>
              <p:cNvPr id="534" name="Google Shape;5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4"/>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03</a:t>
                </a:r>
                <a:endParaRPr/>
              </a:p>
            </p:txBody>
          </p:sp>
        </p:grpSp>
        <p:sp>
          <p:nvSpPr>
            <p:cNvPr id="536" name="Google Shape;536;p24"/>
            <p:cNvSpPr txBox="1"/>
            <p:nvPr/>
          </p:nvSpPr>
          <p:spPr>
            <a:xfrm>
              <a:off x="20841" y="5552"/>
              <a:ext cx="51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Perdita uditiva mista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822"/>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8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80"/>
                                        <p:tgtEl>
                                          <p:spTgt spid="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8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540" name="Shape 540"/>
        <p:cNvGrpSpPr/>
        <p:nvPr/>
      </p:nvGrpSpPr>
      <p:grpSpPr>
        <a:xfrm>
          <a:off x="0" y="0"/>
          <a:ext cx="0" cy="0"/>
          <a:chOff x="0" y="0"/>
          <a:chExt cx="0" cy="0"/>
        </a:xfrm>
      </p:grpSpPr>
      <p:grpSp>
        <p:nvGrpSpPr>
          <p:cNvPr id="541" name="Google Shape;541;p25"/>
          <p:cNvGrpSpPr/>
          <p:nvPr/>
        </p:nvGrpSpPr>
        <p:grpSpPr>
          <a:xfrm>
            <a:off x="584200" y="847874"/>
            <a:ext cx="17119600" cy="8410426"/>
            <a:chOff x="0" y="-47625"/>
            <a:chExt cx="4508901" cy="2215092"/>
          </a:xfrm>
        </p:grpSpPr>
        <p:sp>
          <p:nvSpPr>
            <p:cNvPr id="542" name="Google Shape;542;p25"/>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5"/>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544" name="Google Shape;544;p25"/>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uditiva</a:t>
            </a:r>
            <a:endParaRPr b="1" sz="6400">
              <a:solidFill>
                <a:schemeClr val="lt1"/>
              </a:solidFill>
            </a:endParaRPr>
          </a:p>
        </p:txBody>
      </p:sp>
      <p:sp>
        <p:nvSpPr>
          <p:cNvPr id="545" name="Google Shape;545;p25"/>
          <p:cNvSpPr txBox="1"/>
          <p:nvPr/>
        </p:nvSpPr>
        <p:spPr>
          <a:xfrm>
            <a:off x="12315825" y="4957763"/>
            <a:ext cx="4943400" cy="3902700"/>
          </a:xfrm>
          <a:prstGeom prst="rect">
            <a:avLst/>
          </a:prstGeom>
          <a:noFill/>
          <a:ln>
            <a:noFill/>
          </a:ln>
        </p:spPr>
        <p:txBody>
          <a:bodyPr anchorCtr="0" anchor="t" bIns="0" lIns="0" spcFirstLastPara="1" rIns="0" wrap="square" tIns="0">
            <a:spAutoFit/>
          </a:bodyPr>
          <a:lstStyle/>
          <a:p>
            <a:pPr indent="-400050" lvl="1" marL="914400" rtl="0" algn="l">
              <a:lnSpc>
                <a:spcPct val="139843"/>
              </a:lnSpc>
              <a:spcBef>
                <a:spcPts val="0"/>
              </a:spcBef>
              <a:spcAft>
                <a:spcPts val="0"/>
              </a:spcAft>
              <a:buClr>
                <a:schemeClr val="lt1"/>
              </a:buClr>
              <a:buSzPts val="2700"/>
              <a:buChar char="•"/>
            </a:pPr>
            <a:r>
              <a:rPr lang="en-US" sz="2700">
                <a:solidFill>
                  <a:schemeClr val="lt1"/>
                </a:solidFill>
              </a:rPr>
              <a:t>Fluttuante - cambia nel tempo, spesso a causa di condizioni mediche come infezioni dell'orecchio.  </a:t>
            </a:r>
            <a:endParaRPr sz="2700">
              <a:solidFill>
                <a:schemeClr val="lt1"/>
              </a:solidFill>
            </a:endParaRPr>
          </a:p>
          <a:p>
            <a:pPr indent="-400050" lvl="1" marL="914400" rtl="0" algn="l">
              <a:lnSpc>
                <a:spcPct val="139843"/>
              </a:lnSpc>
              <a:spcBef>
                <a:spcPts val="0"/>
              </a:spcBef>
              <a:spcAft>
                <a:spcPts val="0"/>
              </a:spcAft>
              <a:buClr>
                <a:schemeClr val="lt1"/>
              </a:buClr>
              <a:buSzPts val="2700"/>
              <a:buChar char="•"/>
            </a:pPr>
            <a:r>
              <a:rPr lang="en-US" sz="2700">
                <a:solidFill>
                  <a:schemeClr val="lt1"/>
                </a:solidFill>
              </a:rPr>
              <a:t>Permanente - non migliora e rimane costante.</a:t>
            </a:r>
            <a:endParaRPr sz="2700">
              <a:solidFill>
                <a:schemeClr val="lt1"/>
              </a:solidFill>
            </a:endParaRPr>
          </a:p>
        </p:txBody>
      </p:sp>
      <p:sp>
        <p:nvSpPr>
          <p:cNvPr id="546" name="Google Shape;546;p25"/>
          <p:cNvSpPr txBox="1"/>
          <p:nvPr/>
        </p:nvSpPr>
        <p:spPr>
          <a:xfrm>
            <a:off x="6967538" y="4957763"/>
            <a:ext cx="4468800" cy="4047300"/>
          </a:xfrm>
          <a:prstGeom prst="rect">
            <a:avLst/>
          </a:prstGeom>
          <a:noFill/>
          <a:ln>
            <a:noFill/>
          </a:ln>
        </p:spPr>
        <p:txBody>
          <a:bodyPr anchorCtr="0" anchor="t" bIns="0" lIns="0" spcFirstLastPara="1" rIns="0" wrap="square" tIns="0">
            <a:spAutoFit/>
          </a:bodyPr>
          <a:lstStyle/>
          <a:p>
            <a:pPr indent="-406400" lvl="1" marL="914400" rtl="0" algn="l">
              <a:lnSpc>
                <a:spcPct val="139843"/>
              </a:lnSpc>
              <a:spcBef>
                <a:spcPts val="0"/>
              </a:spcBef>
              <a:spcAft>
                <a:spcPts val="0"/>
              </a:spcAft>
              <a:buClr>
                <a:schemeClr val="lt1"/>
              </a:buClr>
              <a:buSzPts val="2800"/>
              <a:buChar char="•"/>
            </a:pPr>
            <a:r>
              <a:rPr lang="en-US" sz="2800">
                <a:solidFill>
                  <a:schemeClr val="lt1"/>
                </a:solidFill>
              </a:rPr>
              <a:t>Unilaterale - si riferisce alla perdita uditiva in un solo orecchio.  </a:t>
            </a:r>
            <a:endParaRPr sz="2800">
              <a:solidFill>
                <a:schemeClr val="lt1"/>
              </a:solidFill>
            </a:endParaRPr>
          </a:p>
          <a:p>
            <a:pPr indent="-406400" lvl="1" marL="914400" rtl="0" algn="l">
              <a:lnSpc>
                <a:spcPct val="139843"/>
              </a:lnSpc>
              <a:spcBef>
                <a:spcPts val="0"/>
              </a:spcBef>
              <a:spcAft>
                <a:spcPts val="0"/>
              </a:spcAft>
              <a:buClr>
                <a:schemeClr val="lt1"/>
              </a:buClr>
              <a:buSzPts val="2800"/>
              <a:buChar char="•"/>
            </a:pPr>
            <a:r>
              <a:rPr lang="en-US" sz="2800">
                <a:solidFill>
                  <a:schemeClr val="lt1"/>
                </a:solidFill>
              </a:rPr>
              <a:t>Bilaterale - coinvolge entrambi gli orecchi e può variare in gravità.</a:t>
            </a:r>
            <a:endParaRPr sz="2800">
              <a:solidFill>
                <a:schemeClr val="lt1"/>
              </a:solidFill>
            </a:endParaRPr>
          </a:p>
        </p:txBody>
      </p:sp>
      <p:sp>
        <p:nvSpPr>
          <p:cNvPr id="547" name="Google Shape;547;p25"/>
          <p:cNvSpPr txBox="1"/>
          <p:nvPr/>
        </p:nvSpPr>
        <p:spPr>
          <a:xfrm>
            <a:off x="1481138" y="4957763"/>
            <a:ext cx="4610100" cy="39027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2700">
                <a:solidFill>
                  <a:schemeClr val="lt1"/>
                </a:solidFill>
              </a:rPr>
              <a:t>Combina elementi sia della perdita uditiva conduttiva che della perdita uditiva neurosensoriale, interessando sia l'orecchio medio o esterno sia l'orecchio interno o il nervo uditivo.</a:t>
            </a:r>
            <a:endParaRPr sz="900"/>
          </a:p>
        </p:txBody>
      </p:sp>
      <p:grpSp>
        <p:nvGrpSpPr>
          <p:cNvPr id="548" name="Google Shape;548;p25"/>
          <p:cNvGrpSpPr/>
          <p:nvPr/>
        </p:nvGrpSpPr>
        <p:grpSpPr>
          <a:xfrm>
            <a:off x="365125" y="9417050"/>
            <a:ext cx="17557750" cy="642938"/>
            <a:chOff x="0" y="-44435"/>
            <a:chExt cx="23408743" cy="856941"/>
          </a:xfrm>
        </p:grpSpPr>
        <p:sp>
          <p:nvSpPr>
            <p:cNvPr id="549" name="Google Shape;549;p2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25"/>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551" name="Google Shape;551;p25"/>
          <p:cNvGrpSpPr/>
          <p:nvPr/>
        </p:nvGrpSpPr>
        <p:grpSpPr>
          <a:xfrm>
            <a:off x="895350" y="3375025"/>
            <a:ext cx="4474832" cy="1143655"/>
            <a:chOff x="1410" y="5315"/>
            <a:chExt cx="7048" cy="1800"/>
          </a:xfrm>
        </p:grpSpPr>
        <p:grpSp>
          <p:nvGrpSpPr>
            <p:cNvPr id="552" name="Google Shape;552;p25"/>
            <p:cNvGrpSpPr/>
            <p:nvPr/>
          </p:nvGrpSpPr>
          <p:grpSpPr>
            <a:xfrm>
              <a:off x="1410" y="5505"/>
              <a:ext cx="1421" cy="1421"/>
              <a:chOff x="0" y="0"/>
              <a:chExt cx="812800" cy="812800"/>
            </a:xfrm>
          </p:grpSpPr>
          <p:sp>
            <p:nvSpPr>
              <p:cNvPr id="553" name="Google Shape;55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5"/>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04</a:t>
                </a:r>
                <a:endParaRPr/>
              </a:p>
            </p:txBody>
          </p:sp>
        </p:grpSp>
        <p:sp>
          <p:nvSpPr>
            <p:cNvPr id="555" name="Google Shape;555;p25"/>
            <p:cNvSpPr txBox="1"/>
            <p:nvPr/>
          </p:nvSpPr>
          <p:spPr>
            <a:xfrm>
              <a:off x="2758" y="5315"/>
              <a:ext cx="57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Perdita uditiva neurosensoriale</a:t>
              </a:r>
              <a:endParaRPr/>
            </a:p>
          </p:txBody>
        </p:sp>
      </p:grpSp>
      <p:grpSp>
        <p:nvGrpSpPr>
          <p:cNvPr id="556" name="Google Shape;556;p25"/>
          <p:cNvGrpSpPr/>
          <p:nvPr/>
        </p:nvGrpSpPr>
        <p:grpSpPr>
          <a:xfrm>
            <a:off x="6238875" y="3314700"/>
            <a:ext cx="5561963" cy="1715483"/>
            <a:chOff x="9824" y="5220"/>
            <a:chExt cx="8760" cy="2700"/>
          </a:xfrm>
        </p:grpSpPr>
        <p:grpSp>
          <p:nvGrpSpPr>
            <p:cNvPr id="557" name="Google Shape;557;p25"/>
            <p:cNvGrpSpPr/>
            <p:nvPr/>
          </p:nvGrpSpPr>
          <p:grpSpPr>
            <a:xfrm>
              <a:off x="9824" y="5501"/>
              <a:ext cx="1424" cy="1424"/>
              <a:chOff x="0" y="0"/>
              <a:chExt cx="812800" cy="812800"/>
            </a:xfrm>
          </p:grpSpPr>
          <p:sp>
            <p:nvSpPr>
              <p:cNvPr id="558" name="Google Shape;55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5"/>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05</a:t>
                </a:r>
                <a:endParaRPr/>
              </a:p>
            </p:txBody>
          </p:sp>
        </p:grpSp>
        <p:sp>
          <p:nvSpPr>
            <p:cNvPr id="560" name="Google Shape;560;p25"/>
            <p:cNvSpPr txBox="1"/>
            <p:nvPr/>
          </p:nvSpPr>
          <p:spPr>
            <a:xfrm>
              <a:off x="11684" y="5220"/>
              <a:ext cx="6900" cy="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400">
                  <a:solidFill>
                    <a:schemeClr val="lt1"/>
                  </a:solidFill>
                </a:rPr>
                <a:t>Perdita uditiva unilaterale e bilaterale</a:t>
              </a:r>
              <a:endParaRPr sz="1200"/>
            </a:p>
          </p:txBody>
        </p:sp>
      </p:grpSp>
      <p:grpSp>
        <p:nvGrpSpPr>
          <p:cNvPr id="561" name="Google Shape;561;p25"/>
          <p:cNvGrpSpPr/>
          <p:nvPr/>
        </p:nvGrpSpPr>
        <p:grpSpPr>
          <a:xfrm>
            <a:off x="12055475" y="3103563"/>
            <a:ext cx="5179057" cy="1715483"/>
            <a:chOff x="18986" y="4888"/>
            <a:chExt cx="8155" cy="2700"/>
          </a:xfrm>
        </p:grpSpPr>
        <p:grpSp>
          <p:nvGrpSpPr>
            <p:cNvPr id="562" name="Google Shape;562;p25"/>
            <p:cNvGrpSpPr/>
            <p:nvPr/>
          </p:nvGrpSpPr>
          <p:grpSpPr>
            <a:xfrm>
              <a:off x="18986" y="5360"/>
              <a:ext cx="1424" cy="1424"/>
              <a:chOff x="0" y="0"/>
              <a:chExt cx="812800" cy="812800"/>
            </a:xfrm>
          </p:grpSpPr>
          <p:sp>
            <p:nvSpPr>
              <p:cNvPr id="563" name="Google Shape;5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5"/>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06</a:t>
                </a:r>
                <a:endParaRPr/>
              </a:p>
            </p:txBody>
          </p:sp>
        </p:grpSp>
        <p:sp>
          <p:nvSpPr>
            <p:cNvPr id="565" name="Google Shape;565;p25"/>
            <p:cNvSpPr txBox="1"/>
            <p:nvPr/>
          </p:nvSpPr>
          <p:spPr>
            <a:xfrm>
              <a:off x="20841" y="4888"/>
              <a:ext cx="6300" cy="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400">
                  <a:solidFill>
                    <a:schemeClr val="lt1"/>
                  </a:solidFill>
                </a:rPr>
                <a:t>Perdita uditiva fluttuante e permanente</a:t>
              </a:r>
              <a:endParaRPr sz="1200"/>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911"/>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8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8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8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569" name="Shape 569"/>
        <p:cNvGrpSpPr/>
        <p:nvPr/>
      </p:nvGrpSpPr>
      <p:grpSpPr>
        <a:xfrm>
          <a:off x="0" y="0"/>
          <a:ext cx="0" cy="0"/>
          <a:chOff x="0" y="0"/>
          <a:chExt cx="0" cy="0"/>
        </a:xfrm>
      </p:grpSpPr>
      <p:grpSp>
        <p:nvGrpSpPr>
          <p:cNvPr id="570" name="Google Shape;570;p26"/>
          <p:cNvGrpSpPr/>
          <p:nvPr/>
        </p:nvGrpSpPr>
        <p:grpSpPr>
          <a:xfrm>
            <a:off x="381000" y="724049"/>
            <a:ext cx="17119600" cy="8410426"/>
            <a:chOff x="0" y="-47625"/>
            <a:chExt cx="4508901" cy="2215092"/>
          </a:xfrm>
        </p:grpSpPr>
        <p:sp>
          <p:nvSpPr>
            <p:cNvPr id="571" name="Google Shape;571;p26"/>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26"/>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73" name="Google Shape;573;p26"/>
          <p:cNvGrpSpPr/>
          <p:nvPr/>
        </p:nvGrpSpPr>
        <p:grpSpPr>
          <a:xfrm>
            <a:off x="365125" y="9417050"/>
            <a:ext cx="17557750" cy="642938"/>
            <a:chOff x="0" y="-44435"/>
            <a:chExt cx="23408743" cy="856941"/>
          </a:xfrm>
        </p:grpSpPr>
        <p:sp>
          <p:nvSpPr>
            <p:cNvPr id="574" name="Google Shape;574;p2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26"/>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576" name="Google Shape;576;p26"/>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uditiva</a:t>
            </a:r>
            <a:endParaRPr b="1" sz="6400">
              <a:solidFill>
                <a:schemeClr val="lt1"/>
              </a:solidFill>
            </a:endParaRPr>
          </a:p>
        </p:txBody>
      </p:sp>
      <p:sp>
        <p:nvSpPr>
          <p:cNvPr id="577" name="Google Shape;577;p26"/>
          <p:cNvSpPr txBox="1"/>
          <p:nvPr/>
        </p:nvSpPr>
        <p:spPr>
          <a:xfrm>
            <a:off x="2889250" y="4725988"/>
            <a:ext cx="128079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Questa è una forma di perdita uditiva che si verifica naturalmente con l'invecchiamento, influenzando in particolare la capacità di udire suoni ad alta frequenza e di comprendere il discorso in ambienti rumorosi.</a:t>
            </a:r>
            <a:endParaRPr/>
          </a:p>
        </p:txBody>
      </p:sp>
      <p:grpSp>
        <p:nvGrpSpPr>
          <p:cNvPr id="578" name="Google Shape;578;p26"/>
          <p:cNvGrpSpPr/>
          <p:nvPr/>
        </p:nvGrpSpPr>
        <p:grpSpPr>
          <a:xfrm>
            <a:off x="1462088" y="3375025"/>
            <a:ext cx="4666899" cy="903288"/>
            <a:chOff x="2302" y="5315"/>
            <a:chExt cx="7350" cy="1422"/>
          </a:xfrm>
        </p:grpSpPr>
        <p:grpSp>
          <p:nvGrpSpPr>
            <p:cNvPr id="579" name="Google Shape;579;p26"/>
            <p:cNvGrpSpPr/>
            <p:nvPr/>
          </p:nvGrpSpPr>
          <p:grpSpPr>
            <a:xfrm>
              <a:off x="2302" y="5315"/>
              <a:ext cx="1421" cy="1422"/>
              <a:chOff x="0" y="-396"/>
              <a:chExt cx="812800" cy="813196"/>
            </a:xfrm>
          </p:grpSpPr>
          <p:sp>
            <p:nvSpPr>
              <p:cNvPr id="580" name="Google Shape;58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6"/>
              <p:cNvSpPr txBox="1"/>
              <p:nvPr/>
            </p:nvSpPr>
            <p:spPr>
              <a:xfrm>
                <a:off x="56182" y="-396"/>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07</a:t>
                </a:r>
                <a:endParaRPr/>
              </a:p>
            </p:txBody>
          </p:sp>
        </p:grpSp>
        <p:sp>
          <p:nvSpPr>
            <p:cNvPr id="582" name="Google Shape;582;p26"/>
            <p:cNvSpPr txBox="1"/>
            <p:nvPr/>
          </p:nvSpPr>
          <p:spPr>
            <a:xfrm>
              <a:off x="4552" y="5552"/>
              <a:ext cx="5100" cy="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600">
                  <a:solidFill>
                    <a:schemeClr val="lt1"/>
                  </a:solidFill>
                </a:rPr>
                <a:t>Presbicusia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911"/>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8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586" name="Shape 586"/>
        <p:cNvGrpSpPr/>
        <p:nvPr/>
      </p:nvGrpSpPr>
      <p:grpSpPr>
        <a:xfrm>
          <a:off x="0" y="0"/>
          <a:ext cx="0" cy="0"/>
          <a:chOff x="0" y="0"/>
          <a:chExt cx="0" cy="0"/>
        </a:xfrm>
      </p:grpSpPr>
      <p:pic>
        <p:nvPicPr>
          <p:cNvPr id="587" name="Google Shape;587;p27"/>
          <p:cNvPicPr preferRelativeResize="0"/>
          <p:nvPr/>
        </p:nvPicPr>
        <p:blipFill rotWithShape="1">
          <a:blip r:embed="rId3">
            <a:alphaModFix/>
          </a:blip>
          <a:srcRect b="2514" l="0" r="0" t="2515"/>
          <a:stretch/>
        </p:blipFill>
        <p:spPr>
          <a:xfrm>
            <a:off x="9144000" y="0"/>
            <a:ext cx="9144000" cy="5789613"/>
          </a:xfrm>
          <a:prstGeom prst="rect">
            <a:avLst/>
          </a:prstGeom>
          <a:noFill/>
          <a:ln>
            <a:noFill/>
          </a:ln>
        </p:spPr>
      </p:pic>
      <p:pic>
        <p:nvPicPr>
          <p:cNvPr id="588" name="Google Shape;588;p27"/>
          <p:cNvPicPr preferRelativeResize="0"/>
          <p:nvPr/>
        </p:nvPicPr>
        <p:blipFill rotWithShape="1">
          <a:blip r:embed="rId4">
            <a:alphaModFix/>
          </a:blip>
          <a:srcRect b="2514" l="0" r="0" t="2515"/>
          <a:stretch/>
        </p:blipFill>
        <p:spPr>
          <a:xfrm>
            <a:off x="0" y="0"/>
            <a:ext cx="9144000" cy="5789613"/>
          </a:xfrm>
          <a:prstGeom prst="rect">
            <a:avLst/>
          </a:prstGeom>
          <a:noFill/>
          <a:ln>
            <a:noFill/>
          </a:ln>
        </p:spPr>
      </p:pic>
      <p:sp>
        <p:nvSpPr>
          <p:cNvPr id="589" name="Google Shape;589;p27"/>
          <p:cNvSpPr txBox="1"/>
          <p:nvPr/>
        </p:nvSpPr>
        <p:spPr>
          <a:xfrm>
            <a:off x="1374775" y="6924675"/>
            <a:ext cx="15538450" cy="2200275"/>
          </a:xfrm>
          <a:prstGeom prst="rect">
            <a:avLst/>
          </a:prstGeom>
          <a:noFill/>
          <a:ln>
            <a:noFill/>
          </a:ln>
        </p:spPr>
        <p:txBody>
          <a:bodyPr anchorCtr="0" anchor="t" bIns="0" lIns="0" spcFirstLastPara="1" rIns="0" wrap="square" tIns="0">
            <a:spAutoFit/>
          </a:bodyPr>
          <a:lstStyle/>
          <a:p>
            <a:pPr indent="0" lvl="1" marL="0" marR="0" rtl="0" algn="ctr">
              <a:lnSpc>
                <a:spcPct val="133984"/>
              </a:lnSpc>
              <a:spcBef>
                <a:spcPts val="0"/>
              </a:spcBef>
              <a:spcAft>
                <a:spcPts val="0"/>
              </a:spcAft>
              <a:buNone/>
            </a:pPr>
            <a:r>
              <a:rPr b="1" i="0" lang="en-US" sz="6400" u="none" cap="none" strike="noStrike">
                <a:solidFill>
                  <a:srgbClr val="FFFFFF"/>
                </a:solidFill>
                <a:latin typeface="Arial"/>
                <a:ea typeface="Arial"/>
                <a:cs typeface="Arial"/>
                <a:sym typeface="Arial"/>
              </a:rPr>
              <a:t>How to Communicate Assertively with People with Hearing Disabilities</a:t>
            </a:r>
            <a:endParaRPr/>
          </a:p>
        </p:txBody>
      </p:sp>
      <p:cxnSp>
        <p:nvCxnSpPr>
          <p:cNvPr id="590" name="Google Shape;590;p27"/>
          <p:cNvCxnSpPr/>
          <p:nvPr/>
        </p:nvCxnSpPr>
        <p:spPr>
          <a:xfrm>
            <a:off x="1028700" y="6530975"/>
            <a:ext cx="16230600" cy="0"/>
          </a:xfrm>
          <a:prstGeom prst="straightConnector1">
            <a:avLst/>
          </a:prstGeom>
          <a:noFill/>
          <a:ln cap="flat" cmpd="sng" w="47625">
            <a:solidFill>
              <a:srgbClr val="FFFFFF"/>
            </a:solidFill>
            <a:prstDash val="solid"/>
            <a:round/>
            <a:headEnd len="sm" w="sm" type="none"/>
            <a:tailEnd len="sm" w="sm" type="none"/>
          </a:ln>
        </p:spPr>
      </p:cxnSp>
      <p:grpSp>
        <p:nvGrpSpPr>
          <p:cNvPr id="591" name="Google Shape;591;p27"/>
          <p:cNvGrpSpPr/>
          <p:nvPr/>
        </p:nvGrpSpPr>
        <p:grpSpPr>
          <a:xfrm>
            <a:off x="365125" y="9417050"/>
            <a:ext cx="17557750" cy="642938"/>
            <a:chOff x="0" y="-44435"/>
            <a:chExt cx="23408743" cy="856941"/>
          </a:xfrm>
        </p:grpSpPr>
        <p:sp>
          <p:nvSpPr>
            <p:cNvPr id="592" name="Google Shape;592;p2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7"/>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597" name="Shape 597"/>
        <p:cNvGrpSpPr/>
        <p:nvPr/>
      </p:nvGrpSpPr>
      <p:grpSpPr>
        <a:xfrm>
          <a:off x="0" y="0"/>
          <a:ext cx="0" cy="0"/>
          <a:chOff x="0" y="0"/>
          <a:chExt cx="0" cy="0"/>
        </a:xfrm>
      </p:grpSpPr>
      <p:cxnSp>
        <p:nvCxnSpPr>
          <p:cNvPr id="598" name="Google Shape;598;p28"/>
          <p:cNvCxnSpPr/>
          <p:nvPr/>
        </p:nvCxnSpPr>
        <p:spPr>
          <a:xfrm>
            <a:off x="1028700" y="1033463"/>
            <a:ext cx="16230600" cy="0"/>
          </a:xfrm>
          <a:prstGeom prst="straightConnector1">
            <a:avLst/>
          </a:prstGeom>
          <a:noFill/>
          <a:ln cap="flat" cmpd="sng" w="47625">
            <a:solidFill>
              <a:srgbClr val="FEFEFE"/>
            </a:solidFill>
            <a:prstDash val="solid"/>
            <a:round/>
            <a:headEnd len="sm" w="sm" type="none"/>
            <a:tailEnd len="sm" w="sm" type="none"/>
          </a:ln>
        </p:spPr>
      </p:cxnSp>
      <p:pic>
        <p:nvPicPr>
          <p:cNvPr id="599" name="Google Shape;599;p28"/>
          <p:cNvPicPr preferRelativeResize="0"/>
          <p:nvPr/>
        </p:nvPicPr>
        <p:blipFill rotWithShape="1">
          <a:blip r:embed="rId3">
            <a:alphaModFix/>
          </a:blip>
          <a:srcRect b="0" l="0" r="0" t="0"/>
          <a:stretch/>
        </p:blipFill>
        <p:spPr>
          <a:xfrm rot="-5400000">
            <a:off x="1355726" y="1527175"/>
            <a:ext cx="666750" cy="746125"/>
          </a:xfrm>
          <a:prstGeom prst="rect">
            <a:avLst/>
          </a:prstGeom>
          <a:noFill/>
          <a:ln>
            <a:noFill/>
          </a:ln>
        </p:spPr>
      </p:pic>
      <p:pic>
        <p:nvPicPr>
          <p:cNvPr id="600" name="Google Shape;600;p28"/>
          <p:cNvPicPr preferRelativeResize="0"/>
          <p:nvPr/>
        </p:nvPicPr>
        <p:blipFill rotWithShape="1">
          <a:blip r:embed="rId4">
            <a:alphaModFix/>
          </a:blip>
          <a:srcRect b="0" l="0" r="0" t="0"/>
          <a:stretch/>
        </p:blipFill>
        <p:spPr>
          <a:xfrm rot="-5400000">
            <a:off x="2052638" y="2598738"/>
            <a:ext cx="666750" cy="742950"/>
          </a:xfrm>
          <a:prstGeom prst="rect">
            <a:avLst/>
          </a:prstGeom>
          <a:noFill/>
          <a:ln>
            <a:noFill/>
          </a:ln>
        </p:spPr>
      </p:pic>
      <p:sp>
        <p:nvSpPr>
          <p:cNvPr id="601" name="Google Shape;601;p28"/>
          <p:cNvSpPr txBox="1"/>
          <p:nvPr/>
        </p:nvSpPr>
        <p:spPr>
          <a:xfrm>
            <a:off x="2386025" y="1581150"/>
            <a:ext cx="10941000" cy="585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800">
                <a:solidFill>
                  <a:srgbClr val="FEFEFE"/>
                </a:solidFill>
              </a:rPr>
              <a:t>Usa il linguaggio del corpo e le espressioni facciali</a:t>
            </a:r>
            <a:endParaRPr/>
          </a:p>
        </p:txBody>
      </p:sp>
      <p:sp>
        <p:nvSpPr>
          <p:cNvPr id="602" name="Google Shape;602;p28"/>
          <p:cNvSpPr txBox="1"/>
          <p:nvPr/>
        </p:nvSpPr>
        <p:spPr>
          <a:xfrm>
            <a:off x="3289300" y="2667000"/>
            <a:ext cx="6326100" cy="585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800">
                <a:solidFill>
                  <a:srgbClr val="FEFEFE"/>
                </a:solidFill>
              </a:rPr>
              <a:t>Mantieni il contatto visivo</a:t>
            </a:r>
            <a:endParaRPr/>
          </a:p>
        </p:txBody>
      </p:sp>
      <p:sp>
        <p:nvSpPr>
          <p:cNvPr id="603" name="Google Shape;603;p28"/>
          <p:cNvSpPr txBox="1"/>
          <p:nvPr/>
        </p:nvSpPr>
        <p:spPr>
          <a:xfrm>
            <a:off x="3919538" y="3752850"/>
            <a:ext cx="7107300" cy="585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800">
                <a:solidFill>
                  <a:srgbClr val="FEFEFE"/>
                </a:solidFill>
              </a:rPr>
              <a:t>Utilizza tecniche di chiarimento</a:t>
            </a:r>
            <a:endParaRPr/>
          </a:p>
        </p:txBody>
      </p:sp>
      <p:sp>
        <p:nvSpPr>
          <p:cNvPr id="604" name="Google Shape;604;p28"/>
          <p:cNvSpPr txBox="1"/>
          <p:nvPr/>
        </p:nvSpPr>
        <p:spPr>
          <a:xfrm>
            <a:off x="4865688" y="4838700"/>
            <a:ext cx="8598000" cy="585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800">
                <a:solidFill>
                  <a:srgbClr val="FEFEFE"/>
                </a:solidFill>
              </a:rPr>
              <a:t>Adatta i tuoi metodi di comunicazione</a:t>
            </a:r>
            <a:endParaRPr/>
          </a:p>
        </p:txBody>
      </p:sp>
      <p:sp>
        <p:nvSpPr>
          <p:cNvPr id="605" name="Google Shape;605;p28"/>
          <p:cNvSpPr txBox="1"/>
          <p:nvPr/>
        </p:nvSpPr>
        <p:spPr>
          <a:xfrm>
            <a:off x="6202376" y="5924550"/>
            <a:ext cx="11932500" cy="5232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400">
                <a:solidFill>
                  <a:srgbClr val="FEFEFE"/>
                </a:solidFill>
              </a:rPr>
              <a:t>Riduci il rumore di fondo e assicurati una buona illuminazione</a:t>
            </a:r>
            <a:endParaRPr sz="1000"/>
          </a:p>
        </p:txBody>
      </p:sp>
      <p:sp>
        <p:nvSpPr>
          <p:cNvPr id="606" name="Google Shape;606;p28"/>
          <p:cNvSpPr txBox="1"/>
          <p:nvPr/>
        </p:nvSpPr>
        <p:spPr>
          <a:xfrm>
            <a:off x="7472363" y="7010400"/>
            <a:ext cx="9680700" cy="507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300">
                <a:solidFill>
                  <a:srgbClr val="FEFEFE"/>
                </a:solidFill>
              </a:rPr>
              <a:t>Utilizza la comunicazione scritta quando necessario</a:t>
            </a:r>
            <a:endParaRPr sz="900"/>
          </a:p>
        </p:txBody>
      </p:sp>
      <p:sp>
        <p:nvSpPr>
          <p:cNvPr id="607" name="Google Shape;607;p28"/>
          <p:cNvSpPr txBox="1"/>
          <p:nvPr/>
        </p:nvSpPr>
        <p:spPr>
          <a:xfrm>
            <a:off x="8548688" y="8096250"/>
            <a:ext cx="6743700" cy="585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lang="en-US" sz="3800">
                <a:solidFill>
                  <a:srgbClr val="FEFEFE"/>
                </a:solidFill>
              </a:rPr>
              <a:t>Sii paziente e rispettoso</a:t>
            </a:r>
            <a:endParaRPr/>
          </a:p>
        </p:txBody>
      </p:sp>
      <p:pic>
        <p:nvPicPr>
          <p:cNvPr id="608" name="Google Shape;608;p28"/>
          <p:cNvPicPr preferRelativeResize="0"/>
          <p:nvPr/>
        </p:nvPicPr>
        <p:blipFill rotWithShape="1">
          <a:blip r:embed="rId3">
            <a:alphaModFix/>
          </a:blip>
          <a:srcRect b="0" l="0" r="0" t="0"/>
          <a:stretch/>
        </p:blipFill>
        <p:spPr>
          <a:xfrm rot="-5400000">
            <a:off x="2796382" y="3683794"/>
            <a:ext cx="666750" cy="744537"/>
          </a:xfrm>
          <a:prstGeom prst="rect">
            <a:avLst/>
          </a:prstGeom>
          <a:noFill/>
          <a:ln>
            <a:noFill/>
          </a:ln>
        </p:spPr>
      </p:pic>
      <p:pic>
        <p:nvPicPr>
          <p:cNvPr id="609" name="Google Shape;609;p28"/>
          <p:cNvPicPr preferRelativeResize="0"/>
          <p:nvPr/>
        </p:nvPicPr>
        <p:blipFill rotWithShape="1">
          <a:blip r:embed="rId4">
            <a:alphaModFix/>
          </a:blip>
          <a:srcRect b="0" l="0" r="0" t="0"/>
          <a:stretch/>
        </p:blipFill>
        <p:spPr>
          <a:xfrm rot="-5400000">
            <a:off x="3708401" y="4770437"/>
            <a:ext cx="666750" cy="746125"/>
          </a:xfrm>
          <a:prstGeom prst="rect">
            <a:avLst/>
          </a:prstGeom>
          <a:noFill/>
          <a:ln>
            <a:noFill/>
          </a:ln>
        </p:spPr>
      </p:pic>
      <p:pic>
        <p:nvPicPr>
          <p:cNvPr id="610" name="Google Shape;610;p28"/>
          <p:cNvPicPr preferRelativeResize="0"/>
          <p:nvPr/>
        </p:nvPicPr>
        <p:blipFill rotWithShape="1">
          <a:blip r:embed="rId3">
            <a:alphaModFix/>
          </a:blip>
          <a:srcRect b="0" l="0" r="0" t="0"/>
          <a:stretch/>
        </p:blipFill>
        <p:spPr>
          <a:xfrm rot="-5400000">
            <a:off x="4999832" y="5855494"/>
            <a:ext cx="666750" cy="744537"/>
          </a:xfrm>
          <a:prstGeom prst="rect">
            <a:avLst/>
          </a:prstGeom>
          <a:noFill/>
          <a:ln>
            <a:noFill/>
          </a:ln>
        </p:spPr>
      </p:pic>
      <p:pic>
        <p:nvPicPr>
          <p:cNvPr id="611" name="Google Shape;611;p28"/>
          <p:cNvPicPr preferRelativeResize="0"/>
          <p:nvPr/>
        </p:nvPicPr>
        <p:blipFill rotWithShape="1">
          <a:blip r:embed="rId4">
            <a:alphaModFix/>
          </a:blip>
          <a:srcRect b="0" l="0" r="0" t="0"/>
          <a:stretch/>
        </p:blipFill>
        <p:spPr>
          <a:xfrm rot="-5400000">
            <a:off x="6242051" y="6942137"/>
            <a:ext cx="666750" cy="746125"/>
          </a:xfrm>
          <a:prstGeom prst="rect">
            <a:avLst/>
          </a:prstGeom>
          <a:noFill/>
          <a:ln>
            <a:noFill/>
          </a:ln>
        </p:spPr>
      </p:pic>
      <p:pic>
        <p:nvPicPr>
          <p:cNvPr id="612" name="Google Shape;612;p28"/>
          <p:cNvPicPr preferRelativeResize="0"/>
          <p:nvPr/>
        </p:nvPicPr>
        <p:blipFill rotWithShape="1">
          <a:blip r:embed="rId3">
            <a:alphaModFix/>
          </a:blip>
          <a:srcRect b="0" l="0" r="0" t="0"/>
          <a:stretch/>
        </p:blipFill>
        <p:spPr>
          <a:xfrm rot="-5400000">
            <a:off x="7205663" y="8027988"/>
            <a:ext cx="666750" cy="742950"/>
          </a:xfrm>
          <a:prstGeom prst="rect">
            <a:avLst/>
          </a:prstGeom>
          <a:noFill/>
          <a:ln>
            <a:noFill/>
          </a:ln>
        </p:spPr>
      </p:pic>
      <p:grpSp>
        <p:nvGrpSpPr>
          <p:cNvPr id="613" name="Google Shape;613;p28"/>
          <p:cNvGrpSpPr/>
          <p:nvPr/>
        </p:nvGrpSpPr>
        <p:grpSpPr>
          <a:xfrm>
            <a:off x="365125" y="9417050"/>
            <a:ext cx="17557750" cy="642938"/>
            <a:chOff x="0" y="-44435"/>
            <a:chExt cx="23408743" cy="856941"/>
          </a:xfrm>
        </p:grpSpPr>
        <p:sp>
          <p:nvSpPr>
            <p:cNvPr id="614" name="Google Shape;614;p2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28"/>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20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619" name="Shape 619"/>
        <p:cNvGrpSpPr/>
        <p:nvPr/>
      </p:nvGrpSpPr>
      <p:grpSpPr>
        <a:xfrm>
          <a:off x="0" y="0"/>
          <a:ext cx="0" cy="0"/>
          <a:chOff x="0" y="0"/>
          <a:chExt cx="0" cy="0"/>
        </a:xfrm>
      </p:grpSpPr>
      <p:pic>
        <p:nvPicPr>
          <p:cNvPr id="620" name="Google Shape;620;p29"/>
          <p:cNvPicPr preferRelativeResize="0"/>
          <p:nvPr/>
        </p:nvPicPr>
        <p:blipFill rotWithShape="1">
          <a:blip r:embed="rId3">
            <a:alphaModFix/>
          </a:blip>
          <a:srcRect b="12008" l="0" r="0" t="12009"/>
          <a:stretch/>
        </p:blipFill>
        <p:spPr>
          <a:xfrm>
            <a:off x="1028700" y="4117975"/>
            <a:ext cx="12107863" cy="4868863"/>
          </a:xfrm>
          <a:prstGeom prst="rect">
            <a:avLst/>
          </a:prstGeom>
          <a:noFill/>
          <a:ln>
            <a:noFill/>
          </a:ln>
        </p:spPr>
      </p:pic>
      <p:sp>
        <p:nvSpPr>
          <p:cNvPr id="621" name="Google Shape;621;p29"/>
          <p:cNvSpPr txBox="1"/>
          <p:nvPr/>
        </p:nvSpPr>
        <p:spPr>
          <a:xfrm>
            <a:off x="1028700" y="1401763"/>
            <a:ext cx="16230600" cy="2716800"/>
          </a:xfrm>
          <a:prstGeom prst="rect">
            <a:avLst/>
          </a:prstGeom>
          <a:noFill/>
          <a:ln>
            <a:noFill/>
          </a:ln>
        </p:spPr>
        <p:txBody>
          <a:bodyPr anchorCtr="0" anchor="t" bIns="0" lIns="0" spcFirstLastPara="1" rIns="0" wrap="square" tIns="0">
            <a:spAutoFit/>
          </a:bodyPr>
          <a:lstStyle/>
          <a:p>
            <a:pPr indent="0" lvl="0" marL="0" rtl="0" algn="ctr">
              <a:lnSpc>
                <a:spcPct val="133854"/>
              </a:lnSpc>
              <a:spcBef>
                <a:spcPts val="0"/>
              </a:spcBef>
              <a:spcAft>
                <a:spcPts val="0"/>
              </a:spcAft>
              <a:buClr>
                <a:schemeClr val="dk1"/>
              </a:buClr>
              <a:buSzPts val="1100"/>
              <a:buFont typeface="Arial"/>
              <a:buNone/>
            </a:pPr>
            <a:r>
              <a:rPr b="1" lang="en-US" sz="4800">
                <a:solidFill>
                  <a:srgbClr val="FFFFFF"/>
                </a:solidFill>
              </a:rPr>
              <a:t>COMUNICAZIONE ASSERTIVA PER PERSONE CON DISABILITÀ MOTORIE</a:t>
            </a:r>
            <a:endParaRPr b="1" sz="4800">
              <a:solidFill>
                <a:srgbClr val="FFFFFF"/>
              </a:solidFill>
            </a:endParaRPr>
          </a:p>
          <a:p>
            <a:pPr indent="0" lvl="0" marL="0" rtl="0" algn="ctr">
              <a:lnSpc>
                <a:spcPct val="133854"/>
              </a:lnSpc>
              <a:spcBef>
                <a:spcPts val="0"/>
              </a:spcBef>
              <a:spcAft>
                <a:spcPts val="0"/>
              </a:spcAft>
              <a:buSzPts val="1100"/>
              <a:buNone/>
            </a:pPr>
            <a:r>
              <a:rPr b="1" lang="en-US" sz="4800">
                <a:solidFill>
                  <a:srgbClr val="FFFFFF"/>
                </a:solidFill>
              </a:rPr>
              <a:t>Tipi di disabilità motorie</a:t>
            </a:r>
            <a:endParaRPr b="1" sz="4800">
              <a:solidFill>
                <a:srgbClr val="FFFFFF"/>
              </a:solidFill>
            </a:endParaRPr>
          </a:p>
        </p:txBody>
      </p:sp>
      <p:cxnSp>
        <p:nvCxnSpPr>
          <p:cNvPr id="622" name="Google Shape;622;p29"/>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cxnSp>
        <p:nvCxnSpPr>
          <p:cNvPr id="623" name="Google Shape;623;p29"/>
          <p:cNvCxnSpPr/>
          <p:nvPr/>
        </p:nvCxnSpPr>
        <p:spPr>
          <a:xfrm>
            <a:off x="1028700" y="4117975"/>
            <a:ext cx="16230600" cy="0"/>
          </a:xfrm>
          <a:prstGeom prst="straightConnector1">
            <a:avLst/>
          </a:prstGeom>
          <a:noFill/>
          <a:ln cap="flat" cmpd="sng" w="47625">
            <a:solidFill>
              <a:srgbClr val="FFFFFF"/>
            </a:solidFill>
            <a:prstDash val="solid"/>
            <a:round/>
            <a:headEnd len="sm" w="sm" type="none"/>
            <a:tailEnd len="sm" w="sm" type="none"/>
          </a:ln>
        </p:spPr>
      </p:cxnSp>
      <p:cxnSp>
        <p:nvCxnSpPr>
          <p:cNvPr id="624" name="Google Shape;624;p29"/>
          <p:cNvCxnSpPr/>
          <p:nvPr/>
        </p:nvCxnSpPr>
        <p:spPr>
          <a:xfrm>
            <a:off x="1028700" y="899160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625" name="Google Shape;625;p29"/>
          <p:cNvGrpSpPr/>
          <p:nvPr/>
        </p:nvGrpSpPr>
        <p:grpSpPr>
          <a:xfrm>
            <a:off x="365125" y="9417050"/>
            <a:ext cx="17557750" cy="642938"/>
            <a:chOff x="0" y="-44435"/>
            <a:chExt cx="23408743" cy="856941"/>
          </a:xfrm>
        </p:grpSpPr>
        <p:sp>
          <p:nvSpPr>
            <p:cNvPr id="626" name="Google Shape;626;p2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2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2000"/>
                                        <p:tgtEl>
                                          <p:spTgt spid="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21" name="Shape 121"/>
        <p:cNvGrpSpPr/>
        <p:nvPr/>
      </p:nvGrpSpPr>
      <p:grpSpPr>
        <a:xfrm>
          <a:off x="0" y="0"/>
          <a:ext cx="0" cy="0"/>
          <a:chOff x="0" y="0"/>
          <a:chExt cx="0" cy="0"/>
        </a:xfrm>
      </p:grpSpPr>
      <p:cxnSp>
        <p:nvCxnSpPr>
          <p:cNvPr id="122" name="Google Shape;122;p3"/>
          <p:cNvCxnSpPr/>
          <p:nvPr/>
        </p:nvCxnSpPr>
        <p:spPr>
          <a:xfrm>
            <a:off x="1028700" y="1844675"/>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23" name="Google Shape;123;p3"/>
          <p:cNvGrpSpPr/>
          <p:nvPr/>
        </p:nvGrpSpPr>
        <p:grpSpPr>
          <a:xfrm>
            <a:off x="365125" y="9417050"/>
            <a:ext cx="17557750" cy="709613"/>
            <a:chOff x="0" y="-44230"/>
            <a:chExt cx="23408743" cy="944881"/>
          </a:xfrm>
        </p:grpSpPr>
        <p:sp>
          <p:nvSpPr>
            <p:cNvPr id="124" name="Google Shape;124;p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3"/>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26" name="Google Shape;126;p3"/>
          <p:cNvSpPr txBox="1"/>
          <p:nvPr/>
        </p:nvSpPr>
        <p:spPr>
          <a:xfrm>
            <a:off x="523875" y="2070100"/>
            <a:ext cx="11133000" cy="7147200"/>
          </a:xfrm>
          <a:prstGeom prst="rect">
            <a:avLst/>
          </a:prstGeom>
          <a:noFill/>
          <a:ln>
            <a:noFill/>
          </a:ln>
        </p:spPr>
        <p:txBody>
          <a:bodyPr anchorCtr="0" anchor="t" bIns="0" lIns="0" spcFirstLastPara="1" rIns="0" wrap="square" tIns="0">
            <a:spAutoFit/>
          </a:bodyPr>
          <a:lstStyle/>
          <a:p>
            <a:pPr indent="-258762" lvl="1" marL="542925" marR="0" rtl="0" algn="just">
              <a:lnSpc>
                <a:spcPct val="155833"/>
              </a:lnSpc>
              <a:spcBef>
                <a:spcPts val="0"/>
              </a:spcBef>
              <a:spcAft>
                <a:spcPts val="0"/>
              </a:spcAft>
              <a:buClr>
                <a:srgbClr val="FFFFFF"/>
              </a:buClr>
              <a:buSzPts val="2800"/>
              <a:buFont typeface="Arial"/>
              <a:buAutoNum type="alphaLcPeriod"/>
            </a:pPr>
            <a:r>
              <a:rPr lang="en-US" sz="2800">
                <a:solidFill>
                  <a:srgbClr val="FFFFFF"/>
                </a:solidFill>
              </a:rPr>
              <a:t>La comunicazione online è il processo di trasmissione e ricezione di informazioni tramite la tecnologia digitale e Internet. </a:t>
            </a:r>
            <a:endParaRPr sz="2800">
              <a:solidFill>
                <a:srgbClr val="FFFFFF"/>
              </a:solidFill>
            </a:endParaRPr>
          </a:p>
          <a:p>
            <a:pPr indent="-258762" lvl="1" marL="542925" marR="0" rtl="0" algn="just">
              <a:lnSpc>
                <a:spcPct val="155833"/>
              </a:lnSpc>
              <a:spcBef>
                <a:spcPts val="0"/>
              </a:spcBef>
              <a:spcAft>
                <a:spcPts val="0"/>
              </a:spcAft>
              <a:buClr>
                <a:srgbClr val="FFFFFF"/>
              </a:buClr>
              <a:buSzPts val="2800"/>
              <a:buFont typeface="Arial"/>
              <a:buAutoNum type="alphaLcPeriod"/>
            </a:pPr>
            <a:r>
              <a:rPr lang="en-US" sz="2800">
                <a:solidFill>
                  <a:srgbClr val="FFFFFF"/>
                </a:solidFill>
              </a:rPr>
              <a:t>È una forma importante di interazione nell'era digitale, che consente alle persone con disabilità di connettersi con gli altri. </a:t>
            </a:r>
            <a:endParaRPr sz="2800">
              <a:solidFill>
                <a:srgbClr val="FFFFFF"/>
              </a:solidFill>
            </a:endParaRPr>
          </a:p>
          <a:p>
            <a:pPr indent="-258762" lvl="1" marL="542925" marR="0" rtl="0" algn="just">
              <a:lnSpc>
                <a:spcPct val="155833"/>
              </a:lnSpc>
              <a:spcBef>
                <a:spcPts val="0"/>
              </a:spcBef>
              <a:spcAft>
                <a:spcPts val="0"/>
              </a:spcAft>
              <a:buClr>
                <a:srgbClr val="FFFFFF"/>
              </a:buClr>
              <a:buSzPts val="2800"/>
              <a:buFont typeface="Arial"/>
              <a:buAutoNum type="alphaLcPeriod"/>
            </a:pPr>
            <a:r>
              <a:rPr lang="en-US" sz="2800">
                <a:solidFill>
                  <a:srgbClr val="FFFFFF"/>
                </a:solidFill>
              </a:rPr>
              <a:t>Per gli individui con disabilità, questo tipo di comunicazione è particolarmente rilevante poiché permette loro di evitare la necessità di spostamenti fisici, che possono risultare difficili. </a:t>
            </a:r>
            <a:endParaRPr sz="2800">
              <a:solidFill>
                <a:srgbClr val="FFFFFF"/>
              </a:solidFill>
            </a:endParaRPr>
          </a:p>
          <a:p>
            <a:pPr indent="-258762" lvl="1" marL="542925" marR="0" rtl="0" algn="just">
              <a:lnSpc>
                <a:spcPct val="155833"/>
              </a:lnSpc>
              <a:spcBef>
                <a:spcPts val="0"/>
              </a:spcBef>
              <a:spcAft>
                <a:spcPts val="0"/>
              </a:spcAft>
              <a:buClr>
                <a:srgbClr val="FFFFFF"/>
              </a:buClr>
              <a:buSzPts val="2800"/>
              <a:buFont typeface="Arial"/>
              <a:buAutoNum type="alphaLcPeriod"/>
            </a:pPr>
            <a:r>
              <a:rPr lang="en-US" sz="2800">
                <a:solidFill>
                  <a:srgbClr val="FFFFFF"/>
                </a:solidFill>
              </a:rPr>
              <a:t>Questa accessibilità favorisce una maggiore inclusione e partecipazione in contesti sociali, educativi e professionali, migliorando la qualità della vita e le opportunità per coloro che altrimenti potrebbero incontrare ostacoli all'interazione.</a:t>
            </a:r>
            <a:endParaRPr sz="1200"/>
          </a:p>
        </p:txBody>
      </p:sp>
      <p:grpSp>
        <p:nvGrpSpPr>
          <p:cNvPr id="127" name="Google Shape;127;p3"/>
          <p:cNvGrpSpPr/>
          <p:nvPr/>
        </p:nvGrpSpPr>
        <p:grpSpPr>
          <a:xfrm>
            <a:off x="12192000" y="2171700"/>
            <a:ext cx="5360988" cy="6980238"/>
            <a:chOff x="0" y="0"/>
            <a:chExt cx="14630400" cy="19050000"/>
          </a:xfrm>
        </p:grpSpPr>
        <p:sp>
          <p:nvSpPr>
            <p:cNvPr id="128" name="Google Shape;128;p3"/>
            <p:cNvSpPr/>
            <p:nvPr/>
          </p:nvSpPr>
          <p:spPr>
            <a:xfrm>
              <a:off x="604520" y="545084"/>
              <a:ext cx="13421360" cy="17959831"/>
            </a:xfrm>
            <a:custGeom>
              <a:rect b="b" l="l" r="r" t="t"/>
              <a:pathLst>
                <a:path extrusionOk="0" h="17959831" w="13421360">
                  <a:moveTo>
                    <a:pt x="13421360" y="17959831"/>
                  </a:moveTo>
                  <a:lnTo>
                    <a:pt x="0" y="17959831"/>
                  </a:lnTo>
                  <a:lnTo>
                    <a:pt x="0" y="0"/>
                  </a:lnTo>
                  <a:lnTo>
                    <a:pt x="13421360" y="0"/>
                  </a:lnTo>
                  <a:lnTo>
                    <a:pt x="13421360" y="17959831"/>
                  </a:lnTo>
                  <a:close/>
                </a:path>
              </a:pathLst>
            </a:custGeom>
            <a:blipFill rotWithShape="1">
              <a:blip r:embed="rId4">
                <a:alphaModFix/>
              </a:blip>
              <a:stretch>
                <a:fillRect b="-24404" l="-5491" r="-549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3"/>
            <p:cNvSpPr/>
            <p:nvPr/>
          </p:nvSpPr>
          <p:spPr>
            <a:xfrm>
              <a:off x="0" y="0"/>
              <a:ext cx="14630400" cy="19050000"/>
            </a:xfrm>
            <a:custGeom>
              <a:rect b="b" l="l" r="r" t="t"/>
              <a:pathLst>
                <a:path extrusionOk="0" h="19050000" w="14630400">
                  <a:moveTo>
                    <a:pt x="14630400" y="19050000"/>
                  </a:moveTo>
                  <a:lnTo>
                    <a:pt x="0" y="19050000"/>
                  </a:lnTo>
                  <a:lnTo>
                    <a:pt x="0" y="0"/>
                  </a:lnTo>
                  <a:lnTo>
                    <a:pt x="14630400" y="0"/>
                  </a:lnTo>
                  <a:lnTo>
                    <a:pt x="14630400" y="1905000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0" name="Google Shape;130;p3"/>
          <p:cNvSpPr txBox="1"/>
          <p:nvPr/>
        </p:nvSpPr>
        <p:spPr>
          <a:xfrm>
            <a:off x="1497013" y="679450"/>
            <a:ext cx="15294000" cy="7389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Comunicazione Online per Persone con Disabilità</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2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2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2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631" name="Shape 631"/>
        <p:cNvGrpSpPr/>
        <p:nvPr/>
      </p:nvGrpSpPr>
      <p:grpSpPr>
        <a:xfrm>
          <a:off x="0" y="0"/>
          <a:ext cx="0" cy="0"/>
          <a:chOff x="0" y="0"/>
          <a:chExt cx="0" cy="0"/>
        </a:xfrm>
      </p:grpSpPr>
      <p:grpSp>
        <p:nvGrpSpPr>
          <p:cNvPr id="632" name="Google Shape;632;p30"/>
          <p:cNvGrpSpPr/>
          <p:nvPr/>
        </p:nvGrpSpPr>
        <p:grpSpPr>
          <a:xfrm>
            <a:off x="584200" y="847874"/>
            <a:ext cx="17119600" cy="8410426"/>
            <a:chOff x="0" y="-47625"/>
            <a:chExt cx="4508901" cy="2215092"/>
          </a:xfrm>
        </p:grpSpPr>
        <p:sp>
          <p:nvSpPr>
            <p:cNvPr id="633" name="Google Shape;633;p30"/>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30"/>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5" name="Google Shape;635;p30"/>
          <p:cNvSpPr txBox="1"/>
          <p:nvPr/>
        </p:nvSpPr>
        <p:spPr>
          <a:xfrm>
            <a:off x="1403350" y="1714500"/>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motorie</a:t>
            </a:r>
            <a:endParaRPr/>
          </a:p>
        </p:txBody>
      </p:sp>
      <p:sp>
        <p:nvSpPr>
          <p:cNvPr id="636" name="Google Shape;636;p30"/>
          <p:cNvSpPr txBox="1"/>
          <p:nvPr/>
        </p:nvSpPr>
        <p:spPr>
          <a:xfrm>
            <a:off x="12276138" y="5057775"/>
            <a:ext cx="4983300" cy="3247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Comprende oltre 100 condizioni che colpiscono le articolazioni, i tessuti che le circondano e altri tessuti connettivi.</a:t>
            </a:r>
            <a:endParaRPr/>
          </a:p>
        </p:txBody>
      </p:sp>
      <p:sp>
        <p:nvSpPr>
          <p:cNvPr id="637" name="Google Shape;637;p30"/>
          <p:cNvSpPr txBox="1"/>
          <p:nvPr/>
        </p:nvSpPr>
        <p:spPr>
          <a:xfrm>
            <a:off x="6967538" y="5057775"/>
            <a:ext cx="4468800" cy="3247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Comporta la rimozione chirurgica di un arto o di una sua parte, sia esso una gamba, una mano, un dito o un alluce.</a:t>
            </a:r>
            <a:endParaRPr/>
          </a:p>
        </p:txBody>
      </p:sp>
      <p:sp>
        <p:nvSpPr>
          <p:cNvPr id="638" name="Google Shape;638;p30"/>
          <p:cNvSpPr txBox="1"/>
          <p:nvPr/>
        </p:nvSpPr>
        <p:spPr>
          <a:xfrm>
            <a:off x="1427163" y="5057775"/>
            <a:ext cx="4608600" cy="3936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Descrive un gruppo di disturbi permanenti dello sviluppo del movimento e della postura, che causano limitazioni nell'attività.</a:t>
            </a:r>
            <a:endParaRPr/>
          </a:p>
        </p:txBody>
      </p:sp>
      <p:grpSp>
        <p:nvGrpSpPr>
          <p:cNvPr id="639" name="Google Shape;639;p30"/>
          <p:cNvGrpSpPr/>
          <p:nvPr/>
        </p:nvGrpSpPr>
        <p:grpSpPr>
          <a:xfrm>
            <a:off x="365125" y="9417050"/>
            <a:ext cx="17557750" cy="642938"/>
            <a:chOff x="0" y="-44435"/>
            <a:chExt cx="23408743" cy="856941"/>
          </a:xfrm>
        </p:grpSpPr>
        <p:sp>
          <p:nvSpPr>
            <p:cNvPr id="640" name="Google Shape;640;p3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0"/>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642" name="Google Shape;642;p30"/>
          <p:cNvGrpSpPr/>
          <p:nvPr/>
        </p:nvGrpSpPr>
        <p:grpSpPr>
          <a:xfrm>
            <a:off x="973138" y="3676650"/>
            <a:ext cx="4826320" cy="902335"/>
            <a:chOff x="1533" y="5790"/>
            <a:chExt cx="7600" cy="1421"/>
          </a:xfrm>
        </p:grpSpPr>
        <p:grpSp>
          <p:nvGrpSpPr>
            <p:cNvPr id="643" name="Google Shape;643;p30"/>
            <p:cNvGrpSpPr/>
            <p:nvPr/>
          </p:nvGrpSpPr>
          <p:grpSpPr>
            <a:xfrm>
              <a:off x="1533" y="5790"/>
              <a:ext cx="1421" cy="1421"/>
              <a:chOff x="0" y="0"/>
              <a:chExt cx="812800" cy="812800"/>
            </a:xfrm>
          </p:grpSpPr>
          <p:sp>
            <p:nvSpPr>
              <p:cNvPr id="644" name="Google Shape;64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30"/>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01</a:t>
                </a:r>
                <a:endParaRPr/>
              </a:p>
            </p:txBody>
          </p:sp>
        </p:grpSp>
        <p:sp>
          <p:nvSpPr>
            <p:cNvPr id="646" name="Google Shape;646;p30"/>
            <p:cNvSpPr txBox="1"/>
            <p:nvPr/>
          </p:nvSpPr>
          <p:spPr>
            <a:xfrm>
              <a:off x="2833" y="6028"/>
              <a:ext cx="6300" cy="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Paralisi cerebrale</a:t>
              </a:r>
              <a:endParaRPr/>
            </a:p>
          </p:txBody>
        </p:sp>
      </p:grpSp>
      <p:grpSp>
        <p:nvGrpSpPr>
          <p:cNvPr id="647" name="Google Shape;647;p30"/>
          <p:cNvGrpSpPr/>
          <p:nvPr/>
        </p:nvGrpSpPr>
        <p:grpSpPr>
          <a:xfrm>
            <a:off x="6515100" y="3554413"/>
            <a:ext cx="4523753" cy="903287"/>
            <a:chOff x="10259" y="5597"/>
            <a:chExt cx="7125" cy="1424"/>
          </a:xfrm>
        </p:grpSpPr>
        <p:grpSp>
          <p:nvGrpSpPr>
            <p:cNvPr id="648" name="Google Shape;648;p30"/>
            <p:cNvGrpSpPr/>
            <p:nvPr/>
          </p:nvGrpSpPr>
          <p:grpSpPr>
            <a:xfrm>
              <a:off x="10259" y="5597"/>
              <a:ext cx="1424" cy="1424"/>
              <a:chOff x="0" y="0"/>
              <a:chExt cx="812800" cy="812800"/>
            </a:xfrm>
          </p:grpSpPr>
          <p:sp>
            <p:nvSpPr>
              <p:cNvPr id="649" name="Google Shape;64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30"/>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02</a:t>
                </a:r>
                <a:endParaRPr/>
              </a:p>
            </p:txBody>
          </p:sp>
        </p:grpSp>
        <p:sp>
          <p:nvSpPr>
            <p:cNvPr id="651" name="Google Shape;651;p30"/>
            <p:cNvSpPr txBox="1"/>
            <p:nvPr/>
          </p:nvSpPr>
          <p:spPr>
            <a:xfrm>
              <a:off x="11684" y="5837"/>
              <a:ext cx="5700" cy="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Amputazione</a:t>
              </a:r>
              <a:endParaRPr/>
            </a:p>
          </p:txBody>
        </p:sp>
      </p:grpSp>
      <p:grpSp>
        <p:nvGrpSpPr>
          <p:cNvPr id="652" name="Google Shape;652;p30"/>
          <p:cNvGrpSpPr/>
          <p:nvPr/>
        </p:nvGrpSpPr>
        <p:grpSpPr>
          <a:xfrm>
            <a:off x="12055475" y="3644900"/>
            <a:ext cx="4300538" cy="904875"/>
            <a:chOff x="18986" y="5740"/>
            <a:chExt cx="6772" cy="1424"/>
          </a:xfrm>
        </p:grpSpPr>
        <p:grpSp>
          <p:nvGrpSpPr>
            <p:cNvPr id="653" name="Google Shape;653;p30"/>
            <p:cNvGrpSpPr/>
            <p:nvPr/>
          </p:nvGrpSpPr>
          <p:grpSpPr>
            <a:xfrm>
              <a:off x="18986" y="5740"/>
              <a:ext cx="1424" cy="1424"/>
              <a:chOff x="0" y="0"/>
              <a:chExt cx="812800" cy="812800"/>
            </a:xfrm>
          </p:grpSpPr>
          <p:sp>
            <p:nvSpPr>
              <p:cNvPr id="654" name="Google Shape;6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30"/>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03</a:t>
                </a:r>
                <a:endParaRPr/>
              </a:p>
            </p:txBody>
          </p:sp>
        </p:grpSp>
        <p:sp>
          <p:nvSpPr>
            <p:cNvPr id="656" name="Google Shape;656;p30"/>
            <p:cNvSpPr txBox="1"/>
            <p:nvPr/>
          </p:nvSpPr>
          <p:spPr>
            <a:xfrm>
              <a:off x="20756" y="5940"/>
              <a:ext cx="5002" cy="87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Artrite</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911"/>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660" name="Shape 660"/>
        <p:cNvGrpSpPr/>
        <p:nvPr/>
      </p:nvGrpSpPr>
      <p:grpSpPr>
        <a:xfrm>
          <a:off x="0" y="0"/>
          <a:ext cx="0" cy="0"/>
          <a:chOff x="0" y="0"/>
          <a:chExt cx="0" cy="0"/>
        </a:xfrm>
      </p:grpSpPr>
      <p:grpSp>
        <p:nvGrpSpPr>
          <p:cNvPr id="661" name="Google Shape;661;p31"/>
          <p:cNvGrpSpPr/>
          <p:nvPr/>
        </p:nvGrpSpPr>
        <p:grpSpPr>
          <a:xfrm>
            <a:off x="584200" y="847874"/>
            <a:ext cx="17119600" cy="8410426"/>
            <a:chOff x="0" y="-47625"/>
            <a:chExt cx="4508901" cy="2215092"/>
          </a:xfrm>
        </p:grpSpPr>
        <p:sp>
          <p:nvSpPr>
            <p:cNvPr id="662" name="Google Shape;662;p31"/>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31"/>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4" name="Google Shape;664;p31"/>
          <p:cNvGrpSpPr/>
          <p:nvPr/>
        </p:nvGrpSpPr>
        <p:grpSpPr>
          <a:xfrm>
            <a:off x="365125" y="9417050"/>
            <a:ext cx="17557750" cy="709613"/>
            <a:chOff x="0" y="-44230"/>
            <a:chExt cx="23408743" cy="944881"/>
          </a:xfrm>
        </p:grpSpPr>
        <p:sp>
          <p:nvSpPr>
            <p:cNvPr id="665" name="Google Shape;665;p3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3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667" name="Google Shape;667;p31"/>
          <p:cNvPicPr preferRelativeResize="0"/>
          <p:nvPr/>
        </p:nvPicPr>
        <p:blipFill rotWithShape="1">
          <a:blip r:embed="rId4">
            <a:alphaModFix/>
          </a:blip>
          <a:srcRect b="0" l="0" r="0" t="0"/>
          <a:stretch/>
        </p:blipFill>
        <p:spPr>
          <a:xfrm rot="6594158">
            <a:off x="868362" y="5062538"/>
            <a:ext cx="1755775" cy="1581150"/>
          </a:xfrm>
          <a:prstGeom prst="rect">
            <a:avLst/>
          </a:prstGeom>
          <a:noFill/>
          <a:ln>
            <a:noFill/>
          </a:ln>
        </p:spPr>
      </p:pic>
      <p:sp>
        <p:nvSpPr>
          <p:cNvPr id="668" name="Google Shape;668;p31"/>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motorie</a:t>
            </a:r>
            <a:endParaRPr b="1" sz="6400">
              <a:solidFill>
                <a:schemeClr val="lt1"/>
              </a:solidFill>
            </a:endParaRPr>
          </a:p>
        </p:txBody>
      </p:sp>
      <p:sp>
        <p:nvSpPr>
          <p:cNvPr id="669" name="Google Shape;669;p31"/>
          <p:cNvSpPr txBox="1"/>
          <p:nvPr/>
        </p:nvSpPr>
        <p:spPr>
          <a:xfrm>
            <a:off x="2478088" y="5207000"/>
            <a:ext cx="14370000" cy="39366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Le lesioni del midollo spinale (SCI) possono portare alla perdita parziale o totale delle funzioni motorie e sensoriali al di sotto del livello della lesione. La gravità dipende dal tipo e dal livello della lesione e può variare da un'imperfezione in un arto a paraplegia (perdita di movimento e sensibilità nelle parti inferiori del corpo) o quadriplegia (perdita di movimento e sensibilità in tutti e quattro gli arti).</a:t>
            </a:r>
            <a:endParaRPr/>
          </a:p>
        </p:txBody>
      </p:sp>
      <p:grpSp>
        <p:nvGrpSpPr>
          <p:cNvPr id="670" name="Google Shape;670;p31"/>
          <p:cNvGrpSpPr/>
          <p:nvPr/>
        </p:nvGrpSpPr>
        <p:grpSpPr>
          <a:xfrm>
            <a:off x="1295400" y="3856038"/>
            <a:ext cx="15388592" cy="902335"/>
            <a:chOff x="2040" y="6072"/>
            <a:chExt cx="24235" cy="1421"/>
          </a:xfrm>
        </p:grpSpPr>
        <p:grpSp>
          <p:nvGrpSpPr>
            <p:cNvPr id="671" name="Google Shape;671;p31"/>
            <p:cNvGrpSpPr/>
            <p:nvPr/>
          </p:nvGrpSpPr>
          <p:grpSpPr>
            <a:xfrm>
              <a:off x="2040" y="6072"/>
              <a:ext cx="1421" cy="1421"/>
              <a:chOff x="0" y="0"/>
              <a:chExt cx="812800" cy="812800"/>
            </a:xfrm>
          </p:grpSpPr>
          <p:sp>
            <p:nvSpPr>
              <p:cNvPr id="672" name="Google Shape;6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31"/>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04</a:t>
                </a:r>
                <a:endParaRPr/>
              </a:p>
            </p:txBody>
          </p:sp>
        </p:grpSp>
        <p:sp>
          <p:nvSpPr>
            <p:cNvPr id="674" name="Google Shape;674;p31"/>
            <p:cNvSpPr txBox="1"/>
            <p:nvPr/>
          </p:nvSpPr>
          <p:spPr>
            <a:xfrm>
              <a:off x="4075" y="6249"/>
              <a:ext cx="22200" cy="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chemeClr val="lt1"/>
                  </a:solidFill>
                </a:rPr>
                <a:t>Lesioni del midollo spinale</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911"/>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8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678" name="Shape 678"/>
        <p:cNvGrpSpPr/>
        <p:nvPr/>
      </p:nvGrpSpPr>
      <p:grpSpPr>
        <a:xfrm>
          <a:off x="0" y="0"/>
          <a:ext cx="0" cy="0"/>
          <a:chOff x="0" y="0"/>
          <a:chExt cx="0" cy="0"/>
        </a:xfrm>
      </p:grpSpPr>
      <p:grpSp>
        <p:nvGrpSpPr>
          <p:cNvPr id="679" name="Google Shape;679;p32"/>
          <p:cNvGrpSpPr/>
          <p:nvPr/>
        </p:nvGrpSpPr>
        <p:grpSpPr>
          <a:xfrm>
            <a:off x="584200" y="847874"/>
            <a:ext cx="17119600" cy="8410426"/>
            <a:chOff x="0" y="-47625"/>
            <a:chExt cx="4508901" cy="2215092"/>
          </a:xfrm>
        </p:grpSpPr>
        <p:sp>
          <p:nvSpPr>
            <p:cNvPr id="680" name="Google Shape;680;p32"/>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32"/>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682" name="Google Shape;682;p32"/>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motorie</a:t>
            </a:r>
            <a:endParaRPr b="1" sz="6400">
              <a:solidFill>
                <a:schemeClr val="lt1"/>
              </a:solidFill>
            </a:endParaRPr>
          </a:p>
        </p:txBody>
      </p:sp>
      <p:sp>
        <p:nvSpPr>
          <p:cNvPr id="683" name="Google Shape;683;p32"/>
          <p:cNvSpPr txBox="1"/>
          <p:nvPr/>
        </p:nvSpPr>
        <p:spPr>
          <a:xfrm>
            <a:off x="12563475" y="4572000"/>
            <a:ext cx="4983300" cy="2559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Una malattia del sistema nervoso centrale che può colpire il cervello, il midollo spinale e i nervi ottici.</a:t>
            </a:r>
            <a:endParaRPr/>
          </a:p>
        </p:txBody>
      </p:sp>
      <p:sp>
        <p:nvSpPr>
          <p:cNvPr id="684" name="Google Shape;684;p32"/>
          <p:cNvSpPr txBox="1"/>
          <p:nvPr/>
        </p:nvSpPr>
        <p:spPr>
          <a:xfrm>
            <a:off x="7021513" y="4530725"/>
            <a:ext cx="4703700" cy="4650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2800">
                <a:solidFill>
                  <a:schemeClr val="lt1"/>
                </a:solidFill>
              </a:rPr>
              <a:t>Una malformazione congenita della colonna vertebrale e del midollo spinale che si verifica quando la colonna vertebrale di un feto non si chiude completamente durante lo sviluppo nel grembo materno.</a:t>
            </a:r>
            <a:endParaRPr sz="1000"/>
          </a:p>
        </p:txBody>
      </p:sp>
      <p:sp>
        <p:nvSpPr>
          <p:cNvPr id="685" name="Google Shape;685;p32"/>
          <p:cNvSpPr txBox="1"/>
          <p:nvPr/>
        </p:nvSpPr>
        <p:spPr>
          <a:xfrm>
            <a:off x="1038225" y="4530725"/>
            <a:ext cx="5295900" cy="4650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2800">
                <a:solidFill>
                  <a:schemeClr val="lt1"/>
                </a:solidFill>
              </a:rPr>
              <a:t>Rappresenta un gruppo di malattie genetiche che causano debolezza muscolare progressiva e perdita di tessuto muscolare. Con il tempo, queste condizioni possono influire sulla capacità di camminare, respirare o muovere le braccia.</a:t>
            </a:r>
            <a:endParaRPr sz="1000"/>
          </a:p>
        </p:txBody>
      </p:sp>
      <p:grpSp>
        <p:nvGrpSpPr>
          <p:cNvPr id="686" name="Google Shape;686;p32"/>
          <p:cNvGrpSpPr/>
          <p:nvPr/>
        </p:nvGrpSpPr>
        <p:grpSpPr>
          <a:xfrm>
            <a:off x="365125" y="9417050"/>
            <a:ext cx="17557750" cy="642938"/>
            <a:chOff x="0" y="-44435"/>
            <a:chExt cx="23408743" cy="856941"/>
          </a:xfrm>
        </p:grpSpPr>
        <p:sp>
          <p:nvSpPr>
            <p:cNvPr id="687" name="Google Shape;687;p3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32"/>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689" name="Google Shape;689;p32"/>
          <p:cNvGrpSpPr/>
          <p:nvPr/>
        </p:nvGrpSpPr>
        <p:grpSpPr>
          <a:xfrm>
            <a:off x="1028700" y="3175000"/>
            <a:ext cx="4269105" cy="1142017"/>
            <a:chOff x="1620" y="4999"/>
            <a:chExt cx="6723" cy="1800"/>
          </a:xfrm>
        </p:grpSpPr>
        <p:grpSp>
          <p:nvGrpSpPr>
            <p:cNvPr id="690" name="Google Shape;690;p32"/>
            <p:cNvGrpSpPr/>
            <p:nvPr/>
          </p:nvGrpSpPr>
          <p:grpSpPr>
            <a:xfrm>
              <a:off x="1620" y="5188"/>
              <a:ext cx="1421" cy="1421"/>
              <a:chOff x="0" y="0"/>
              <a:chExt cx="812800" cy="812800"/>
            </a:xfrm>
          </p:grpSpPr>
          <p:sp>
            <p:nvSpPr>
              <p:cNvPr id="691" name="Google Shape;6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2"/>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05</a:t>
                </a:r>
                <a:endParaRPr/>
              </a:p>
            </p:txBody>
          </p:sp>
        </p:grpSp>
        <p:sp>
          <p:nvSpPr>
            <p:cNvPr id="693" name="Google Shape;693;p32"/>
            <p:cNvSpPr txBox="1"/>
            <p:nvPr/>
          </p:nvSpPr>
          <p:spPr>
            <a:xfrm>
              <a:off x="3243" y="4999"/>
              <a:ext cx="51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Distrofie muscolari</a:t>
              </a:r>
              <a:endParaRPr/>
            </a:p>
          </p:txBody>
        </p:sp>
      </p:grpSp>
      <p:grpSp>
        <p:nvGrpSpPr>
          <p:cNvPr id="694" name="Google Shape;694;p32"/>
          <p:cNvGrpSpPr/>
          <p:nvPr/>
        </p:nvGrpSpPr>
        <p:grpSpPr>
          <a:xfrm>
            <a:off x="6569075" y="3171825"/>
            <a:ext cx="4616450" cy="904875"/>
            <a:chOff x="10346" y="4995"/>
            <a:chExt cx="7270" cy="1424"/>
          </a:xfrm>
        </p:grpSpPr>
        <p:grpSp>
          <p:nvGrpSpPr>
            <p:cNvPr id="695" name="Google Shape;695;p32"/>
            <p:cNvGrpSpPr/>
            <p:nvPr/>
          </p:nvGrpSpPr>
          <p:grpSpPr>
            <a:xfrm>
              <a:off x="10346" y="4995"/>
              <a:ext cx="1424" cy="1424"/>
              <a:chOff x="0" y="0"/>
              <a:chExt cx="812800" cy="812800"/>
            </a:xfrm>
          </p:grpSpPr>
          <p:sp>
            <p:nvSpPr>
              <p:cNvPr id="696" name="Google Shape;69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1F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32"/>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06</a:t>
                </a:r>
                <a:endParaRPr/>
              </a:p>
            </p:txBody>
          </p:sp>
        </p:grpSp>
        <p:sp>
          <p:nvSpPr>
            <p:cNvPr id="698" name="Google Shape;698;p32"/>
            <p:cNvSpPr txBox="1"/>
            <p:nvPr/>
          </p:nvSpPr>
          <p:spPr>
            <a:xfrm>
              <a:off x="11771" y="5235"/>
              <a:ext cx="5845" cy="87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latin typeface="Arial"/>
                  <a:ea typeface="Arial"/>
                  <a:cs typeface="Arial"/>
                  <a:sym typeface="Arial"/>
                </a:rPr>
                <a:t>Spina Bifida</a:t>
              </a:r>
              <a:endParaRPr/>
            </a:p>
          </p:txBody>
        </p:sp>
      </p:grpSp>
      <p:grpSp>
        <p:nvGrpSpPr>
          <p:cNvPr id="699" name="Google Shape;699;p32"/>
          <p:cNvGrpSpPr/>
          <p:nvPr/>
        </p:nvGrpSpPr>
        <p:grpSpPr>
          <a:xfrm>
            <a:off x="12112625" y="3135313"/>
            <a:ext cx="4305623" cy="1151602"/>
            <a:chOff x="19075" y="4938"/>
            <a:chExt cx="6780" cy="1812"/>
          </a:xfrm>
        </p:grpSpPr>
        <p:grpSp>
          <p:nvGrpSpPr>
            <p:cNvPr id="700" name="Google Shape;700;p32"/>
            <p:cNvGrpSpPr/>
            <p:nvPr/>
          </p:nvGrpSpPr>
          <p:grpSpPr>
            <a:xfrm>
              <a:off x="19075" y="4938"/>
              <a:ext cx="1424" cy="1424"/>
              <a:chOff x="0" y="0"/>
              <a:chExt cx="812800" cy="812800"/>
            </a:xfrm>
          </p:grpSpPr>
          <p:sp>
            <p:nvSpPr>
              <p:cNvPr id="701" name="Google Shape;70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32"/>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07</a:t>
                </a:r>
                <a:endParaRPr/>
              </a:p>
            </p:txBody>
          </p:sp>
        </p:grpSp>
        <p:sp>
          <p:nvSpPr>
            <p:cNvPr id="703" name="Google Shape;703;p32"/>
            <p:cNvSpPr txBox="1"/>
            <p:nvPr/>
          </p:nvSpPr>
          <p:spPr>
            <a:xfrm>
              <a:off x="20755" y="4950"/>
              <a:ext cx="51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Sclerosi multipla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911"/>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80"/>
                                        <p:tgtEl>
                                          <p:spTgt spid="6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80"/>
                                        <p:tgtEl>
                                          <p:spTgt spid="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80"/>
                                        <p:tgtEl>
                                          <p:spTgt spid="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707" name="Shape 707"/>
        <p:cNvGrpSpPr/>
        <p:nvPr/>
      </p:nvGrpSpPr>
      <p:grpSpPr>
        <a:xfrm>
          <a:off x="0" y="0"/>
          <a:ext cx="0" cy="0"/>
          <a:chOff x="0" y="0"/>
          <a:chExt cx="0" cy="0"/>
        </a:xfrm>
      </p:grpSpPr>
      <p:grpSp>
        <p:nvGrpSpPr>
          <p:cNvPr id="708" name="Google Shape;708;p33"/>
          <p:cNvGrpSpPr/>
          <p:nvPr/>
        </p:nvGrpSpPr>
        <p:grpSpPr>
          <a:xfrm>
            <a:off x="584200" y="847874"/>
            <a:ext cx="17119600" cy="8410426"/>
            <a:chOff x="0" y="-47625"/>
            <a:chExt cx="4508901" cy="2215092"/>
          </a:xfrm>
        </p:grpSpPr>
        <p:sp>
          <p:nvSpPr>
            <p:cNvPr id="709" name="Google Shape;709;p33"/>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3"/>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1" name="Google Shape;711;p33"/>
          <p:cNvGrpSpPr/>
          <p:nvPr/>
        </p:nvGrpSpPr>
        <p:grpSpPr>
          <a:xfrm>
            <a:off x="365125" y="9417050"/>
            <a:ext cx="17557750" cy="642938"/>
            <a:chOff x="0" y="-44435"/>
            <a:chExt cx="23408743" cy="856941"/>
          </a:xfrm>
        </p:grpSpPr>
        <p:sp>
          <p:nvSpPr>
            <p:cNvPr id="712" name="Google Shape;712;p3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33"/>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714" name="Google Shape;714;p33"/>
          <p:cNvPicPr preferRelativeResize="0"/>
          <p:nvPr/>
        </p:nvPicPr>
        <p:blipFill rotWithShape="1">
          <a:blip r:embed="rId4">
            <a:alphaModFix/>
          </a:blip>
          <a:srcRect b="0" l="0" r="0" t="0"/>
          <a:stretch/>
        </p:blipFill>
        <p:spPr>
          <a:xfrm rot="6594158">
            <a:off x="868362" y="5062538"/>
            <a:ext cx="1755775" cy="1581150"/>
          </a:xfrm>
          <a:prstGeom prst="rect">
            <a:avLst/>
          </a:prstGeom>
          <a:noFill/>
          <a:ln>
            <a:noFill/>
          </a:ln>
        </p:spPr>
      </p:pic>
      <p:sp>
        <p:nvSpPr>
          <p:cNvPr id="715" name="Google Shape;715;p33"/>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motorie</a:t>
            </a:r>
            <a:endParaRPr b="1" sz="6400">
              <a:solidFill>
                <a:schemeClr val="lt1"/>
              </a:solidFill>
            </a:endParaRPr>
          </a:p>
        </p:txBody>
      </p:sp>
      <p:sp>
        <p:nvSpPr>
          <p:cNvPr id="716" name="Google Shape;716;p33"/>
          <p:cNvSpPr txBox="1"/>
          <p:nvPr/>
        </p:nvSpPr>
        <p:spPr>
          <a:xfrm>
            <a:off x="2478088" y="5207000"/>
            <a:ext cx="14370000" cy="2559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La poliomielite è una malattia virale che può causare paralisi temporanea o permanente. La sindrome post-poliomielite si riferisce a un insieme di sintomi debilitanti che possono manifestarsi decenni dopo l'infezione iniziale, inclusi debolezza muscolare progressiva e affaticamento.</a:t>
            </a:r>
            <a:endParaRPr/>
          </a:p>
        </p:txBody>
      </p:sp>
      <p:grpSp>
        <p:nvGrpSpPr>
          <p:cNvPr id="717" name="Google Shape;717;p33"/>
          <p:cNvGrpSpPr/>
          <p:nvPr/>
        </p:nvGrpSpPr>
        <p:grpSpPr>
          <a:xfrm>
            <a:off x="1295400" y="3856038"/>
            <a:ext cx="15440025" cy="902335"/>
            <a:chOff x="2040" y="6072"/>
            <a:chExt cx="24316" cy="1421"/>
          </a:xfrm>
        </p:grpSpPr>
        <p:grpSp>
          <p:nvGrpSpPr>
            <p:cNvPr id="718" name="Google Shape;718;p33"/>
            <p:cNvGrpSpPr/>
            <p:nvPr/>
          </p:nvGrpSpPr>
          <p:grpSpPr>
            <a:xfrm>
              <a:off x="2040" y="6072"/>
              <a:ext cx="1421" cy="1421"/>
              <a:chOff x="0" y="0"/>
              <a:chExt cx="812800" cy="812800"/>
            </a:xfrm>
          </p:grpSpPr>
          <p:sp>
            <p:nvSpPr>
              <p:cNvPr id="719" name="Google Shape;719;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33"/>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08</a:t>
                </a:r>
                <a:endParaRPr/>
              </a:p>
            </p:txBody>
          </p:sp>
        </p:grpSp>
        <p:sp>
          <p:nvSpPr>
            <p:cNvPr id="721" name="Google Shape;721;p33"/>
            <p:cNvSpPr txBox="1"/>
            <p:nvPr/>
          </p:nvSpPr>
          <p:spPr>
            <a:xfrm>
              <a:off x="4075" y="6249"/>
              <a:ext cx="22281" cy="10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chemeClr val="lt1"/>
                  </a:solidFill>
                </a:rPr>
                <a:t>Poliomielite e Sindrome Post-Poliomielite</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911"/>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80"/>
                                        <p:tgtEl>
                                          <p:spTgt spid="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725" name="Shape 725"/>
        <p:cNvGrpSpPr/>
        <p:nvPr/>
      </p:nvGrpSpPr>
      <p:grpSpPr>
        <a:xfrm>
          <a:off x="0" y="0"/>
          <a:ext cx="0" cy="0"/>
          <a:chOff x="0" y="0"/>
          <a:chExt cx="0" cy="0"/>
        </a:xfrm>
      </p:grpSpPr>
      <p:pic>
        <p:nvPicPr>
          <p:cNvPr id="726" name="Google Shape;726;p34"/>
          <p:cNvPicPr preferRelativeResize="0"/>
          <p:nvPr/>
        </p:nvPicPr>
        <p:blipFill rotWithShape="1">
          <a:blip r:embed="rId3">
            <a:alphaModFix/>
          </a:blip>
          <a:srcRect b="2424" l="0" r="0" t="2425"/>
          <a:stretch/>
        </p:blipFill>
        <p:spPr>
          <a:xfrm>
            <a:off x="9144000" y="0"/>
            <a:ext cx="9144000" cy="5789613"/>
          </a:xfrm>
          <a:prstGeom prst="rect">
            <a:avLst/>
          </a:prstGeom>
          <a:noFill/>
          <a:ln>
            <a:noFill/>
          </a:ln>
        </p:spPr>
      </p:pic>
      <p:pic>
        <p:nvPicPr>
          <p:cNvPr id="727" name="Google Shape;727;p34"/>
          <p:cNvPicPr preferRelativeResize="0"/>
          <p:nvPr/>
        </p:nvPicPr>
        <p:blipFill rotWithShape="1">
          <a:blip r:embed="rId4">
            <a:alphaModFix/>
          </a:blip>
          <a:srcRect b="2514" l="0" r="0" t="2515"/>
          <a:stretch/>
        </p:blipFill>
        <p:spPr>
          <a:xfrm>
            <a:off x="0" y="0"/>
            <a:ext cx="9144000" cy="5789613"/>
          </a:xfrm>
          <a:prstGeom prst="rect">
            <a:avLst/>
          </a:prstGeom>
          <a:noFill/>
          <a:ln>
            <a:noFill/>
          </a:ln>
        </p:spPr>
      </p:pic>
      <p:sp>
        <p:nvSpPr>
          <p:cNvPr id="728" name="Google Shape;728;p34"/>
          <p:cNvSpPr txBox="1"/>
          <p:nvPr/>
        </p:nvSpPr>
        <p:spPr>
          <a:xfrm>
            <a:off x="1374775" y="6924675"/>
            <a:ext cx="15538500" cy="2304900"/>
          </a:xfrm>
          <a:prstGeom prst="rect">
            <a:avLst/>
          </a:prstGeom>
          <a:noFill/>
          <a:ln>
            <a:noFill/>
          </a:ln>
        </p:spPr>
        <p:txBody>
          <a:bodyPr anchorCtr="0" anchor="t" bIns="0" lIns="0" spcFirstLastPara="1" rIns="0" wrap="square" tIns="0">
            <a:spAutoFit/>
          </a:bodyPr>
          <a:lstStyle/>
          <a:p>
            <a:pPr indent="0" lvl="1" marL="0" marR="0" rtl="0" algn="ctr">
              <a:lnSpc>
                <a:spcPct val="133984"/>
              </a:lnSpc>
              <a:spcBef>
                <a:spcPts val="0"/>
              </a:spcBef>
              <a:spcAft>
                <a:spcPts val="0"/>
              </a:spcAft>
              <a:buNone/>
            </a:pPr>
            <a:r>
              <a:rPr b="1" lang="en-US" sz="6400">
                <a:solidFill>
                  <a:srgbClr val="FFFFFF"/>
                </a:solidFill>
              </a:rPr>
              <a:t>Come Comunicare Assertivamente con Persone con Disabilità Motorie</a:t>
            </a:r>
            <a:endParaRPr/>
          </a:p>
        </p:txBody>
      </p:sp>
      <p:cxnSp>
        <p:nvCxnSpPr>
          <p:cNvPr id="729" name="Google Shape;729;p34"/>
          <p:cNvCxnSpPr/>
          <p:nvPr/>
        </p:nvCxnSpPr>
        <p:spPr>
          <a:xfrm>
            <a:off x="1028700" y="6530975"/>
            <a:ext cx="16230600" cy="0"/>
          </a:xfrm>
          <a:prstGeom prst="straightConnector1">
            <a:avLst/>
          </a:prstGeom>
          <a:noFill/>
          <a:ln cap="flat" cmpd="sng" w="47625">
            <a:solidFill>
              <a:srgbClr val="FFFFFF"/>
            </a:solidFill>
            <a:prstDash val="solid"/>
            <a:round/>
            <a:headEnd len="sm" w="sm" type="none"/>
            <a:tailEnd len="sm" w="sm" type="none"/>
          </a:ln>
        </p:spPr>
      </p:cxnSp>
      <p:grpSp>
        <p:nvGrpSpPr>
          <p:cNvPr id="730" name="Google Shape;730;p34"/>
          <p:cNvGrpSpPr/>
          <p:nvPr/>
        </p:nvGrpSpPr>
        <p:grpSpPr>
          <a:xfrm>
            <a:off x="365125" y="9417050"/>
            <a:ext cx="17557750" cy="642938"/>
            <a:chOff x="0" y="-44435"/>
            <a:chExt cx="23408743" cy="856941"/>
          </a:xfrm>
        </p:grpSpPr>
        <p:sp>
          <p:nvSpPr>
            <p:cNvPr id="731" name="Google Shape;731;p3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3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2000"/>
                                        <p:tgtEl>
                                          <p:spTgt spid="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736" name="Shape 736"/>
        <p:cNvGrpSpPr/>
        <p:nvPr/>
      </p:nvGrpSpPr>
      <p:grpSpPr>
        <a:xfrm>
          <a:off x="0" y="0"/>
          <a:ext cx="0" cy="0"/>
          <a:chOff x="0" y="0"/>
          <a:chExt cx="0" cy="0"/>
        </a:xfrm>
      </p:grpSpPr>
      <p:grpSp>
        <p:nvGrpSpPr>
          <p:cNvPr id="737" name="Google Shape;737;p35"/>
          <p:cNvGrpSpPr/>
          <p:nvPr/>
        </p:nvGrpSpPr>
        <p:grpSpPr>
          <a:xfrm>
            <a:off x="6256338" y="3613150"/>
            <a:ext cx="5493385" cy="4894898"/>
            <a:chOff x="9853" y="5689"/>
            <a:chExt cx="8651" cy="7709"/>
          </a:xfrm>
        </p:grpSpPr>
        <p:sp>
          <p:nvSpPr>
            <p:cNvPr id="738" name="Google Shape;738;p35"/>
            <p:cNvSpPr/>
            <p:nvPr/>
          </p:nvSpPr>
          <p:spPr>
            <a:xfrm>
              <a:off x="11194" y="5689"/>
              <a:ext cx="6757" cy="5955"/>
            </a:xfrm>
            <a:custGeom>
              <a:rect b="b" l="l" r="r" t="t"/>
              <a:pathLst>
                <a:path extrusionOk="0" h="3781339" w="4290882">
                  <a:moveTo>
                    <a:pt x="0" y="0"/>
                  </a:moveTo>
                  <a:lnTo>
                    <a:pt x="4290882" y="0"/>
                  </a:lnTo>
                  <a:lnTo>
                    <a:pt x="4290882" y="3781340"/>
                  </a:lnTo>
                  <a:lnTo>
                    <a:pt x="0" y="37813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35"/>
            <p:cNvSpPr/>
            <p:nvPr/>
          </p:nvSpPr>
          <p:spPr>
            <a:xfrm>
              <a:off x="9853" y="7331"/>
              <a:ext cx="8651" cy="6067"/>
            </a:xfrm>
            <a:custGeom>
              <a:rect b="b" l="l" r="r" t="t"/>
              <a:pathLst>
                <a:path extrusionOk="0" h="3852453" w="5493694">
                  <a:moveTo>
                    <a:pt x="0" y="0"/>
                  </a:moveTo>
                  <a:lnTo>
                    <a:pt x="5493695" y="0"/>
                  </a:lnTo>
                  <a:lnTo>
                    <a:pt x="5493695" y="3852454"/>
                  </a:lnTo>
                  <a:lnTo>
                    <a:pt x="0" y="38524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0" name="Google Shape;740;p35"/>
          <p:cNvGrpSpPr/>
          <p:nvPr/>
        </p:nvGrpSpPr>
        <p:grpSpPr>
          <a:xfrm>
            <a:off x="758825" y="1757363"/>
            <a:ext cx="6621463" cy="1246187"/>
            <a:chOff x="1194" y="2767"/>
            <a:chExt cx="10428" cy="1963"/>
          </a:xfrm>
        </p:grpSpPr>
        <p:grpSp>
          <p:nvGrpSpPr>
            <p:cNvPr id="741" name="Google Shape;741;p35"/>
            <p:cNvGrpSpPr/>
            <p:nvPr/>
          </p:nvGrpSpPr>
          <p:grpSpPr>
            <a:xfrm>
              <a:off x="9357" y="2802"/>
              <a:ext cx="2265" cy="1928"/>
              <a:chOff x="0" y="0"/>
              <a:chExt cx="1917339" cy="1632135"/>
            </a:xfrm>
          </p:grpSpPr>
          <p:sp>
            <p:nvSpPr>
              <p:cNvPr id="742" name="Google Shape;742;p35"/>
              <p:cNvSpPr/>
              <p:nvPr/>
            </p:nvSpPr>
            <p:spPr>
              <a:xfrm flipH="1">
                <a:off x="0" y="0"/>
                <a:ext cx="1917339" cy="1632135"/>
              </a:xfrm>
              <a:custGeom>
                <a:rect b="b" l="l" r="r" t="t"/>
                <a:pathLst>
                  <a:path extrusionOk="0" h="1632135" w="1917339">
                    <a:moveTo>
                      <a:pt x="1917339" y="0"/>
                    </a:moveTo>
                    <a:lnTo>
                      <a:pt x="0" y="0"/>
                    </a:lnTo>
                    <a:lnTo>
                      <a:pt x="0" y="1632135"/>
                    </a:lnTo>
                    <a:lnTo>
                      <a:pt x="1917339" y="1632135"/>
                    </a:lnTo>
                    <a:lnTo>
                      <a:pt x="1917339"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35"/>
              <p:cNvSpPr/>
              <p:nvPr/>
            </p:nvSpPr>
            <p:spPr>
              <a:xfrm>
                <a:off x="752159" y="398405"/>
                <a:ext cx="739025" cy="761881"/>
              </a:xfrm>
              <a:custGeom>
                <a:rect b="b" l="l" r="r" t="t"/>
                <a:pathLst>
                  <a:path extrusionOk="0" h="761881" w="739025">
                    <a:moveTo>
                      <a:pt x="0" y="0"/>
                    </a:moveTo>
                    <a:lnTo>
                      <a:pt x="739024" y="0"/>
                    </a:lnTo>
                    <a:lnTo>
                      <a:pt x="739024" y="761882"/>
                    </a:lnTo>
                    <a:lnTo>
                      <a:pt x="0" y="76188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4" name="Google Shape;744;p35"/>
            <p:cNvSpPr txBox="1"/>
            <p:nvPr/>
          </p:nvSpPr>
          <p:spPr>
            <a:xfrm>
              <a:off x="2472" y="2767"/>
              <a:ext cx="7200" cy="1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rPr>
                <a:t>Adotta una prospettiva positiva e rispettosa</a:t>
              </a:r>
              <a:endParaRPr/>
            </a:p>
          </p:txBody>
        </p:sp>
        <p:sp>
          <p:nvSpPr>
            <p:cNvPr id="745" name="Google Shape;745;p35"/>
            <p:cNvSpPr txBox="1"/>
            <p:nvPr/>
          </p:nvSpPr>
          <p:spPr>
            <a:xfrm>
              <a:off x="1194" y="3024"/>
              <a:ext cx="836" cy="904"/>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200">
                  <a:solidFill>
                    <a:srgbClr val="FEFEFE"/>
                  </a:solidFill>
                  <a:latin typeface="Arial"/>
                  <a:ea typeface="Arial"/>
                  <a:cs typeface="Arial"/>
                  <a:sym typeface="Arial"/>
                </a:rPr>
                <a:t>01</a:t>
              </a:r>
              <a:endParaRPr/>
            </a:p>
          </p:txBody>
        </p:sp>
      </p:grpSp>
      <p:grpSp>
        <p:nvGrpSpPr>
          <p:cNvPr id="746" name="Google Shape;746;p35"/>
          <p:cNvGrpSpPr/>
          <p:nvPr/>
        </p:nvGrpSpPr>
        <p:grpSpPr>
          <a:xfrm>
            <a:off x="11220450" y="1757376"/>
            <a:ext cx="5319713" cy="1246174"/>
            <a:chOff x="17669" y="2767"/>
            <a:chExt cx="8379" cy="1963"/>
          </a:xfrm>
        </p:grpSpPr>
        <p:sp>
          <p:nvSpPr>
            <p:cNvPr id="747" name="Google Shape;747;p35"/>
            <p:cNvSpPr/>
            <p:nvPr/>
          </p:nvSpPr>
          <p:spPr>
            <a:xfrm>
              <a:off x="17669" y="2802"/>
              <a:ext cx="2265" cy="1928"/>
            </a:xfrm>
            <a:custGeom>
              <a:rect b="b" l="l" r="r" t="t"/>
              <a:pathLst>
                <a:path extrusionOk="0" h="1224332" w="1438275">
                  <a:moveTo>
                    <a:pt x="0" y="0"/>
                  </a:moveTo>
                  <a:lnTo>
                    <a:pt x="1438275" y="0"/>
                  </a:lnTo>
                  <a:lnTo>
                    <a:pt x="1438275" y="1224332"/>
                  </a:lnTo>
                  <a:lnTo>
                    <a:pt x="0" y="122433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35"/>
            <p:cNvSpPr/>
            <p:nvPr/>
          </p:nvSpPr>
          <p:spPr>
            <a:xfrm>
              <a:off x="18141" y="3264"/>
              <a:ext cx="979" cy="1004"/>
            </a:xfrm>
            <a:custGeom>
              <a:rect b="b" l="l" r="r" t="t"/>
              <a:pathLst>
                <a:path extrusionOk="0" h="637550" w="621611">
                  <a:moveTo>
                    <a:pt x="0" y="0"/>
                  </a:moveTo>
                  <a:lnTo>
                    <a:pt x="621611" y="0"/>
                  </a:lnTo>
                  <a:lnTo>
                    <a:pt x="621611" y="637550"/>
                  </a:lnTo>
                  <a:lnTo>
                    <a:pt x="0" y="63755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35"/>
            <p:cNvSpPr txBox="1"/>
            <p:nvPr/>
          </p:nvSpPr>
          <p:spPr>
            <a:xfrm>
              <a:off x="19934" y="2767"/>
              <a:ext cx="4800" cy="1800"/>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000">
                  <a:solidFill>
                    <a:srgbClr val="FEFEFE"/>
                  </a:solidFill>
                </a:rPr>
                <a:t>Chiarezza e specificità</a:t>
              </a:r>
              <a:endParaRPr sz="1200"/>
            </a:p>
          </p:txBody>
        </p:sp>
        <p:sp>
          <p:nvSpPr>
            <p:cNvPr id="750" name="Google Shape;750;p35"/>
            <p:cNvSpPr txBox="1"/>
            <p:nvPr/>
          </p:nvSpPr>
          <p:spPr>
            <a:xfrm>
              <a:off x="25212" y="3024"/>
              <a:ext cx="836" cy="904"/>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latin typeface="Arial"/>
                  <a:ea typeface="Arial"/>
                  <a:cs typeface="Arial"/>
                  <a:sym typeface="Arial"/>
                </a:rPr>
                <a:t>05</a:t>
              </a:r>
              <a:endParaRPr/>
            </a:p>
          </p:txBody>
        </p:sp>
      </p:grpSp>
      <p:grpSp>
        <p:nvGrpSpPr>
          <p:cNvPr id="751" name="Google Shape;751;p35"/>
          <p:cNvGrpSpPr/>
          <p:nvPr/>
        </p:nvGrpSpPr>
        <p:grpSpPr>
          <a:xfrm>
            <a:off x="11830050" y="3521075"/>
            <a:ext cx="5757863" cy="1225550"/>
            <a:chOff x="18630" y="5546"/>
            <a:chExt cx="9067" cy="1928"/>
          </a:xfrm>
        </p:grpSpPr>
        <p:grpSp>
          <p:nvGrpSpPr>
            <p:cNvPr id="752" name="Google Shape;752;p35"/>
            <p:cNvGrpSpPr/>
            <p:nvPr/>
          </p:nvGrpSpPr>
          <p:grpSpPr>
            <a:xfrm>
              <a:off x="18630" y="5546"/>
              <a:ext cx="2265" cy="1928"/>
              <a:chOff x="0" y="0"/>
              <a:chExt cx="1917700" cy="1632442"/>
            </a:xfrm>
          </p:grpSpPr>
          <p:sp>
            <p:nvSpPr>
              <p:cNvPr id="753" name="Google Shape;753;p35"/>
              <p:cNvSpPr/>
              <p:nvPr/>
            </p:nvSpPr>
            <p:spPr>
              <a:xfrm>
                <a:off x="0" y="0"/>
                <a:ext cx="1917700" cy="1632442"/>
              </a:xfrm>
              <a:custGeom>
                <a:rect b="b" l="l" r="r" t="t"/>
                <a:pathLst>
                  <a:path extrusionOk="0" h="1632442" w="1917700">
                    <a:moveTo>
                      <a:pt x="0" y="0"/>
                    </a:moveTo>
                    <a:lnTo>
                      <a:pt x="1917700" y="0"/>
                    </a:lnTo>
                    <a:lnTo>
                      <a:pt x="1917700" y="1632442"/>
                    </a:lnTo>
                    <a:lnTo>
                      <a:pt x="0" y="163244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35"/>
              <p:cNvSpPr/>
              <p:nvPr/>
            </p:nvSpPr>
            <p:spPr>
              <a:xfrm>
                <a:off x="609309" y="501524"/>
                <a:ext cx="476766" cy="629394"/>
              </a:xfrm>
              <a:custGeom>
                <a:rect b="b" l="l" r="r" t="t"/>
                <a:pathLst>
                  <a:path extrusionOk="0" h="629394" w="476766">
                    <a:moveTo>
                      <a:pt x="0" y="0"/>
                    </a:moveTo>
                    <a:lnTo>
                      <a:pt x="476766" y="0"/>
                    </a:lnTo>
                    <a:lnTo>
                      <a:pt x="476766" y="629394"/>
                    </a:lnTo>
                    <a:lnTo>
                      <a:pt x="0" y="62939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5" name="Google Shape;755;p35"/>
            <p:cNvSpPr txBox="1"/>
            <p:nvPr/>
          </p:nvSpPr>
          <p:spPr>
            <a:xfrm>
              <a:off x="20760" y="5554"/>
              <a:ext cx="5700" cy="1500"/>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2800">
                  <a:solidFill>
                    <a:srgbClr val="FEFEFE"/>
                  </a:solidFill>
                </a:rPr>
                <a:t>Utilizza un linguaggio rispettoso</a:t>
              </a:r>
              <a:endParaRPr sz="1000"/>
            </a:p>
          </p:txBody>
        </p:sp>
        <p:sp>
          <p:nvSpPr>
            <p:cNvPr id="756" name="Google Shape;756;p35"/>
            <p:cNvSpPr txBox="1"/>
            <p:nvPr/>
          </p:nvSpPr>
          <p:spPr>
            <a:xfrm>
              <a:off x="26861" y="5997"/>
              <a:ext cx="836" cy="904"/>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latin typeface="Arial"/>
                  <a:ea typeface="Arial"/>
                  <a:cs typeface="Arial"/>
                  <a:sym typeface="Arial"/>
                </a:rPr>
                <a:t>06</a:t>
              </a:r>
              <a:endParaRPr/>
            </a:p>
          </p:txBody>
        </p:sp>
      </p:grpSp>
      <p:grpSp>
        <p:nvGrpSpPr>
          <p:cNvPr id="757" name="Google Shape;757;p35"/>
          <p:cNvGrpSpPr/>
          <p:nvPr/>
        </p:nvGrpSpPr>
        <p:grpSpPr>
          <a:xfrm>
            <a:off x="503238" y="3527425"/>
            <a:ext cx="6156960" cy="1225550"/>
            <a:chOff x="792" y="5554"/>
            <a:chExt cx="9697" cy="1930"/>
          </a:xfrm>
        </p:grpSpPr>
        <p:grpSp>
          <p:nvGrpSpPr>
            <p:cNvPr id="758" name="Google Shape;758;p35"/>
            <p:cNvGrpSpPr/>
            <p:nvPr/>
          </p:nvGrpSpPr>
          <p:grpSpPr>
            <a:xfrm>
              <a:off x="8224" y="5556"/>
              <a:ext cx="2265" cy="1928"/>
              <a:chOff x="0" y="0"/>
              <a:chExt cx="1917700" cy="1632442"/>
            </a:xfrm>
          </p:grpSpPr>
          <p:sp>
            <p:nvSpPr>
              <p:cNvPr id="759" name="Google Shape;759;p35"/>
              <p:cNvSpPr/>
              <p:nvPr/>
            </p:nvSpPr>
            <p:spPr>
              <a:xfrm flipH="1">
                <a:off x="0" y="0"/>
                <a:ext cx="1917700" cy="1632442"/>
              </a:xfrm>
              <a:custGeom>
                <a:rect b="b" l="l" r="r" t="t"/>
                <a:pathLst>
                  <a:path extrusionOk="0" h="1632442" w="1917700">
                    <a:moveTo>
                      <a:pt x="1917700" y="0"/>
                    </a:moveTo>
                    <a:lnTo>
                      <a:pt x="0" y="0"/>
                    </a:lnTo>
                    <a:lnTo>
                      <a:pt x="0" y="1632442"/>
                    </a:lnTo>
                    <a:lnTo>
                      <a:pt x="1917700" y="1632442"/>
                    </a:lnTo>
                    <a:lnTo>
                      <a:pt x="191770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0" name="Google Shape;760;p35"/>
              <p:cNvSpPr/>
              <p:nvPr/>
            </p:nvSpPr>
            <p:spPr>
              <a:xfrm>
                <a:off x="697625" y="487745"/>
                <a:ext cx="855598" cy="690896"/>
              </a:xfrm>
              <a:custGeom>
                <a:rect b="b" l="l" r="r" t="t"/>
                <a:pathLst>
                  <a:path extrusionOk="0" h="690896" w="855598">
                    <a:moveTo>
                      <a:pt x="0" y="0"/>
                    </a:moveTo>
                    <a:lnTo>
                      <a:pt x="855599" y="0"/>
                    </a:lnTo>
                    <a:lnTo>
                      <a:pt x="855599" y="690896"/>
                    </a:lnTo>
                    <a:lnTo>
                      <a:pt x="0" y="69089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1" name="Google Shape;761;p35"/>
            <p:cNvSpPr txBox="1"/>
            <p:nvPr/>
          </p:nvSpPr>
          <p:spPr>
            <a:xfrm>
              <a:off x="792" y="5997"/>
              <a:ext cx="836" cy="904"/>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200">
                  <a:solidFill>
                    <a:srgbClr val="FEFEFE"/>
                  </a:solidFill>
                  <a:latin typeface="Arial"/>
                  <a:ea typeface="Arial"/>
                  <a:cs typeface="Arial"/>
                  <a:sym typeface="Arial"/>
                </a:rPr>
                <a:t>02</a:t>
              </a:r>
              <a:endParaRPr/>
            </a:p>
          </p:txBody>
        </p:sp>
        <p:sp>
          <p:nvSpPr>
            <p:cNvPr id="762" name="Google Shape;762;p35"/>
            <p:cNvSpPr txBox="1"/>
            <p:nvPr/>
          </p:nvSpPr>
          <p:spPr>
            <a:xfrm>
              <a:off x="2213" y="5554"/>
              <a:ext cx="6000" cy="1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2900">
                  <a:solidFill>
                    <a:srgbClr val="FEFEFE"/>
                  </a:solidFill>
                </a:rPr>
                <a:t>Comunicazione all'altezza degli occhi</a:t>
              </a:r>
              <a:endParaRPr sz="1100"/>
            </a:p>
          </p:txBody>
        </p:sp>
      </p:grpSp>
      <p:grpSp>
        <p:nvGrpSpPr>
          <p:cNvPr id="763" name="Google Shape;763;p35"/>
          <p:cNvGrpSpPr/>
          <p:nvPr/>
        </p:nvGrpSpPr>
        <p:grpSpPr>
          <a:xfrm>
            <a:off x="423863" y="5249863"/>
            <a:ext cx="5445760" cy="1223962"/>
            <a:chOff x="668" y="8268"/>
            <a:chExt cx="8576" cy="1928"/>
          </a:xfrm>
        </p:grpSpPr>
        <p:grpSp>
          <p:nvGrpSpPr>
            <p:cNvPr id="764" name="Google Shape;764;p35"/>
            <p:cNvGrpSpPr/>
            <p:nvPr/>
          </p:nvGrpSpPr>
          <p:grpSpPr>
            <a:xfrm>
              <a:off x="6979" y="8268"/>
              <a:ext cx="2265" cy="1928"/>
              <a:chOff x="0" y="0"/>
              <a:chExt cx="1917700" cy="1632442"/>
            </a:xfrm>
          </p:grpSpPr>
          <p:sp>
            <p:nvSpPr>
              <p:cNvPr id="765" name="Google Shape;765;p35"/>
              <p:cNvSpPr/>
              <p:nvPr/>
            </p:nvSpPr>
            <p:spPr>
              <a:xfrm flipH="1">
                <a:off x="0" y="0"/>
                <a:ext cx="1917700" cy="1632442"/>
              </a:xfrm>
              <a:custGeom>
                <a:rect b="b" l="l" r="r" t="t"/>
                <a:pathLst>
                  <a:path extrusionOk="0" h="1632442" w="1917700">
                    <a:moveTo>
                      <a:pt x="1917700" y="0"/>
                    </a:moveTo>
                    <a:lnTo>
                      <a:pt x="0" y="0"/>
                    </a:lnTo>
                    <a:lnTo>
                      <a:pt x="0" y="1632442"/>
                    </a:lnTo>
                    <a:lnTo>
                      <a:pt x="1917700" y="1632442"/>
                    </a:lnTo>
                    <a:lnTo>
                      <a:pt x="191770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35"/>
              <p:cNvSpPr/>
              <p:nvPr/>
            </p:nvSpPr>
            <p:spPr>
              <a:xfrm>
                <a:off x="733990" y="403654"/>
                <a:ext cx="831369" cy="825134"/>
              </a:xfrm>
              <a:custGeom>
                <a:rect b="b" l="l" r="r" t="t"/>
                <a:pathLst>
                  <a:path extrusionOk="0" h="825134" w="831369">
                    <a:moveTo>
                      <a:pt x="0" y="0"/>
                    </a:moveTo>
                    <a:lnTo>
                      <a:pt x="831369" y="0"/>
                    </a:lnTo>
                    <a:lnTo>
                      <a:pt x="831369" y="825134"/>
                    </a:lnTo>
                    <a:lnTo>
                      <a:pt x="0" y="825134"/>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7" name="Google Shape;767;p35"/>
            <p:cNvSpPr txBox="1"/>
            <p:nvPr/>
          </p:nvSpPr>
          <p:spPr>
            <a:xfrm>
              <a:off x="668" y="8622"/>
              <a:ext cx="836" cy="904"/>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200">
                  <a:solidFill>
                    <a:srgbClr val="FEFEFE"/>
                  </a:solidFill>
                  <a:latin typeface="Arial"/>
                  <a:ea typeface="Arial"/>
                  <a:cs typeface="Arial"/>
                  <a:sym typeface="Arial"/>
                </a:rPr>
                <a:t>03</a:t>
              </a:r>
              <a:endParaRPr/>
            </a:p>
          </p:txBody>
        </p:sp>
        <p:sp>
          <p:nvSpPr>
            <p:cNvPr id="768" name="Google Shape;768;p35"/>
            <p:cNvSpPr txBox="1"/>
            <p:nvPr/>
          </p:nvSpPr>
          <p:spPr>
            <a:xfrm>
              <a:off x="1800" y="8622"/>
              <a:ext cx="5400" cy="9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rPr>
                <a:t>Ascolto attivo</a:t>
              </a:r>
              <a:endParaRPr/>
            </a:p>
          </p:txBody>
        </p:sp>
      </p:grpSp>
      <p:grpSp>
        <p:nvGrpSpPr>
          <p:cNvPr id="769" name="Google Shape;769;p35"/>
          <p:cNvGrpSpPr/>
          <p:nvPr/>
        </p:nvGrpSpPr>
        <p:grpSpPr>
          <a:xfrm>
            <a:off x="12463463" y="5194300"/>
            <a:ext cx="5400675" cy="1279525"/>
            <a:chOff x="19627" y="8179"/>
            <a:chExt cx="8505" cy="2017"/>
          </a:xfrm>
        </p:grpSpPr>
        <p:grpSp>
          <p:nvGrpSpPr>
            <p:cNvPr id="770" name="Google Shape;770;p35"/>
            <p:cNvGrpSpPr/>
            <p:nvPr/>
          </p:nvGrpSpPr>
          <p:grpSpPr>
            <a:xfrm>
              <a:off x="19627" y="8268"/>
              <a:ext cx="2265" cy="1928"/>
              <a:chOff x="0" y="0"/>
              <a:chExt cx="1917700" cy="1632442"/>
            </a:xfrm>
          </p:grpSpPr>
          <p:sp>
            <p:nvSpPr>
              <p:cNvPr id="771" name="Google Shape;771;p35"/>
              <p:cNvSpPr/>
              <p:nvPr/>
            </p:nvSpPr>
            <p:spPr>
              <a:xfrm>
                <a:off x="0" y="0"/>
                <a:ext cx="1917700" cy="1632442"/>
              </a:xfrm>
              <a:custGeom>
                <a:rect b="b" l="l" r="r" t="t"/>
                <a:pathLst>
                  <a:path extrusionOk="0" h="1632442" w="1917700">
                    <a:moveTo>
                      <a:pt x="0" y="0"/>
                    </a:moveTo>
                    <a:lnTo>
                      <a:pt x="1917700" y="0"/>
                    </a:lnTo>
                    <a:lnTo>
                      <a:pt x="1917700" y="1632442"/>
                    </a:lnTo>
                    <a:lnTo>
                      <a:pt x="0" y="163244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35"/>
              <p:cNvSpPr/>
              <p:nvPr/>
            </p:nvSpPr>
            <p:spPr>
              <a:xfrm>
                <a:off x="407448" y="368798"/>
                <a:ext cx="810954" cy="894846"/>
              </a:xfrm>
              <a:custGeom>
                <a:rect b="b" l="l" r="r" t="t"/>
                <a:pathLst>
                  <a:path extrusionOk="0" h="894846" w="810954">
                    <a:moveTo>
                      <a:pt x="0" y="0"/>
                    </a:moveTo>
                    <a:lnTo>
                      <a:pt x="810954" y="0"/>
                    </a:lnTo>
                    <a:lnTo>
                      <a:pt x="810954" y="894846"/>
                    </a:lnTo>
                    <a:lnTo>
                      <a:pt x="0" y="894846"/>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3" name="Google Shape;773;p35"/>
            <p:cNvSpPr txBox="1"/>
            <p:nvPr/>
          </p:nvSpPr>
          <p:spPr>
            <a:xfrm>
              <a:off x="27296" y="8622"/>
              <a:ext cx="836" cy="904"/>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latin typeface="Arial"/>
                  <a:ea typeface="Arial"/>
                  <a:cs typeface="Arial"/>
                  <a:sym typeface="Arial"/>
                </a:rPr>
                <a:t>07</a:t>
              </a:r>
              <a:endParaRPr/>
            </a:p>
          </p:txBody>
        </p:sp>
        <p:sp>
          <p:nvSpPr>
            <p:cNvPr id="774" name="Google Shape;774;p35"/>
            <p:cNvSpPr txBox="1"/>
            <p:nvPr/>
          </p:nvSpPr>
          <p:spPr>
            <a:xfrm>
              <a:off x="22192" y="8179"/>
              <a:ext cx="4800" cy="1500"/>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2500">
                  <a:solidFill>
                    <a:srgbClr val="FEFEFE"/>
                  </a:solidFill>
                </a:rPr>
                <a:t>Essere consapevoli dell'ambiente</a:t>
              </a:r>
              <a:endParaRPr sz="700"/>
            </a:p>
          </p:txBody>
        </p:sp>
      </p:grpSp>
      <p:grpSp>
        <p:nvGrpSpPr>
          <p:cNvPr id="775" name="Google Shape;775;p35"/>
          <p:cNvGrpSpPr/>
          <p:nvPr/>
        </p:nvGrpSpPr>
        <p:grpSpPr>
          <a:xfrm>
            <a:off x="569913" y="6905625"/>
            <a:ext cx="5496560" cy="1225550"/>
            <a:chOff x="897" y="10876"/>
            <a:chExt cx="8656" cy="1928"/>
          </a:xfrm>
        </p:grpSpPr>
        <p:grpSp>
          <p:nvGrpSpPr>
            <p:cNvPr id="776" name="Google Shape;776;p35"/>
            <p:cNvGrpSpPr/>
            <p:nvPr/>
          </p:nvGrpSpPr>
          <p:grpSpPr>
            <a:xfrm>
              <a:off x="7288" y="10876"/>
              <a:ext cx="2265" cy="1928"/>
              <a:chOff x="0" y="0"/>
              <a:chExt cx="1917700" cy="1632442"/>
            </a:xfrm>
          </p:grpSpPr>
          <p:sp>
            <p:nvSpPr>
              <p:cNvPr id="777" name="Google Shape;777;p35"/>
              <p:cNvSpPr/>
              <p:nvPr/>
            </p:nvSpPr>
            <p:spPr>
              <a:xfrm flipH="1">
                <a:off x="0" y="0"/>
                <a:ext cx="1917700" cy="1632442"/>
              </a:xfrm>
              <a:custGeom>
                <a:rect b="b" l="l" r="r" t="t"/>
                <a:pathLst>
                  <a:path extrusionOk="0" h="1632442" w="1917700">
                    <a:moveTo>
                      <a:pt x="1917700" y="0"/>
                    </a:moveTo>
                    <a:lnTo>
                      <a:pt x="0" y="0"/>
                    </a:lnTo>
                    <a:lnTo>
                      <a:pt x="0" y="1632442"/>
                    </a:lnTo>
                    <a:lnTo>
                      <a:pt x="1917700" y="1632442"/>
                    </a:lnTo>
                    <a:lnTo>
                      <a:pt x="191770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35"/>
              <p:cNvSpPr/>
              <p:nvPr/>
            </p:nvSpPr>
            <p:spPr>
              <a:xfrm>
                <a:off x="626648" y="428734"/>
                <a:ext cx="923916" cy="707951"/>
              </a:xfrm>
              <a:custGeom>
                <a:rect b="b" l="l" r="r" t="t"/>
                <a:pathLst>
                  <a:path extrusionOk="0" h="707951" w="923916">
                    <a:moveTo>
                      <a:pt x="0" y="0"/>
                    </a:moveTo>
                    <a:lnTo>
                      <a:pt x="923917" y="0"/>
                    </a:lnTo>
                    <a:lnTo>
                      <a:pt x="923917" y="707950"/>
                    </a:lnTo>
                    <a:lnTo>
                      <a:pt x="0" y="707950"/>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9" name="Google Shape;779;p35"/>
            <p:cNvSpPr txBox="1"/>
            <p:nvPr/>
          </p:nvSpPr>
          <p:spPr>
            <a:xfrm>
              <a:off x="897" y="11423"/>
              <a:ext cx="836" cy="904"/>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200">
                  <a:solidFill>
                    <a:srgbClr val="FEFEFE"/>
                  </a:solidFill>
                  <a:latin typeface="Arial"/>
                  <a:ea typeface="Arial"/>
                  <a:cs typeface="Arial"/>
                  <a:sym typeface="Arial"/>
                </a:rPr>
                <a:t>04</a:t>
              </a:r>
              <a:endParaRPr/>
            </a:p>
          </p:txBody>
        </p:sp>
        <p:sp>
          <p:nvSpPr>
            <p:cNvPr id="780" name="Google Shape;780;p35"/>
            <p:cNvSpPr txBox="1"/>
            <p:nvPr/>
          </p:nvSpPr>
          <p:spPr>
            <a:xfrm>
              <a:off x="2130" y="10981"/>
              <a:ext cx="4800" cy="1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rPr>
                <a:t>Incoraggia l'indipendenza</a:t>
              </a:r>
              <a:endParaRPr/>
            </a:p>
          </p:txBody>
        </p:sp>
      </p:grpSp>
      <p:grpSp>
        <p:nvGrpSpPr>
          <p:cNvPr id="781" name="Google Shape;781;p35"/>
          <p:cNvGrpSpPr/>
          <p:nvPr/>
        </p:nvGrpSpPr>
        <p:grpSpPr>
          <a:xfrm>
            <a:off x="11938000" y="6905625"/>
            <a:ext cx="5735638" cy="1225550"/>
            <a:chOff x="18801" y="10876"/>
            <a:chExt cx="9031" cy="1928"/>
          </a:xfrm>
        </p:grpSpPr>
        <p:grpSp>
          <p:nvGrpSpPr>
            <p:cNvPr id="782" name="Google Shape;782;p35"/>
            <p:cNvGrpSpPr/>
            <p:nvPr/>
          </p:nvGrpSpPr>
          <p:grpSpPr>
            <a:xfrm>
              <a:off x="18801" y="10876"/>
              <a:ext cx="2265" cy="1928"/>
              <a:chOff x="0" y="0"/>
              <a:chExt cx="1917700" cy="1632442"/>
            </a:xfrm>
          </p:grpSpPr>
          <p:sp>
            <p:nvSpPr>
              <p:cNvPr id="783" name="Google Shape;783;p35"/>
              <p:cNvSpPr/>
              <p:nvPr/>
            </p:nvSpPr>
            <p:spPr>
              <a:xfrm>
                <a:off x="0" y="0"/>
                <a:ext cx="1917700" cy="1632442"/>
              </a:xfrm>
              <a:custGeom>
                <a:rect b="b" l="l" r="r" t="t"/>
                <a:pathLst>
                  <a:path extrusionOk="0" h="1632442" w="1917700">
                    <a:moveTo>
                      <a:pt x="0" y="0"/>
                    </a:moveTo>
                    <a:lnTo>
                      <a:pt x="1917700" y="0"/>
                    </a:lnTo>
                    <a:lnTo>
                      <a:pt x="1917700" y="1632442"/>
                    </a:lnTo>
                    <a:lnTo>
                      <a:pt x="0" y="163244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35"/>
              <p:cNvSpPr/>
              <p:nvPr/>
            </p:nvSpPr>
            <p:spPr>
              <a:xfrm>
                <a:off x="444823" y="446795"/>
                <a:ext cx="738852" cy="738852"/>
              </a:xfrm>
              <a:custGeom>
                <a:rect b="b" l="l" r="r" t="t"/>
                <a:pathLst>
                  <a:path extrusionOk="0" h="738852" w="738852">
                    <a:moveTo>
                      <a:pt x="0" y="0"/>
                    </a:moveTo>
                    <a:lnTo>
                      <a:pt x="738853" y="0"/>
                    </a:lnTo>
                    <a:lnTo>
                      <a:pt x="738853" y="738852"/>
                    </a:lnTo>
                    <a:lnTo>
                      <a:pt x="0" y="73885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5" name="Google Shape;785;p35"/>
            <p:cNvSpPr txBox="1"/>
            <p:nvPr/>
          </p:nvSpPr>
          <p:spPr>
            <a:xfrm>
              <a:off x="26996" y="11327"/>
              <a:ext cx="836" cy="904"/>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b="1" lang="en-US" sz="3200">
                  <a:solidFill>
                    <a:srgbClr val="FEFEFE"/>
                  </a:solidFill>
                  <a:latin typeface="Arial"/>
                  <a:ea typeface="Arial"/>
                  <a:cs typeface="Arial"/>
                  <a:sym typeface="Arial"/>
                </a:rPr>
                <a:t>08</a:t>
              </a:r>
              <a:endParaRPr/>
            </a:p>
          </p:txBody>
        </p:sp>
        <p:sp>
          <p:nvSpPr>
            <p:cNvPr id="786" name="Google Shape;786;p35"/>
            <p:cNvSpPr txBox="1"/>
            <p:nvPr/>
          </p:nvSpPr>
          <p:spPr>
            <a:xfrm>
              <a:off x="20895" y="10884"/>
              <a:ext cx="5700" cy="1800"/>
            </a:xfrm>
            <a:prstGeom prst="rect">
              <a:avLst/>
            </a:prstGeom>
            <a:noFill/>
            <a:ln>
              <a:noFill/>
            </a:ln>
          </p:spPr>
          <p:txBody>
            <a:bodyPr anchorCtr="0" anchor="t" bIns="0" lIns="0" spcFirstLastPara="1" rIns="0" wrap="square" tIns="0">
              <a:spAutoFit/>
            </a:bodyPr>
            <a:lstStyle/>
            <a:p>
              <a:pPr indent="0" lvl="0" marL="0" marR="0" rtl="0" algn="r">
                <a:lnSpc>
                  <a:spcPct val="139843"/>
                </a:lnSpc>
                <a:spcBef>
                  <a:spcPts val="0"/>
                </a:spcBef>
                <a:spcAft>
                  <a:spcPts val="0"/>
                </a:spcAft>
                <a:buNone/>
              </a:pPr>
              <a:r>
                <a:rPr b="1" lang="en-US" sz="3200">
                  <a:solidFill>
                    <a:srgbClr val="FEFEFE"/>
                  </a:solidFill>
                </a:rPr>
                <a:t>Feedback e adattamento</a:t>
              </a:r>
              <a:endParaRPr/>
            </a:p>
          </p:txBody>
        </p:sp>
      </p:grpSp>
      <p:grpSp>
        <p:nvGrpSpPr>
          <p:cNvPr id="787" name="Google Shape;787;p35"/>
          <p:cNvGrpSpPr/>
          <p:nvPr/>
        </p:nvGrpSpPr>
        <p:grpSpPr>
          <a:xfrm>
            <a:off x="365125" y="9417050"/>
            <a:ext cx="17557750" cy="642938"/>
            <a:chOff x="0" y="-44435"/>
            <a:chExt cx="23408743" cy="856941"/>
          </a:xfrm>
        </p:grpSpPr>
        <p:sp>
          <p:nvSpPr>
            <p:cNvPr id="788" name="Google Shape;788;p3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18">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35"/>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793" name="Shape 793"/>
        <p:cNvGrpSpPr/>
        <p:nvPr/>
      </p:nvGrpSpPr>
      <p:grpSpPr>
        <a:xfrm>
          <a:off x="0" y="0"/>
          <a:ext cx="0" cy="0"/>
          <a:chOff x="0" y="0"/>
          <a:chExt cx="0" cy="0"/>
        </a:xfrm>
      </p:grpSpPr>
      <p:pic>
        <p:nvPicPr>
          <p:cNvPr id="794" name="Google Shape;794;p36"/>
          <p:cNvPicPr preferRelativeResize="0"/>
          <p:nvPr/>
        </p:nvPicPr>
        <p:blipFill rotWithShape="1">
          <a:blip r:embed="rId3">
            <a:alphaModFix/>
          </a:blip>
          <a:srcRect b="19814" l="0" r="0" t="19814"/>
          <a:stretch/>
        </p:blipFill>
        <p:spPr>
          <a:xfrm>
            <a:off x="1028700" y="4117975"/>
            <a:ext cx="12107863" cy="4868863"/>
          </a:xfrm>
          <a:prstGeom prst="rect">
            <a:avLst/>
          </a:prstGeom>
          <a:noFill/>
          <a:ln>
            <a:noFill/>
          </a:ln>
        </p:spPr>
      </p:pic>
      <p:sp>
        <p:nvSpPr>
          <p:cNvPr id="795" name="Google Shape;795;p36"/>
          <p:cNvSpPr txBox="1"/>
          <p:nvPr/>
        </p:nvSpPr>
        <p:spPr>
          <a:xfrm>
            <a:off x="1028700" y="1293813"/>
            <a:ext cx="16230600" cy="2716800"/>
          </a:xfrm>
          <a:prstGeom prst="rect">
            <a:avLst/>
          </a:prstGeom>
          <a:noFill/>
          <a:ln>
            <a:noFill/>
          </a:ln>
        </p:spPr>
        <p:txBody>
          <a:bodyPr anchorCtr="0" anchor="t" bIns="0" lIns="0" spcFirstLastPara="1" rIns="0" wrap="square" tIns="0">
            <a:spAutoFit/>
          </a:bodyPr>
          <a:lstStyle/>
          <a:p>
            <a:pPr indent="0" lvl="0" marL="0" rtl="0" algn="ctr">
              <a:lnSpc>
                <a:spcPct val="133854"/>
              </a:lnSpc>
              <a:spcBef>
                <a:spcPts val="0"/>
              </a:spcBef>
              <a:spcAft>
                <a:spcPts val="0"/>
              </a:spcAft>
              <a:buClr>
                <a:schemeClr val="dk1"/>
              </a:buClr>
              <a:buSzPts val="1100"/>
              <a:buFont typeface="Arial"/>
              <a:buNone/>
            </a:pPr>
            <a:r>
              <a:rPr b="1" lang="en-US" sz="4800">
                <a:solidFill>
                  <a:srgbClr val="FFFFFF"/>
                </a:solidFill>
              </a:rPr>
              <a:t>COMUNICAZIONE ASSERTIVA CON PERSONE CON DISABILITÀ VISIVE</a:t>
            </a:r>
            <a:endParaRPr b="1" sz="4800">
              <a:solidFill>
                <a:srgbClr val="FFFFFF"/>
              </a:solidFill>
            </a:endParaRPr>
          </a:p>
          <a:p>
            <a:pPr indent="0" lvl="0" marL="0" rtl="0" algn="ctr">
              <a:lnSpc>
                <a:spcPct val="133854"/>
              </a:lnSpc>
              <a:spcBef>
                <a:spcPts val="0"/>
              </a:spcBef>
              <a:spcAft>
                <a:spcPts val="0"/>
              </a:spcAft>
              <a:buSzPts val="1100"/>
              <a:buNone/>
            </a:pPr>
            <a:r>
              <a:rPr b="1" lang="en-US" sz="4800">
                <a:solidFill>
                  <a:srgbClr val="FFFFFF"/>
                </a:solidFill>
              </a:rPr>
              <a:t>TIPI DI DISABILITÀ VISIVE</a:t>
            </a:r>
            <a:endParaRPr b="1" sz="4800">
              <a:solidFill>
                <a:srgbClr val="FFFFFF"/>
              </a:solidFill>
            </a:endParaRPr>
          </a:p>
        </p:txBody>
      </p:sp>
      <p:cxnSp>
        <p:nvCxnSpPr>
          <p:cNvPr id="796" name="Google Shape;796;p36"/>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cxnSp>
        <p:nvCxnSpPr>
          <p:cNvPr id="797" name="Google Shape;797;p36"/>
          <p:cNvCxnSpPr/>
          <p:nvPr/>
        </p:nvCxnSpPr>
        <p:spPr>
          <a:xfrm>
            <a:off x="1028700" y="4117975"/>
            <a:ext cx="16230600" cy="0"/>
          </a:xfrm>
          <a:prstGeom prst="straightConnector1">
            <a:avLst/>
          </a:prstGeom>
          <a:noFill/>
          <a:ln cap="flat" cmpd="sng" w="47625">
            <a:solidFill>
              <a:srgbClr val="FFFFFF"/>
            </a:solidFill>
            <a:prstDash val="solid"/>
            <a:round/>
            <a:headEnd len="sm" w="sm" type="none"/>
            <a:tailEnd len="sm" w="sm" type="none"/>
          </a:ln>
        </p:spPr>
      </p:cxnSp>
      <p:cxnSp>
        <p:nvCxnSpPr>
          <p:cNvPr id="798" name="Google Shape;798;p36"/>
          <p:cNvCxnSpPr/>
          <p:nvPr/>
        </p:nvCxnSpPr>
        <p:spPr>
          <a:xfrm>
            <a:off x="1028700" y="899160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799" name="Google Shape;799;p36"/>
          <p:cNvGrpSpPr/>
          <p:nvPr/>
        </p:nvGrpSpPr>
        <p:grpSpPr>
          <a:xfrm>
            <a:off x="365125" y="9417050"/>
            <a:ext cx="17557750" cy="642938"/>
            <a:chOff x="0" y="-44435"/>
            <a:chExt cx="23408743" cy="856941"/>
          </a:xfrm>
        </p:grpSpPr>
        <p:sp>
          <p:nvSpPr>
            <p:cNvPr id="800" name="Google Shape;800;p3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36"/>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805" name="Shape 805"/>
        <p:cNvGrpSpPr/>
        <p:nvPr/>
      </p:nvGrpSpPr>
      <p:grpSpPr>
        <a:xfrm>
          <a:off x="0" y="0"/>
          <a:ext cx="0" cy="0"/>
          <a:chOff x="0" y="0"/>
          <a:chExt cx="0" cy="0"/>
        </a:xfrm>
      </p:grpSpPr>
      <p:grpSp>
        <p:nvGrpSpPr>
          <p:cNvPr id="806" name="Google Shape;806;p37"/>
          <p:cNvGrpSpPr/>
          <p:nvPr/>
        </p:nvGrpSpPr>
        <p:grpSpPr>
          <a:xfrm>
            <a:off x="584200" y="847874"/>
            <a:ext cx="17119600" cy="8410426"/>
            <a:chOff x="0" y="-47625"/>
            <a:chExt cx="4508901" cy="2215092"/>
          </a:xfrm>
        </p:grpSpPr>
        <p:sp>
          <p:nvSpPr>
            <p:cNvPr id="807" name="Google Shape;807;p37"/>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37"/>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9" name="Google Shape;809;p37"/>
          <p:cNvGrpSpPr/>
          <p:nvPr/>
        </p:nvGrpSpPr>
        <p:grpSpPr>
          <a:xfrm>
            <a:off x="365125" y="9417050"/>
            <a:ext cx="17557750" cy="709613"/>
            <a:chOff x="0" y="-44230"/>
            <a:chExt cx="23408743" cy="944881"/>
          </a:xfrm>
        </p:grpSpPr>
        <p:sp>
          <p:nvSpPr>
            <p:cNvPr id="810" name="Google Shape;810;p3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3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812" name="Google Shape;812;p37"/>
          <p:cNvPicPr preferRelativeResize="0"/>
          <p:nvPr/>
        </p:nvPicPr>
        <p:blipFill rotWithShape="1">
          <a:blip r:embed="rId4">
            <a:alphaModFix/>
          </a:blip>
          <a:srcRect b="0" l="0" r="0" t="0"/>
          <a:stretch/>
        </p:blipFill>
        <p:spPr>
          <a:xfrm rot="6594158">
            <a:off x="868362" y="5062538"/>
            <a:ext cx="1755775" cy="1581150"/>
          </a:xfrm>
          <a:prstGeom prst="rect">
            <a:avLst/>
          </a:prstGeom>
          <a:noFill/>
          <a:ln>
            <a:noFill/>
          </a:ln>
        </p:spPr>
      </p:pic>
      <p:sp>
        <p:nvSpPr>
          <p:cNvPr id="813" name="Google Shape;813;p37"/>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marR="0" rtl="0" algn="ctr">
              <a:lnSpc>
                <a:spcPct val="121093"/>
              </a:lnSpc>
              <a:spcBef>
                <a:spcPts val="0"/>
              </a:spcBef>
              <a:spcAft>
                <a:spcPts val="0"/>
              </a:spcAft>
              <a:buNone/>
            </a:pPr>
            <a:r>
              <a:rPr b="1" lang="en-US" sz="6400">
                <a:solidFill>
                  <a:schemeClr val="lt1"/>
                </a:solidFill>
              </a:rPr>
              <a:t>Tipi di disabilità visiva</a:t>
            </a:r>
            <a:endParaRPr/>
          </a:p>
        </p:txBody>
      </p:sp>
      <p:sp>
        <p:nvSpPr>
          <p:cNvPr id="814" name="Google Shape;814;p37"/>
          <p:cNvSpPr txBox="1"/>
          <p:nvPr/>
        </p:nvSpPr>
        <p:spPr>
          <a:xfrm>
            <a:off x="2478088" y="5207000"/>
            <a:ext cx="14370000" cy="3247800"/>
          </a:xfrm>
          <a:prstGeom prst="rect">
            <a:avLst/>
          </a:prstGeom>
          <a:noFill/>
          <a:ln>
            <a:noFill/>
          </a:ln>
        </p:spPr>
        <p:txBody>
          <a:bodyPr anchorCtr="0" anchor="t" bIns="0" lIns="0" spcFirstLastPara="1" rIns="0" wrap="square" tIns="0">
            <a:spAutoFit/>
          </a:bodyPr>
          <a:lstStyle/>
          <a:p>
            <a:pPr indent="0" lvl="0" marL="0" rtl="0" algn="l">
              <a:lnSpc>
                <a:spcPct val="139843"/>
              </a:lnSpc>
              <a:spcBef>
                <a:spcPts val="0"/>
              </a:spcBef>
              <a:spcAft>
                <a:spcPts val="0"/>
              </a:spcAft>
              <a:buClr>
                <a:schemeClr val="dk1"/>
              </a:buClr>
              <a:buSzPts val="1100"/>
              <a:buFont typeface="Arial"/>
              <a:buNone/>
            </a:pPr>
            <a:r>
              <a:rPr lang="en-US" sz="3200">
                <a:solidFill>
                  <a:schemeClr val="lt1"/>
                </a:solidFill>
              </a:rPr>
              <a:t>Miopia - (vedere da vicino) consente agli individui di vedere chiaramente gli oggetti vicini, mentre gli oggetti lontani appaiono sfocati.</a:t>
            </a:r>
            <a:endParaRPr sz="3200">
              <a:solidFill>
                <a:schemeClr val="lt1"/>
              </a:solidFill>
            </a:endParaRPr>
          </a:p>
          <a:p>
            <a:pPr indent="0" lvl="0" marL="0" rtl="0" algn="l">
              <a:lnSpc>
                <a:spcPct val="139843"/>
              </a:lnSpc>
              <a:spcBef>
                <a:spcPts val="0"/>
              </a:spcBef>
              <a:spcAft>
                <a:spcPts val="0"/>
              </a:spcAft>
              <a:buClr>
                <a:schemeClr val="dk1"/>
              </a:buClr>
              <a:buSzPts val="1100"/>
              <a:buFont typeface="Arial"/>
              <a:buNone/>
            </a:pPr>
            <a:r>
              <a:t/>
            </a:r>
            <a:endParaRPr sz="3200">
              <a:solidFill>
                <a:schemeClr val="lt1"/>
              </a:solidFill>
            </a:endParaRPr>
          </a:p>
          <a:p>
            <a:pPr indent="0" lvl="0" marL="0" rtl="0" algn="l">
              <a:lnSpc>
                <a:spcPct val="139843"/>
              </a:lnSpc>
              <a:spcBef>
                <a:spcPts val="0"/>
              </a:spcBef>
              <a:spcAft>
                <a:spcPts val="0"/>
              </a:spcAft>
              <a:buSzPts val="1100"/>
              <a:buNone/>
            </a:pPr>
            <a:r>
              <a:rPr lang="en-US" sz="3200">
                <a:solidFill>
                  <a:schemeClr val="lt1"/>
                </a:solidFill>
              </a:rPr>
              <a:t>Ipovisione - (vedere da lontano) influisce sulla capacità di vedere chiaramente gli oggetti vicini, facendoli apparire sfocati.</a:t>
            </a:r>
            <a:endParaRPr sz="3200">
              <a:solidFill>
                <a:schemeClr val="lt1"/>
              </a:solidFill>
            </a:endParaRPr>
          </a:p>
        </p:txBody>
      </p:sp>
      <p:grpSp>
        <p:nvGrpSpPr>
          <p:cNvPr id="815" name="Google Shape;815;p37"/>
          <p:cNvGrpSpPr/>
          <p:nvPr/>
        </p:nvGrpSpPr>
        <p:grpSpPr>
          <a:xfrm>
            <a:off x="1295400" y="3856038"/>
            <a:ext cx="15440025" cy="902335"/>
            <a:chOff x="2040" y="6072"/>
            <a:chExt cx="24316" cy="1421"/>
          </a:xfrm>
        </p:grpSpPr>
        <p:grpSp>
          <p:nvGrpSpPr>
            <p:cNvPr id="816" name="Google Shape;816;p37"/>
            <p:cNvGrpSpPr/>
            <p:nvPr/>
          </p:nvGrpSpPr>
          <p:grpSpPr>
            <a:xfrm>
              <a:off x="2040" y="6072"/>
              <a:ext cx="1421" cy="1421"/>
              <a:chOff x="0" y="0"/>
              <a:chExt cx="812800" cy="812800"/>
            </a:xfrm>
          </p:grpSpPr>
          <p:sp>
            <p:nvSpPr>
              <p:cNvPr id="817" name="Google Shape;817;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37"/>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01</a:t>
                </a:r>
                <a:endParaRPr/>
              </a:p>
            </p:txBody>
          </p:sp>
        </p:grpSp>
        <p:sp>
          <p:nvSpPr>
            <p:cNvPr id="819" name="Google Shape;819;p37"/>
            <p:cNvSpPr txBox="1"/>
            <p:nvPr/>
          </p:nvSpPr>
          <p:spPr>
            <a:xfrm>
              <a:off x="4075" y="6249"/>
              <a:ext cx="22281" cy="10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chemeClr val="lt1"/>
                  </a:solidFill>
                </a:rPr>
                <a:t>Miopia e ipovisione</a:t>
              </a:r>
              <a:endParaRPr/>
            </a:p>
          </p:txBody>
        </p:sp>
      </p:grpSp>
      <p:pic>
        <p:nvPicPr>
          <p:cNvPr id="820" name="Google Shape;820;p37"/>
          <p:cNvPicPr preferRelativeResize="0"/>
          <p:nvPr/>
        </p:nvPicPr>
        <p:blipFill rotWithShape="1">
          <a:blip r:embed="rId4">
            <a:alphaModFix/>
          </a:blip>
          <a:srcRect b="0" l="0" r="0" t="0"/>
          <a:stretch/>
        </p:blipFill>
        <p:spPr>
          <a:xfrm rot="6594158">
            <a:off x="868362" y="6834188"/>
            <a:ext cx="1755775" cy="158115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911"/>
                                        <p:tgtEl>
                                          <p:spTgt spid="8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1000"/>
                                        <p:tgtEl>
                                          <p:spTgt spid="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8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824" name="Shape 824"/>
        <p:cNvGrpSpPr/>
        <p:nvPr/>
      </p:nvGrpSpPr>
      <p:grpSpPr>
        <a:xfrm>
          <a:off x="0" y="0"/>
          <a:ext cx="0" cy="0"/>
          <a:chOff x="0" y="0"/>
          <a:chExt cx="0" cy="0"/>
        </a:xfrm>
      </p:grpSpPr>
      <p:grpSp>
        <p:nvGrpSpPr>
          <p:cNvPr id="825" name="Google Shape;825;p38"/>
          <p:cNvGrpSpPr/>
          <p:nvPr/>
        </p:nvGrpSpPr>
        <p:grpSpPr>
          <a:xfrm>
            <a:off x="584200" y="847874"/>
            <a:ext cx="17119600" cy="8410426"/>
            <a:chOff x="0" y="-47625"/>
            <a:chExt cx="4508901" cy="2215092"/>
          </a:xfrm>
        </p:grpSpPr>
        <p:sp>
          <p:nvSpPr>
            <p:cNvPr id="826" name="Google Shape;826;p38"/>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38"/>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828" name="Google Shape;828;p38"/>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visiva</a:t>
            </a:r>
            <a:endParaRPr b="1" sz="6400">
              <a:solidFill>
                <a:schemeClr val="lt1"/>
              </a:solidFill>
            </a:endParaRPr>
          </a:p>
        </p:txBody>
      </p:sp>
      <p:sp>
        <p:nvSpPr>
          <p:cNvPr id="829" name="Google Shape;829;p38"/>
          <p:cNvSpPr txBox="1"/>
          <p:nvPr/>
        </p:nvSpPr>
        <p:spPr>
          <a:xfrm>
            <a:off x="12276138" y="5441950"/>
            <a:ext cx="4983300" cy="25590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Sia la forma secca che quella umida possono portare alla perdita della visione centrale.</a:t>
            </a:r>
            <a:endParaRPr/>
          </a:p>
        </p:txBody>
      </p:sp>
      <p:sp>
        <p:nvSpPr>
          <p:cNvPr id="830" name="Google Shape;830;p38"/>
          <p:cNvSpPr txBox="1"/>
          <p:nvPr/>
        </p:nvSpPr>
        <p:spPr>
          <a:xfrm>
            <a:off x="6967538" y="5441950"/>
            <a:ext cx="44688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Difficoltà a vedere chiaramente gli oggetti vicini.</a:t>
            </a:r>
            <a:endParaRPr/>
          </a:p>
        </p:txBody>
      </p:sp>
      <p:sp>
        <p:nvSpPr>
          <p:cNvPr id="831" name="Google Shape;831;p38"/>
          <p:cNvSpPr txBox="1"/>
          <p:nvPr/>
        </p:nvSpPr>
        <p:spPr>
          <a:xfrm>
            <a:off x="1427163" y="5441950"/>
            <a:ext cx="4608600" cy="32478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Causata da una cornea di forma irregolare, che porta a una visione distorta o sfocata a qualsiasi distanza.</a:t>
            </a:r>
            <a:endParaRPr/>
          </a:p>
        </p:txBody>
      </p:sp>
      <p:grpSp>
        <p:nvGrpSpPr>
          <p:cNvPr id="832" name="Google Shape;832;p38"/>
          <p:cNvGrpSpPr/>
          <p:nvPr/>
        </p:nvGrpSpPr>
        <p:grpSpPr>
          <a:xfrm>
            <a:off x="365125" y="9417050"/>
            <a:ext cx="17557750" cy="642938"/>
            <a:chOff x="0" y="-44435"/>
            <a:chExt cx="23408743" cy="856941"/>
          </a:xfrm>
        </p:grpSpPr>
        <p:sp>
          <p:nvSpPr>
            <p:cNvPr id="833" name="Google Shape;833;p3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38"/>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835" name="Google Shape;835;p38"/>
          <p:cNvGrpSpPr/>
          <p:nvPr/>
        </p:nvGrpSpPr>
        <p:grpSpPr>
          <a:xfrm>
            <a:off x="973138" y="4060825"/>
            <a:ext cx="4826320" cy="902335"/>
            <a:chOff x="1533" y="6395"/>
            <a:chExt cx="7600" cy="1421"/>
          </a:xfrm>
        </p:grpSpPr>
        <p:grpSp>
          <p:nvGrpSpPr>
            <p:cNvPr id="836" name="Google Shape;836;p38"/>
            <p:cNvGrpSpPr/>
            <p:nvPr/>
          </p:nvGrpSpPr>
          <p:grpSpPr>
            <a:xfrm>
              <a:off x="1533" y="6395"/>
              <a:ext cx="1421" cy="1421"/>
              <a:chOff x="0" y="0"/>
              <a:chExt cx="812800" cy="812800"/>
            </a:xfrm>
          </p:grpSpPr>
          <p:sp>
            <p:nvSpPr>
              <p:cNvPr id="837" name="Google Shape;83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38"/>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02</a:t>
                </a:r>
                <a:endParaRPr/>
              </a:p>
            </p:txBody>
          </p:sp>
        </p:grpSp>
        <p:sp>
          <p:nvSpPr>
            <p:cNvPr id="839" name="Google Shape;839;p38"/>
            <p:cNvSpPr txBox="1"/>
            <p:nvPr/>
          </p:nvSpPr>
          <p:spPr>
            <a:xfrm>
              <a:off x="2833" y="6630"/>
              <a:ext cx="6300" cy="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latin typeface="Arial"/>
                  <a:ea typeface="Arial"/>
                  <a:cs typeface="Arial"/>
                  <a:sym typeface="Arial"/>
                </a:rPr>
                <a:t>Astigmatismo</a:t>
              </a:r>
              <a:endParaRPr/>
            </a:p>
          </p:txBody>
        </p:sp>
      </p:grpSp>
      <p:grpSp>
        <p:nvGrpSpPr>
          <p:cNvPr id="840" name="Google Shape;840;p38"/>
          <p:cNvGrpSpPr/>
          <p:nvPr/>
        </p:nvGrpSpPr>
        <p:grpSpPr>
          <a:xfrm>
            <a:off x="6515100" y="3937000"/>
            <a:ext cx="4616450" cy="904875"/>
            <a:chOff x="10259" y="6201"/>
            <a:chExt cx="7271" cy="1424"/>
          </a:xfrm>
        </p:grpSpPr>
        <p:grpSp>
          <p:nvGrpSpPr>
            <p:cNvPr id="841" name="Google Shape;841;p38"/>
            <p:cNvGrpSpPr/>
            <p:nvPr/>
          </p:nvGrpSpPr>
          <p:grpSpPr>
            <a:xfrm>
              <a:off x="10259" y="6201"/>
              <a:ext cx="1424" cy="1424"/>
              <a:chOff x="0" y="0"/>
              <a:chExt cx="812800" cy="812800"/>
            </a:xfrm>
          </p:grpSpPr>
          <p:sp>
            <p:nvSpPr>
              <p:cNvPr id="842" name="Google Shape;842;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8"/>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03</a:t>
                </a:r>
                <a:endParaRPr/>
              </a:p>
            </p:txBody>
          </p:sp>
        </p:grpSp>
        <p:sp>
          <p:nvSpPr>
            <p:cNvPr id="844" name="Google Shape;844;p38"/>
            <p:cNvSpPr txBox="1"/>
            <p:nvPr/>
          </p:nvSpPr>
          <p:spPr>
            <a:xfrm>
              <a:off x="11684" y="6441"/>
              <a:ext cx="5846" cy="87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latin typeface="Arial"/>
                  <a:ea typeface="Arial"/>
                  <a:cs typeface="Arial"/>
                  <a:sym typeface="Arial"/>
                </a:rPr>
                <a:t>Presb</a:t>
              </a:r>
              <a:r>
                <a:rPr b="1" lang="en-US" sz="3600">
                  <a:solidFill>
                    <a:schemeClr val="lt1"/>
                  </a:solidFill>
                </a:rPr>
                <a:t>i</a:t>
              </a:r>
              <a:r>
                <a:rPr b="1" lang="en-US" sz="3600">
                  <a:solidFill>
                    <a:schemeClr val="lt1"/>
                  </a:solidFill>
                  <a:latin typeface="Arial"/>
                  <a:ea typeface="Arial"/>
                  <a:cs typeface="Arial"/>
                  <a:sym typeface="Arial"/>
                </a:rPr>
                <a:t>opia</a:t>
              </a:r>
              <a:endParaRPr/>
            </a:p>
          </p:txBody>
        </p:sp>
      </p:grpSp>
      <p:grpSp>
        <p:nvGrpSpPr>
          <p:cNvPr id="845" name="Google Shape;845;p38"/>
          <p:cNvGrpSpPr/>
          <p:nvPr/>
        </p:nvGrpSpPr>
        <p:grpSpPr>
          <a:xfrm>
            <a:off x="12055475" y="3819525"/>
            <a:ext cx="4845413" cy="1142023"/>
            <a:chOff x="18986" y="6014"/>
            <a:chExt cx="7630" cy="1800"/>
          </a:xfrm>
        </p:grpSpPr>
        <p:grpSp>
          <p:nvGrpSpPr>
            <p:cNvPr id="846" name="Google Shape;846;p38"/>
            <p:cNvGrpSpPr/>
            <p:nvPr/>
          </p:nvGrpSpPr>
          <p:grpSpPr>
            <a:xfrm>
              <a:off x="18986" y="6344"/>
              <a:ext cx="1424" cy="1424"/>
              <a:chOff x="0" y="0"/>
              <a:chExt cx="812800" cy="812800"/>
            </a:xfrm>
          </p:grpSpPr>
          <p:sp>
            <p:nvSpPr>
              <p:cNvPr id="847" name="Google Shape;84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38"/>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04</a:t>
                </a:r>
                <a:endParaRPr/>
              </a:p>
            </p:txBody>
          </p:sp>
        </p:grpSp>
        <p:sp>
          <p:nvSpPr>
            <p:cNvPr id="849" name="Google Shape;849;p38"/>
            <p:cNvSpPr txBox="1"/>
            <p:nvPr/>
          </p:nvSpPr>
          <p:spPr>
            <a:xfrm>
              <a:off x="20916" y="6014"/>
              <a:ext cx="57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Degenerazione maculare</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911"/>
                                        <p:tgtEl>
                                          <p:spTgt spid="8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8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80"/>
                                        <p:tgtEl>
                                          <p:spTgt spid="8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80"/>
                                        <p:tgtEl>
                                          <p:spTgt spid="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853" name="Shape 853"/>
        <p:cNvGrpSpPr/>
        <p:nvPr/>
      </p:nvGrpSpPr>
      <p:grpSpPr>
        <a:xfrm>
          <a:off x="0" y="0"/>
          <a:ext cx="0" cy="0"/>
          <a:chOff x="0" y="0"/>
          <a:chExt cx="0" cy="0"/>
        </a:xfrm>
      </p:grpSpPr>
      <p:grpSp>
        <p:nvGrpSpPr>
          <p:cNvPr id="854" name="Google Shape;854;p39"/>
          <p:cNvGrpSpPr/>
          <p:nvPr/>
        </p:nvGrpSpPr>
        <p:grpSpPr>
          <a:xfrm>
            <a:off x="584200" y="847874"/>
            <a:ext cx="17119600" cy="8410426"/>
            <a:chOff x="0" y="-47625"/>
            <a:chExt cx="4508901" cy="2215092"/>
          </a:xfrm>
        </p:grpSpPr>
        <p:sp>
          <p:nvSpPr>
            <p:cNvPr id="855" name="Google Shape;855;p39"/>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39"/>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857" name="Google Shape;857;p39"/>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visiva</a:t>
            </a:r>
            <a:endParaRPr b="1" sz="6400">
              <a:solidFill>
                <a:schemeClr val="lt1"/>
              </a:solidFill>
            </a:endParaRPr>
          </a:p>
        </p:txBody>
      </p:sp>
      <p:sp>
        <p:nvSpPr>
          <p:cNvPr id="858" name="Google Shape;858;p39"/>
          <p:cNvSpPr txBox="1"/>
          <p:nvPr/>
        </p:nvSpPr>
        <p:spPr>
          <a:xfrm>
            <a:off x="12276138" y="5441950"/>
            <a:ext cx="49833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Una complicanza del diabete che colpisce i vasi sanguigni della retina.</a:t>
            </a:r>
            <a:endParaRPr/>
          </a:p>
        </p:txBody>
      </p:sp>
      <p:sp>
        <p:nvSpPr>
          <p:cNvPr id="859" name="Google Shape;859;p39"/>
          <p:cNvSpPr txBox="1"/>
          <p:nvPr/>
        </p:nvSpPr>
        <p:spPr>
          <a:xfrm>
            <a:off x="6967538" y="5441950"/>
            <a:ext cx="44688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La causa più comune di perdita della vista nelle persone sopra i 40 anni.</a:t>
            </a:r>
            <a:endParaRPr/>
          </a:p>
        </p:txBody>
      </p:sp>
      <p:sp>
        <p:nvSpPr>
          <p:cNvPr id="860" name="Google Shape;860;p39"/>
          <p:cNvSpPr txBox="1"/>
          <p:nvPr/>
        </p:nvSpPr>
        <p:spPr>
          <a:xfrm>
            <a:off x="1427163" y="5441950"/>
            <a:ext cx="4608600" cy="1870200"/>
          </a:xfrm>
          <a:prstGeom prst="rect">
            <a:avLst/>
          </a:prstGeom>
          <a:noFill/>
          <a:ln>
            <a:noFill/>
          </a:ln>
        </p:spPr>
        <p:txBody>
          <a:bodyPr anchorCtr="0" anchor="t" bIns="0" lIns="0" spcFirstLastPara="1" rIns="0" wrap="square" tIns="0">
            <a:spAutoFit/>
          </a:bodyPr>
          <a:lstStyle/>
          <a:p>
            <a:pPr indent="0" lvl="0" marL="0" marR="0" rtl="0" algn="l">
              <a:lnSpc>
                <a:spcPct val="139843"/>
              </a:lnSpc>
              <a:spcBef>
                <a:spcPts val="0"/>
              </a:spcBef>
              <a:spcAft>
                <a:spcPts val="0"/>
              </a:spcAft>
              <a:buNone/>
            </a:pPr>
            <a:r>
              <a:rPr lang="en-US" sz="3200">
                <a:solidFill>
                  <a:schemeClr val="lt1"/>
                </a:solidFill>
              </a:rPr>
              <a:t>Un gruppo di malattie oculari che danneggiano il nervo ottico.</a:t>
            </a:r>
            <a:endParaRPr/>
          </a:p>
        </p:txBody>
      </p:sp>
      <p:grpSp>
        <p:nvGrpSpPr>
          <p:cNvPr id="861" name="Google Shape;861;p39"/>
          <p:cNvGrpSpPr/>
          <p:nvPr/>
        </p:nvGrpSpPr>
        <p:grpSpPr>
          <a:xfrm>
            <a:off x="365125" y="9417050"/>
            <a:ext cx="17557750" cy="642938"/>
            <a:chOff x="0" y="-44435"/>
            <a:chExt cx="23408743" cy="856941"/>
          </a:xfrm>
        </p:grpSpPr>
        <p:sp>
          <p:nvSpPr>
            <p:cNvPr id="862" name="Google Shape;862;p3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3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864" name="Google Shape;864;p39"/>
          <p:cNvGrpSpPr/>
          <p:nvPr/>
        </p:nvGrpSpPr>
        <p:grpSpPr>
          <a:xfrm>
            <a:off x="973138" y="4060825"/>
            <a:ext cx="4738687" cy="901700"/>
            <a:chOff x="1533" y="6395"/>
            <a:chExt cx="7463" cy="1421"/>
          </a:xfrm>
        </p:grpSpPr>
        <p:grpSp>
          <p:nvGrpSpPr>
            <p:cNvPr id="865" name="Google Shape;865;p39"/>
            <p:cNvGrpSpPr/>
            <p:nvPr/>
          </p:nvGrpSpPr>
          <p:grpSpPr>
            <a:xfrm>
              <a:off x="1533" y="6395"/>
              <a:ext cx="1421" cy="1421"/>
              <a:chOff x="0" y="0"/>
              <a:chExt cx="812800" cy="812800"/>
            </a:xfrm>
          </p:grpSpPr>
          <p:sp>
            <p:nvSpPr>
              <p:cNvPr id="866" name="Google Shape;866;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39"/>
              <p:cNvSpPr txBox="1"/>
              <p:nvPr/>
            </p:nvSpPr>
            <p:spPr>
              <a:xfrm>
                <a:off x="47603" y="14474"/>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05</a:t>
                </a:r>
                <a:endParaRPr/>
              </a:p>
            </p:txBody>
          </p:sp>
        </p:grpSp>
        <p:sp>
          <p:nvSpPr>
            <p:cNvPr id="868" name="Google Shape;868;p39"/>
            <p:cNvSpPr txBox="1"/>
            <p:nvPr/>
          </p:nvSpPr>
          <p:spPr>
            <a:xfrm>
              <a:off x="2758" y="6633"/>
              <a:ext cx="6238" cy="87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latin typeface="Arial"/>
                  <a:ea typeface="Arial"/>
                  <a:cs typeface="Arial"/>
                  <a:sym typeface="Arial"/>
                </a:rPr>
                <a:t>Glaucoma</a:t>
              </a:r>
              <a:endParaRPr/>
            </a:p>
          </p:txBody>
        </p:sp>
      </p:grpSp>
      <p:grpSp>
        <p:nvGrpSpPr>
          <p:cNvPr id="869" name="Google Shape;869;p39"/>
          <p:cNvGrpSpPr/>
          <p:nvPr/>
        </p:nvGrpSpPr>
        <p:grpSpPr>
          <a:xfrm>
            <a:off x="6515100" y="3938588"/>
            <a:ext cx="4523753" cy="903287"/>
            <a:chOff x="10259" y="6201"/>
            <a:chExt cx="7125" cy="1424"/>
          </a:xfrm>
        </p:grpSpPr>
        <p:grpSp>
          <p:nvGrpSpPr>
            <p:cNvPr id="870" name="Google Shape;870;p39"/>
            <p:cNvGrpSpPr/>
            <p:nvPr/>
          </p:nvGrpSpPr>
          <p:grpSpPr>
            <a:xfrm>
              <a:off x="10259" y="6201"/>
              <a:ext cx="1424" cy="1424"/>
              <a:chOff x="0" y="0"/>
              <a:chExt cx="812800" cy="812800"/>
            </a:xfrm>
          </p:grpSpPr>
          <p:sp>
            <p:nvSpPr>
              <p:cNvPr id="871" name="Google Shape;871;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39"/>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06</a:t>
                </a:r>
                <a:endParaRPr/>
              </a:p>
            </p:txBody>
          </p:sp>
        </p:grpSp>
        <p:sp>
          <p:nvSpPr>
            <p:cNvPr id="873" name="Google Shape;873;p39"/>
            <p:cNvSpPr txBox="1"/>
            <p:nvPr/>
          </p:nvSpPr>
          <p:spPr>
            <a:xfrm>
              <a:off x="11684" y="6441"/>
              <a:ext cx="5700" cy="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latin typeface="Arial"/>
                  <a:ea typeface="Arial"/>
                  <a:cs typeface="Arial"/>
                  <a:sym typeface="Arial"/>
                </a:rPr>
                <a:t>Catara</a:t>
              </a:r>
              <a:r>
                <a:rPr b="1" lang="en-US" sz="3600">
                  <a:solidFill>
                    <a:schemeClr val="lt1"/>
                  </a:solidFill>
                </a:rPr>
                <a:t>tta</a:t>
              </a:r>
              <a:endParaRPr/>
            </a:p>
          </p:txBody>
        </p:sp>
      </p:grpSp>
      <p:grpSp>
        <p:nvGrpSpPr>
          <p:cNvPr id="874" name="Google Shape;874;p39"/>
          <p:cNvGrpSpPr/>
          <p:nvPr/>
        </p:nvGrpSpPr>
        <p:grpSpPr>
          <a:xfrm>
            <a:off x="12055475" y="3819525"/>
            <a:ext cx="4464372" cy="1142023"/>
            <a:chOff x="18986" y="6014"/>
            <a:chExt cx="7030" cy="1800"/>
          </a:xfrm>
        </p:grpSpPr>
        <p:grpSp>
          <p:nvGrpSpPr>
            <p:cNvPr id="875" name="Google Shape;875;p39"/>
            <p:cNvGrpSpPr/>
            <p:nvPr/>
          </p:nvGrpSpPr>
          <p:grpSpPr>
            <a:xfrm>
              <a:off x="18986" y="6344"/>
              <a:ext cx="1424" cy="1424"/>
              <a:chOff x="0" y="0"/>
              <a:chExt cx="812800" cy="812800"/>
            </a:xfrm>
          </p:grpSpPr>
          <p:sp>
            <p:nvSpPr>
              <p:cNvPr id="876" name="Google Shape;876;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7" name="Google Shape;877;p39"/>
              <p:cNvSpPr txBox="1"/>
              <p:nvPr/>
            </p:nvSpPr>
            <p:spPr>
              <a:xfrm>
                <a:off x="76200" y="19050"/>
                <a:ext cx="660400" cy="717550"/>
              </a:xfrm>
              <a:prstGeom prst="rect">
                <a:avLst/>
              </a:prstGeom>
              <a:noFill/>
              <a:ln>
                <a:noFill/>
              </a:ln>
            </p:spPr>
            <p:txBody>
              <a:bodyPr anchorCtr="0" anchor="ctr" bIns="20450" lIns="20450" spcFirstLastPara="1" rIns="20450" wrap="square" tIns="2045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07</a:t>
                </a:r>
                <a:endParaRPr/>
              </a:p>
            </p:txBody>
          </p:sp>
        </p:grpSp>
        <p:sp>
          <p:nvSpPr>
            <p:cNvPr id="878" name="Google Shape;878;p39"/>
            <p:cNvSpPr txBox="1"/>
            <p:nvPr/>
          </p:nvSpPr>
          <p:spPr>
            <a:xfrm>
              <a:off x="20916" y="6014"/>
              <a:ext cx="5100" cy="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600">
                  <a:solidFill>
                    <a:schemeClr val="lt1"/>
                  </a:solidFill>
                </a:rPr>
                <a:t>Retinopatia diabetica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911"/>
                                        <p:tgtEl>
                                          <p:spTgt spid="8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8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80"/>
                                        <p:tgtEl>
                                          <p:spTgt spid="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8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34" name="Shape 134"/>
        <p:cNvGrpSpPr/>
        <p:nvPr/>
      </p:nvGrpSpPr>
      <p:grpSpPr>
        <a:xfrm>
          <a:off x="0" y="0"/>
          <a:ext cx="0" cy="0"/>
          <a:chOff x="0" y="0"/>
          <a:chExt cx="0" cy="0"/>
        </a:xfrm>
      </p:grpSpPr>
      <p:cxnSp>
        <p:nvCxnSpPr>
          <p:cNvPr id="135" name="Google Shape;135;p4"/>
          <p:cNvCxnSpPr/>
          <p:nvPr/>
        </p:nvCxnSpPr>
        <p:spPr>
          <a:xfrm>
            <a:off x="1028700" y="21907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36" name="Google Shape;136;p4"/>
          <p:cNvGrpSpPr/>
          <p:nvPr/>
        </p:nvGrpSpPr>
        <p:grpSpPr>
          <a:xfrm>
            <a:off x="365125" y="9417050"/>
            <a:ext cx="17557750" cy="709613"/>
            <a:chOff x="0" y="-44230"/>
            <a:chExt cx="23408743" cy="944881"/>
          </a:xfrm>
        </p:grpSpPr>
        <p:sp>
          <p:nvSpPr>
            <p:cNvPr id="137" name="Google Shape;137;p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4"/>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39" name="Google Shape;139;p4"/>
          <p:cNvSpPr txBox="1"/>
          <p:nvPr/>
        </p:nvSpPr>
        <p:spPr>
          <a:xfrm>
            <a:off x="6300788" y="2660650"/>
            <a:ext cx="11133000" cy="6303300"/>
          </a:xfrm>
          <a:prstGeom prst="rect">
            <a:avLst/>
          </a:prstGeom>
          <a:noFill/>
          <a:ln>
            <a:noFill/>
          </a:ln>
        </p:spPr>
        <p:txBody>
          <a:bodyPr anchorCtr="0" anchor="t" bIns="0" lIns="0" spcFirstLastPara="1" rIns="0" wrap="square" tIns="0">
            <a:spAutoFit/>
          </a:bodyPr>
          <a:lstStyle/>
          <a:p>
            <a:pPr indent="-419100" lvl="1" marL="914400" rtl="0" algn="l">
              <a:lnSpc>
                <a:spcPct val="115000"/>
              </a:lnSpc>
              <a:spcBef>
                <a:spcPts val="0"/>
              </a:spcBef>
              <a:spcAft>
                <a:spcPts val="0"/>
              </a:spcAft>
              <a:buClr>
                <a:srgbClr val="FFFFFF"/>
              </a:buClr>
              <a:buSzPts val="3000"/>
              <a:buAutoNum type="alphaLcPeriod"/>
            </a:pPr>
            <a:r>
              <a:rPr lang="en-US" sz="3000">
                <a:solidFill>
                  <a:srgbClr val="FFFFFF"/>
                </a:solidFill>
              </a:rPr>
              <a:t>Comunicazione Online: Chat dal vivo o videoconferenze, email, messaggi diretti o post su piattaforme di social media.</a:t>
            </a:r>
            <a:endParaRPr sz="3000">
              <a:solidFill>
                <a:srgbClr val="FFFFFF"/>
              </a:solidFill>
            </a:endParaRPr>
          </a:p>
          <a:p>
            <a:pPr indent="-419100" lvl="1" marL="914400" rtl="0" algn="l">
              <a:lnSpc>
                <a:spcPct val="115000"/>
              </a:lnSpc>
              <a:spcBef>
                <a:spcPts val="0"/>
              </a:spcBef>
              <a:spcAft>
                <a:spcPts val="0"/>
              </a:spcAft>
              <a:buClr>
                <a:srgbClr val="FFFFFF"/>
              </a:buClr>
              <a:buSzPts val="3000"/>
              <a:buAutoNum type="alphaLcPeriod"/>
            </a:pPr>
            <a:r>
              <a:rPr lang="en-US" sz="3000">
                <a:solidFill>
                  <a:srgbClr val="FFFFFF"/>
                </a:solidFill>
              </a:rPr>
              <a:t>Piattaforme: App di messaggistica istantanea (WhatsApp, Telegram, Signal), piattaforme di social networking (Facebook, Twitter, Instagram, LinkedIn), app di collaborazione (Slack, Microsoft Teams, Google Workspace), piattaforme di videoconferenza (Zoom, Google Meet, Microsoft Teams).</a:t>
            </a:r>
            <a:endParaRPr sz="3000">
              <a:solidFill>
                <a:srgbClr val="FFFFFF"/>
              </a:solidFill>
            </a:endParaRPr>
          </a:p>
          <a:p>
            <a:pPr indent="-419100" lvl="1" marL="914400" rtl="0" algn="l">
              <a:lnSpc>
                <a:spcPct val="115000"/>
              </a:lnSpc>
              <a:spcBef>
                <a:spcPts val="0"/>
              </a:spcBef>
              <a:spcAft>
                <a:spcPts val="0"/>
              </a:spcAft>
              <a:buClr>
                <a:srgbClr val="FFFFFF"/>
              </a:buClr>
              <a:buSzPts val="3000"/>
              <a:buAutoNum type="alphaLcPeriod"/>
            </a:pPr>
            <a:r>
              <a:rPr lang="en-US" sz="3000">
                <a:solidFill>
                  <a:srgbClr val="FFFFFF"/>
                </a:solidFill>
              </a:rPr>
              <a:t>Galateo della Comunicazione Online: È importante mantenere un tono professionale e rispettoso, rispondere tempestivamente ai messaggi e assicurarsi che le informazioni condivise siano accurate e affidabili.</a:t>
            </a:r>
            <a:endParaRPr sz="3000">
              <a:solidFill>
                <a:srgbClr val="FFFFFF"/>
              </a:solidFill>
            </a:endParaRPr>
          </a:p>
        </p:txBody>
      </p:sp>
      <p:grpSp>
        <p:nvGrpSpPr>
          <p:cNvPr id="140" name="Google Shape;140;p4"/>
          <p:cNvGrpSpPr/>
          <p:nvPr/>
        </p:nvGrpSpPr>
        <p:grpSpPr>
          <a:xfrm>
            <a:off x="1066800" y="2319338"/>
            <a:ext cx="4899025" cy="7000875"/>
            <a:chOff x="0" y="0"/>
            <a:chExt cx="4434840" cy="6338570"/>
          </a:xfrm>
        </p:grpSpPr>
        <p:sp>
          <p:nvSpPr>
            <p:cNvPr id="141" name="Google Shape;141;p4"/>
            <p:cNvSpPr/>
            <p:nvPr/>
          </p:nvSpPr>
          <p:spPr>
            <a:xfrm>
              <a:off x="68982" y="404114"/>
              <a:ext cx="4064000" cy="5902960"/>
            </a:xfrm>
            <a:custGeom>
              <a:rect b="b" l="l" r="r" t="t"/>
              <a:pathLst>
                <a:path extrusionOk="0" h="5902960" w="4064000">
                  <a:moveTo>
                    <a:pt x="4064000" y="5902960"/>
                  </a:moveTo>
                  <a:lnTo>
                    <a:pt x="0" y="5902960"/>
                  </a:lnTo>
                  <a:lnTo>
                    <a:pt x="0" y="0"/>
                  </a:lnTo>
                  <a:lnTo>
                    <a:pt x="4064000" y="0"/>
                  </a:lnTo>
                  <a:lnTo>
                    <a:pt x="4064000" y="5902960"/>
                  </a:lnTo>
                  <a:close/>
                </a:path>
              </a:pathLst>
            </a:custGeom>
            <a:blipFill rotWithShape="1">
              <a:blip r:embed="rId4">
                <a:alphaModFix/>
              </a:blip>
              <a:stretch>
                <a:fillRect b="-1633" l="0" r="0" t="-16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4"/>
            <p:cNvSpPr/>
            <p:nvPr/>
          </p:nvSpPr>
          <p:spPr>
            <a:xfrm>
              <a:off x="50800" y="50800"/>
              <a:ext cx="4333240" cy="6239510"/>
            </a:xfrm>
            <a:custGeom>
              <a:rect b="b" l="l" r="r" t="t"/>
              <a:pathLst>
                <a:path extrusionOk="0" h="6239510" w="4333240">
                  <a:moveTo>
                    <a:pt x="4333240" y="335280"/>
                  </a:moveTo>
                  <a:lnTo>
                    <a:pt x="0" y="335280"/>
                  </a:lnTo>
                  <a:lnTo>
                    <a:pt x="0" y="0"/>
                  </a:lnTo>
                  <a:lnTo>
                    <a:pt x="4333240" y="0"/>
                  </a:lnTo>
                  <a:lnTo>
                    <a:pt x="4333240" y="335280"/>
                  </a:lnTo>
                  <a:close/>
                  <a:moveTo>
                    <a:pt x="4333240" y="5970270"/>
                  </a:moveTo>
                  <a:lnTo>
                    <a:pt x="4064000" y="5970270"/>
                  </a:lnTo>
                  <a:lnTo>
                    <a:pt x="4064000" y="6239510"/>
                  </a:lnTo>
                  <a:lnTo>
                    <a:pt x="4333240" y="6239510"/>
                  </a:lnTo>
                  <a:lnTo>
                    <a:pt x="4333240" y="5970270"/>
                  </a:lnTo>
                  <a:close/>
                </a:path>
              </a:pathLst>
            </a:custGeom>
            <a:solidFill>
              <a:srgbClr val="F6C7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4"/>
            <p:cNvSpPr/>
            <p:nvPr/>
          </p:nvSpPr>
          <p:spPr>
            <a:xfrm>
              <a:off x="196850" y="165100"/>
              <a:ext cx="811530" cy="119380"/>
            </a:xfrm>
            <a:custGeom>
              <a:rect b="b" l="l" r="r" t="t"/>
              <a:pathLst>
                <a:path extrusionOk="0" h="119380" w="811530">
                  <a:moveTo>
                    <a:pt x="119380" y="59690"/>
                  </a:moveTo>
                  <a:cubicBezTo>
                    <a:pt x="119380" y="92710"/>
                    <a:pt x="92710" y="119380"/>
                    <a:pt x="59690" y="119380"/>
                  </a:cubicBezTo>
                  <a:cubicBezTo>
                    <a:pt x="26670" y="119380"/>
                    <a:pt x="0" y="92710"/>
                    <a:pt x="0" y="59690"/>
                  </a:cubicBezTo>
                  <a:cubicBezTo>
                    <a:pt x="0" y="26670"/>
                    <a:pt x="26670" y="0"/>
                    <a:pt x="59690" y="0"/>
                  </a:cubicBezTo>
                  <a:cubicBezTo>
                    <a:pt x="92710" y="0"/>
                    <a:pt x="119380" y="26670"/>
                    <a:pt x="119380" y="59690"/>
                  </a:cubicBezTo>
                  <a:close/>
                  <a:moveTo>
                    <a:pt x="406400" y="0"/>
                  </a:moveTo>
                  <a:cubicBezTo>
                    <a:pt x="373380" y="0"/>
                    <a:pt x="346710" y="26670"/>
                    <a:pt x="346710" y="59690"/>
                  </a:cubicBezTo>
                  <a:cubicBezTo>
                    <a:pt x="346710" y="92710"/>
                    <a:pt x="373380" y="119380"/>
                    <a:pt x="406400" y="119380"/>
                  </a:cubicBezTo>
                  <a:cubicBezTo>
                    <a:pt x="439420" y="119380"/>
                    <a:pt x="466090" y="92710"/>
                    <a:pt x="466090" y="59690"/>
                  </a:cubicBezTo>
                  <a:cubicBezTo>
                    <a:pt x="466090" y="26670"/>
                    <a:pt x="439420" y="0"/>
                    <a:pt x="406400" y="0"/>
                  </a:cubicBezTo>
                  <a:close/>
                  <a:moveTo>
                    <a:pt x="751840" y="0"/>
                  </a:moveTo>
                  <a:cubicBezTo>
                    <a:pt x="718820" y="0"/>
                    <a:pt x="692150" y="26670"/>
                    <a:pt x="692150" y="59690"/>
                  </a:cubicBezTo>
                  <a:cubicBezTo>
                    <a:pt x="692150" y="92710"/>
                    <a:pt x="718820" y="119380"/>
                    <a:pt x="751840" y="119380"/>
                  </a:cubicBezTo>
                  <a:cubicBezTo>
                    <a:pt x="784860" y="119380"/>
                    <a:pt x="811530" y="92710"/>
                    <a:pt x="811530" y="59690"/>
                  </a:cubicBezTo>
                  <a:cubicBezTo>
                    <a:pt x="811530" y="26670"/>
                    <a:pt x="784860" y="0"/>
                    <a:pt x="751840" y="0"/>
                  </a:cubicBezTo>
                  <a:close/>
                </a:path>
              </a:pathLst>
            </a:custGeom>
            <a:solidFill>
              <a:srgbClr val="F59B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4"/>
            <p:cNvSpPr/>
            <p:nvPr/>
          </p:nvSpPr>
          <p:spPr>
            <a:xfrm>
              <a:off x="4114800" y="438150"/>
              <a:ext cx="269240" cy="5532120"/>
            </a:xfrm>
            <a:custGeom>
              <a:rect b="b" l="l" r="r" t="t"/>
              <a:pathLst>
                <a:path extrusionOk="0" h="5532120" w="269240">
                  <a:moveTo>
                    <a:pt x="269240" y="5532120"/>
                  </a:moveTo>
                  <a:lnTo>
                    <a:pt x="0" y="5532120"/>
                  </a:lnTo>
                  <a:lnTo>
                    <a:pt x="0" y="0"/>
                  </a:lnTo>
                  <a:lnTo>
                    <a:pt x="269240" y="0"/>
                  </a:lnTo>
                  <a:lnTo>
                    <a:pt x="269240" y="553212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4"/>
            <p:cNvSpPr/>
            <p:nvPr/>
          </p:nvSpPr>
          <p:spPr>
            <a:xfrm>
              <a:off x="0" y="0"/>
              <a:ext cx="4434840" cy="6338570"/>
            </a:xfrm>
            <a:custGeom>
              <a:rect b="b" l="l" r="r" t="t"/>
              <a:pathLst>
                <a:path extrusionOk="0" h="6338570" w="4434840">
                  <a:moveTo>
                    <a:pt x="4147820" y="5826760"/>
                  </a:moveTo>
                  <a:lnTo>
                    <a:pt x="4182110" y="5788660"/>
                  </a:lnTo>
                  <a:lnTo>
                    <a:pt x="4250690" y="5849620"/>
                  </a:lnTo>
                  <a:lnTo>
                    <a:pt x="4319270" y="5788660"/>
                  </a:lnTo>
                  <a:lnTo>
                    <a:pt x="4353560" y="5826760"/>
                  </a:lnTo>
                  <a:lnTo>
                    <a:pt x="4251960" y="5919470"/>
                  </a:lnTo>
                  <a:lnTo>
                    <a:pt x="4147820" y="5826760"/>
                  </a:lnTo>
                  <a:close/>
                  <a:moveTo>
                    <a:pt x="4182110" y="5567680"/>
                  </a:moveTo>
                  <a:lnTo>
                    <a:pt x="4250690" y="5506720"/>
                  </a:lnTo>
                  <a:lnTo>
                    <a:pt x="4319270" y="5567680"/>
                  </a:lnTo>
                  <a:lnTo>
                    <a:pt x="4353560" y="5529580"/>
                  </a:lnTo>
                  <a:lnTo>
                    <a:pt x="4251960" y="5436870"/>
                  </a:lnTo>
                  <a:lnTo>
                    <a:pt x="4150360" y="5529580"/>
                  </a:lnTo>
                  <a:lnTo>
                    <a:pt x="4182110" y="5567680"/>
                  </a:lnTo>
                  <a:close/>
                  <a:moveTo>
                    <a:pt x="4434840" y="0"/>
                  </a:moveTo>
                  <a:lnTo>
                    <a:pt x="4434840" y="387350"/>
                  </a:lnTo>
                  <a:lnTo>
                    <a:pt x="4434840" y="438150"/>
                  </a:lnTo>
                  <a:lnTo>
                    <a:pt x="4434840" y="5351780"/>
                  </a:lnTo>
                  <a:lnTo>
                    <a:pt x="4434840" y="5403850"/>
                  </a:lnTo>
                  <a:lnTo>
                    <a:pt x="4434840" y="5660390"/>
                  </a:lnTo>
                  <a:lnTo>
                    <a:pt x="4434840" y="5721350"/>
                  </a:lnTo>
                  <a:lnTo>
                    <a:pt x="4434840" y="5969000"/>
                  </a:lnTo>
                  <a:lnTo>
                    <a:pt x="4434840" y="6029960"/>
                  </a:lnTo>
                  <a:lnTo>
                    <a:pt x="4434840" y="6338570"/>
                  </a:lnTo>
                  <a:lnTo>
                    <a:pt x="4064000" y="6338570"/>
                  </a:lnTo>
                  <a:lnTo>
                    <a:pt x="0" y="6338570"/>
                  </a:lnTo>
                  <a:lnTo>
                    <a:pt x="0" y="436880"/>
                  </a:lnTo>
                  <a:lnTo>
                    <a:pt x="0" y="0"/>
                  </a:lnTo>
                  <a:lnTo>
                    <a:pt x="4434840" y="0"/>
                  </a:lnTo>
                  <a:close/>
                  <a:moveTo>
                    <a:pt x="50800" y="386080"/>
                  </a:moveTo>
                  <a:lnTo>
                    <a:pt x="4384040" y="386080"/>
                  </a:lnTo>
                  <a:lnTo>
                    <a:pt x="4384040" y="50800"/>
                  </a:lnTo>
                  <a:lnTo>
                    <a:pt x="50800" y="50800"/>
                  </a:lnTo>
                  <a:lnTo>
                    <a:pt x="50800" y="386080"/>
                  </a:lnTo>
                  <a:close/>
                  <a:moveTo>
                    <a:pt x="4064000" y="6031230"/>
                  </a:moveTo>
                  <a:lnTo>
                    <a:pt x="4064000" y="5970270"/>
                  </a:lnTo>
                  <a:lnTo>
                    <a:pt x="4064000" y="5722620"/>
                  </a:lnTo>
                  <a:lnTo>
                    <a:pt x="4064000" y="5661660"/>
                  </a:lnTo>
                  <a:lnTo>
                    <a:pt x="4064000" y="5405120"/>
                  </a:lnTo>
                  <a:lnTo>
                    <a:pt x="4064000" y="5353050"/>
                  </a:lnTo>
                  <a:lnTo>
                    <a:pt x="4064000" y="436880"/>
                  </a:lnTo>
                  <a:lnTo>
                    <a:pt x="50800" y="436880"/>
                  </a:lnTo>
                  <a:lnTo>
                    <a:pt x="50800" y="6289040"/>
                  </a:lnTo>
                  <a:lnTo>
                    <a:pt x="4064000" y="6289040"/>
                  </a:lnTo>
                  <a:lnTo>
                    <a:pt x="4064000" y="6031230"/>
                  </a:lnTo>
                  <a:close/>
                  <a:moveTo>
                    <a:pt x="4384040" y="5403850"/>
                  </a:moveTo>
                  <a:lnTo>
                    <a:pt x="4114800" y="5403850"/>
                  </a:lnTo>
                  <a:lnTo>
                    <a:pt x="4114800" y="5660390"/>
                  </a:lnTo>
                  <a:lnTo>
                    <a:pt x="4384040" y="5660390"/>
                  </a:lnTo>
                  <a:lnTo>
                    <a:pt x="4384040" y="5403850"/>
                  </a:lnTo>
                  <a:close/>
                  <a:moveTo>
                    <a:pt x="4114800" y="5721350"/>
                  </a:moveTo>
                  <a:lnTo>
                    <a:pt x="4114800" y="5969000"/>
                  </a:lnTo>
                  <a:lnTo>
                    <a:pt x="4384040" y="5969000"/>
                  </a:lnTo>
                  <a:lnTo>
                    <a:pt x="4384040" y="5721350"/>
                  </a:lnTo>
                  <a:lnTo>
                    <a:pt x="4114800" y="5721350"/>
                  </a:lnTo>
                  <a:close/>
                  <a:moveTo>
                    <a:pt x="4384040" y="6031230"/>
                  </a:moveTo>
                  <a:lnTo>
                    <a:pt x="4114800" y="6031230"/>
                  </a:lnTo>
                  <a:lnTo>
                    <a:pt x="4114800" y="6289040"/>
                  </a:lnTo>
                  <a:lnTo>
                    <a:pt x="4384040" y="6289040"/>
                  </a:lnTo>
                  <a:lnTo>
                    <a:pt x="4384040" y="6031230"/>
                  </a:lnTo>
                  <a:close/>
                  <a:moveTo>
                    <a:pt x="4384040" y="5351780"/>
                  </a:moveTo>
                  <a:lnTo>
                    <a:pt x="4384040" y="438150"/>
                  </a:lnTo>
                  <a:lnTo>
                    <a:pt x="4114800" y="438150"/>
                  </a:lnTo>
                  <a:lnTo>
                    <a:pt x="4114800" y="5351780"/>
                  </a:lnTo>
                  <a:lnTo>
                    <a:pt x="4384040" y="5351780"/>
                  </a:lnTo>
                  <a:close/>
                  <a:moveTo>
                    <a:pt x="367030" y="224790"/>
                  </a:moveTo>
                  <a:cubicBezTo>
                    <a:pt x="367030" y="285750"/>
                    <a:pt x="317500" y="335280"/>
                    <a:pt x="256540" y="335280"/>
                  </a:cubicBezTo>
                  <a:cubicBezTo>
                    <a:pt x="195580" y="335280"/>
                    <a:pt x="146050" y="285750"/>
                    <a:pt x="146050" y="224790"/>
                  </a:cubicBezTo>
                  <a:cubicBezTo>
                    <a:pt x="146050" y="163830"/>
                    <a:pt x="195580" y="114300"/>
                    <a:pt x="256540" y="114300"/>
                  </a:cubicBezTo>
                  <a:cubicBezTo>
                    <a:pt x="317500" y="114300"/>
                    <a:pt x="367030" y="163830"/>
                    <a:pt x="367030" y="224790"/>
                  </a:cubicBezTo>
                  <a:close/>
                  <a:moveTo>
                    <a:pt x="316230" y="224790"/>
                  </a:moveTo>
                  <a:cubicBezTo>
                    <a:pt x="316230" y="191770"/>
                    <a:pt x="289560" y="165100"/>
                    <a:pt x="256540" y="165100"/>
                  </a:cubicBezTo>
                  <a:cubicBezTo>
                    <a:pt x="223520" y="165100"/>
                    <a:pt x="196850" y="191770"/>
                    <a:pt x="196850" y="224790"/>
                  </a:cubicBezTo>
                  <a:cubicBezTo>
                    <a:pt x="196850" y="257810"/>
                    <a:pt x="223520" y="284480"/>
                    <a:pt x="256540" y="284480"/>
                  </a:cubicBezTo>
                  <a:cubicBezTo>
                    <a:pt x="289560" y="285750"/>
                    <a:pt x="316230" y="257810"/>
                    <a:pt x="316230" y="224790"/>
                  </a:cubicBezTo>
                  <a:close/>
                  <a:moveTo>
                    <a:pt x="713740" y="224790"/>
                  </a:moveTo>
                  <a:cubicBezTo>
                    <a:pt x="713740" y="285750"/>
                    <a:pt x="664210" y="335280"/>
                    <a:pt x="603250" y="335280"/>
                  </a:cubicBezTo>
                  <a:cubicBezTo>
                    <a:pt x="542290" y="335280"/>
                    <a:pt x="492760" y="285750"/>
                    <a:pt x="492760" y="224790"/>
                  </a:cubicBezTo>
                  <a:cubicBezTo>
                    <a:pt x="492760" y="163830"/>
                    <a:pt x="541020" y="114300"/>
                    <a:pt x="603250" y="114300"/>
                  </a:cubicBezTo>
                  <a:cubicBezTo>
                    <a:pt x="664210" y="114300"/>
                    <a:pt x="713740" y="163830"/>
                    <a:pt x="713740" y="224790"/>
                  </a:cubicBezTo>
                  <a:close/>
                  <a:moveTo>
                    <a:pt x="662940" y="224790"/>
                  </a:moveTo>
                  <a:cubicBezTo>
                    <a:pt x="662940" y="191770"/>
                    <a:pt x="636270" y="165100"/>
                    <a:pt x="603250" y="165100"/>
                  </a:cubicBezTo>
                  <a:cubicBezTo>
                    <a:pt x="570230" y="165100"/>
                    <a:pt x="543560" y="191770"/>
                    <a:pt x="543560" y="224790"/>
                  </a:cubicBezTo>
                  <a:cubicBezTo>
                    <a:pt x="543560" y="257810"/>
                    <a:pt x="570230" y="284480"/>
                    <a:pt x="603250" y="284480"/>
                  </a:cubicBezTo>
                  <a:cubicBezTo>
                    <a:pt x="636270" y="285750"/>
                    <a:pt x="662940" y="257810"/>
                    <a:pt x="662940" y="224790"/>
                  </a:cubicBezTo>
                  <a:close/>
                  <a:moveTo>
                    <a:pt x="1060450" y="224790"/>
                  </a:moveTo>
                  <a:cubicBezTo>
                    <a:pt x="1060450" y="285750"/>
                    <a:pt x="1010920" y="335280"/>
                    <a:pt x="949960" y="335280"/>
                  </a:cubicBezTo>
                  <a:cubicBezTo>
                    <a:pt x="889000" y="335280"/>
                    <a:pt x="839470" y="285750"/>
                    <a:pt x="839470" y="224790"/>
                  </a:cubicBezTo>
                  <a:cubicBezTo>
                    <a:pt x="839470" y="163830"/>
                    <a:pt x="887730" y="114300"/>
                    <a:pt x="948690" y="114300"/>
                  </a:cubicBezTo>
                  <a:cubicBezTo>
                    <a:pt x="1009650" y="114300"/>
                    <a:pt x="1060450" y="163830"/>
                    <a:pt x="1060450" y="224790"/>
                  </a:cubicBezTo>
                  <a:close/>
                  <a:moveTo>
                    <a:pt x="1009650" y="224790"/>
                  </a:moveTo>
                  <a:cubicBezTo>
                    <a:pt x="1009650" y="191770"/>
                    <a:pt x="982980" y="165100"/>
                    <a:pt x="949960" y="165100"/>
                  </a:cubicBezTo>
                  <a:cubicBezTo>
                    <a:pt x="916940" y="165100"/>
                    <a:pt x="890270" y="191770"/>
                    <a:pt x="890270" y="224790"/>
                  </a:cubicBezTo>
                  <a:cubicBezTo>
                    <a:pt x="890270" y="257810"/>
                    <a:pt x="916940" y="284480"/>
                    <a:pt x="949960" y="284480"/>
                  </a:cubicBezTo>
                  <a:cubicBezTo>
                    <a:pt x="981710" y="285750"/>
                    <a:pt x="1009650" y="257810"/>
                    <a:pt x="1009650" y="224790"/>
                  </a:cubicBezTo>
                  <a:close/>
                  <a:moveTo>
                    <a:pt x="1207770" y="304800"/>
                  </a:moveTo>
                  <a:lnTo>
                    <a:pt x="4263390" y="304800"/>
                  </a:lnTo>
                  <a:lnTo>
                    <a:pt x="4263390" y="254000"/>
                  </a:lnTo>
                  <a:lnTo>
                    <a:pt x="1207770" y="254000"/>
                  </a:lnTo>
                  <a:lnTo>
                    <a:pt x="1207770" y="304800"/>
                  </a:lnTo>
                  <a:close/>
                  <a:moveTo>
                    <a:pt x="1207770" y="177800"/>
                  </a:moveTo>
                  <a:lnTo>
                    <a:pt x="4263390" y="177800"/>
                  </a:lnTo>
                  <a:lnTo>
                    <a:pt x="4263390" y="127000"/>
                  </a:lnTo>
                  <a:lnTo>
                    <a:pt x="1207770" y="127000"/>
                  </a:lnTo>
                  <a:lnTo>
                    <a:pt x="1207770" y="177800"/>
                  </a:lnTo>
                  <a:close/>
                </a:path>
              </a:pathLst>
            </a:custGeom>
            <a:solidFill>
              <a:srgbClr val="3954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6" name="Google Shape;146;p4"/>
          <p:cNvSpPr txBox="1"/>
          <p:nvPr/>
        </p:nvSpPr>
        <p:spPr>
          <a:xfrm>
            <a:off x="1028700" y="482600"/>
            <a:ext cx="158481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Aspetti chiave della comunicazione online per le persone con disabilità</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3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3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882" name="Shape 882"/>
        <p:cNvGrpSpPr/>
        <p:nvPr/>
      </p:nvGrpSpPr>
      <p:grpSpPr>
        <a:xfrm>
          <a:off x="0" y="0"/>
          <a:ext cx="0" cy="0"/>
          <a:chOff x="0" y="0"/>
          <a:chExt cx="0" cy="0"/>
        </a:xfrm>
      </p:grpSpPr>
      <p:grpSp>
        <p:nvGrpSpPr>
          <p:cNvPr id="883" name="Google Shape;883;p40"/>
          <p:cNvGrpSpPr/>
          <p:nvPr/>
        </p:nvGrpSpPr>
        <p:grpSpPr>
          <a:xfrm>
            <a:off x="584200" y="847874"/>
            <a:ext cx="17119600" cy="8410426"/>
            <a:chOff x="0" y="-47625"/>
            <a:chExt cx="4508901" cy="2215092"/>
          </a:xfrm>
        </p:grpSpPr>
        <p:sp>
          <p:nvSpPr>
            <p:cNvPr id="884" name="Google Shape;884;p40"/>
            <p:cNvSpPr/>
            <p:nvPr/>
          </p:nvSpPr>
          <p:spPr>
            <a:xfrm>
              <a:off x="0" y="0"/>
              <a:ext cx="4508901" cy="2167467"/>
            </a:xfrm>
            <a:custGeom>
              <a:rect b="b" l="l" r="r" t="t"/>
              <a:pathLst>
                <a:path extrusionOk="0" h="2167467" w="4508901">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5" name="Google Shape;885;p40"/>
            <p:cNvSpPr txBox="1"/>
            <p:nvPr/>
          </p:nvSpPr>
          <p:spPr>
            <a:xfrm>
              <a:off x="0" y="-47625"/>
              <a:ext cx="450890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6" name="Google Shape;886;p40"/>
          <p:cNvGrpSpPr/>
          <p:nvPr/>
        </p:nvGrpSpPr>
        <p:grpSpPr>
          <a:xfrm>
            <a:off x="365125" y="9417050"/>
            <a:ext cx="17557750" cy="642938"/>
            <a:chOff x="0" y="-44435"/>
            <a:chExt cx="23408743" cy="856941"/>
          </a:xfrm>
        </p:grpSpPr>
        <p:sp>
          <p:nvSpPr>
            <p:cNvPr id="887" name="Google Shape;887;p4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40"/>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889" name="Google Shape;889;p40"/>
          <p:cNvPicPr preferRelativeResize="0"/>
          <p:nvPr/>
        </p:nvPicPr>
        <p:blipFill rotWithShape="1">
          <a:blip r:embed="rId4">
            <a:alphaModFix/>
          </a:blip>
          <a:srcRect b="0" l="0" r="0" t="0"/>
          <a:stretch/>
        </p:blipFill>
        <p:spPr>
          <a:xfrm rot="6594158">
            <a:off x="865188" y="4929188"/>
            <a:ext cx="1758950" cy="1581150"/>
          </a:xfrm>
          <a:prstGeom prst="rect">
            <a:avLst/>
          </a:prstGeom>
          <a:noFill/>
          <a:ln>
            <a:noFill/>
          </a:ln>
        </p:spPr>
      </p:pic>
      <p:sp>
        <p:nvSpPr>
          <p:cNvPr id="890" name="Google Shape;890;p40"/>
          <p:cNvSpPr txBox="1"/>
          <p:nvPr/>
        </p:nvSpPr>
        <p:spPr>
          <a:xfrm>
            <a:off x="1295400" y="1641475"/>
            <a:ext cx="14952600" cy="985200"/>
          </a:xfrm>
          <a:prstGeom prst="rect">
            <a:avLst/>
          </a:prstGeom>
          <a:noFill/>
          <a:ln>
            <a:noFill/>
          </a:ln>
        </p:spPr>
        <p:txBody>
          <a:bodyPr anchorCtr="0" anchor="t" bIns="0" lIns="0" spcFirstLastPara="1" rIns="0" wrap="square" tIns="0">
            <a:spAutoFit/>
          </a:bodyPr>
          <a:lstStyle/>
          <a:p>
            <a:pPr indent="0" lvl="0" marL="0" rtl="0" algn="ctr">
              <a:lnSpc>
                <a:spcPct val="121093"/>
              </a:lnSpc>
              <a:spcBef>
                <a:spcPts val="0"/>
              </a:spcBef>
              <a:spcAft>
                <a:spcPts val="0"/>
              </a:spcAft>
              <a:buNone/>
            </a:pPr>
            <a:r>
              <a:rPr b="1" lang="en-US" sz="6400">
                <a:solidFill>
                  <a:schemeClr val="lt1"/>
                </a:solidFill>
              </a:rPr>
              <a:t>Tipi di disabilità visiva</a:t>
            </a:r>
            <a:endParaRPr b="1" sz="6400">
              <a:solidFill>
                <a:schemeClr val="lt1"/>
              </a:solidFill>
            </a:endParaRPr>
          </a:p>
        </p:txBody>
      </p:sp>
      <p:sp>
        <p:nvSpPr>
          <p:cNvPr id="891" name="Google Shape;891;p40"/>
          <p:cNvSpPr txBox="1"/>
          <p:nvPr/>
        </p:nvSpPr>
        <p:spPr>
          <a:xfrm>
            <a:off x="2478088" y="5207000"/>
            <a:ext cx="14370000" cy="3247800"/>
          </a:xfrm>
          <a:prstGeom prst="rect">
            <a:avLst/>
          </a:prstGeom>
          <a:noFill/>
          <a:ln>
            <a:noFill/>
          </a:ln>
        </p:spPr>
        <p:txBody>
          <a:bodyPr anchorCtr="0" anchor="t" bIns="0" lIns="0" spcFirstLastPara="1" rIns="0" wrap="square" tIns="0">
            <a:spAutoFit/>
          </a:bodyPr>
          <a:lstStyle/>
          <a:p>
            <a:pPr indent="0" lvl="0" marL="0" rtl="0" algn="l">
              <a:lnSpc>
                <a:spcPct val="139843"/>
              </a:lnSpc>
              <a:spcBef>
                <a:spcPts val="0"/>
              </a:spcBef>
              <a:spcAft>
                <a:spcPts val="0"/>
              </a:spcAft>
              <a:buClr>
                <a:schemeClr val="dk1"/>
              </a:buClr>
              <a:buSzPts val="1100"/>
              <a:buFont typeface="Arial"/>
              <a:buNone/>
            </a:pPr>
            <a:r>
              <a:rPr lang="en-US" sz="3200">
                <a:solidFill>
                  <a:schemeClr val="lt1"/>
                </a:solidFill>
              </a:rPr>
              <a:t>La cecità implica la perdita totale della vista.</a:t>
            </a:r>
            <a:endParaRPr sz="3200">
              <a:solidFill>
                <a:schemeClr val="lt1"/>
              </a:solidFill>
            </a:endParaRPr>
          </a:p>
          <a:p>
            <a:pPr indent="0" lvl="0" marL="0" rtl="0" algn="l">
              <a:lnSpc>
                <a:spcPct val="139843"/>
              </a:lnSpc>
              <a:spcBef>
                <a:spcPts val="0"/>
              </a:spcBef>
              <a:spcAft>
                <a:spcPts val="0"/>
              </a:spcAft>
              <a:buClr>
                <a:schemeClr val="dk1"/>
              </a:buClr>
              <a:buSzPts val="1100"/>
              <a:buFont typeface="Arial"/>
              <a:buNone/>
            </a:pPr>
            <a:r>
              <a:t/>
            </a:r>
            <a:endParaRPr sz="3200">
              <a:solidFill>
                <a:schemeClr val="lt1"/>
              </a:solidFill>
            </a:endParaRPr>
          </a:p>
          <a:p>
            <a:pPr indent="0" lvl="0" marL="0" rtl="0" algn="l">
              <a:lnSpc>
                <a:spcPct val="139843"/>
              </a:lnSpc>
              <a:spcBef>
                <a:spcPts val="0"/>
              </a:spcBef>
              <a:spcAft>
                <a:spcPts val="0"/>
              </a:spcAft>
              <a:buSzPts val="1100"/>
              <a:buNone/>
            </a:pPr>
            <a:r>
              <a:rPr lang="en-US" sz="3200">
                <a:solidFill>
                  <a:schemeClr val="lt1"/>
                </a:solidFill>
              </a:rPr>
              <a:t>La perdita grave della vista si riferisce a una visione limitata che influisce sulla capacità di svolgere le attività quotidiane, anche con l'ausilio di dispositivi assistivi visivi.</a:t>
            </a:r>
            <a:endParaRPr sz="3200">
              <a:solidFill>
                <a:schemeClr val="lt1"/>
              </a:solidFill>
            </a:endParaRPr>
          </a:p>
        </p:txBody>
      </p:sp>
      <p:grpSp>
        <p:nvGrpSpPr>
          <p:cNvPr id="892" name="Google Shape;892;p40"/>
          <p:cNvGrpSpPr/>
          <p:nvPr/>
        </p:nvGrpSpPr>
        <p:grpSpPr>
          <a:xfrm>
            <a:off x="1295400" y="3856038"/>
            <a:ext cx="15440025" cy="902335"/>
            <a:chOff x="2040" y="6072"/>
            <a:chExt cx="24316" cy="1421"/>
          </a:xfrm>
        </p:grpSpPr>
        <p:grpSp>
          <p:nvGrpSpPr>
            <p:cNvPr id="893" name="Google Shape;893;p40"/>
            <p:cNvGrpSpPr/>
            <p:nvPr/>
          </p:nvGrpSpPr>
          <p:grpSpPr>
            <a:xfrm>
              <a:off x="2040" y="6072"/>
              <a:ext cx="1421" cy="1421"/>
              <a:chOff x="0" y="0"/>
              <a:chExt cx="812800" cy="812800"/>
            </a:xfrm>
          </p:grpSpPr>
          <p:sp>
            <p:nvSpPr>
              <p:cNvPr id="894" name="Google Shape;894;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40"/>
              <p:cNvSpPr txBox="1"/>
              <p:nvPr/>
            </p:nvSpPr>
            <p:spPr>
              <a:xfrm>
                <a:off x="76200" y="19050"/>
                <a:ext cx="660400" cy="717550"/>
              </a:xfrm>
              <a:prstGeom prst="rect">
                <a:avLst/>
              </a:prstGeom>
              <a:noFill/>
              <a:ln>
                <a:noFill/>
              </a:ln>
            </p:spPr>
            <p:txBody>
              <a:bodyPr anchorCtr="0" anchor="ctr" bIns="0" lIns="0" spcFirstLastPara="1" rIns="0" wrap="square" tIns="0">
                <a:noAutofit/>
              </a:bodyPr>
              <a:lstStyle/>
              <a:p>
                <a:pPr indent="0" lvl="0" marL="0" marR="0" rtl="0" algn="ctr">
                  <a:lnSpc>
                    <a:spcPct val="139843"/>
                  </a:lnSpc>
                  <a:spcBef>
                    <a:spcPts val="0"/>
                  </a:spcBef>
                  <a:spcAft>
                    <a:spcPts val="0"/>
                  </a:spcAft>
                  <a:buNone/>
                </a:pPr>
                <a:r>
                  <a:rPr b="1" lang="en-US" sz="3200">
                    <a:solidFill>
                      <a:schemeClr val="lt1"/>
                    </a:solidFill>
                    <a:latin typeface="Arial"/>
                    <a:ea typeface="Arial"/>
                    <a:cs typeface="Arial"/>
                    <a:sym typeface="Arial"/>
                  </a:rPr>
                  <a:t>08</a:t>
                </a:r>
                <a:endParaRPr/>
              </a:p>
            </p:txBody>
          </p:sp>
        </p:grpSp>
        <p:sp>
          <p:nvSpPr>
            <p:cNvPr id="896" name="Google Shape;896;p40"/>
            <p:cNvSpPr txBox="1"/>
            <p:nvPr/>
          </p:nvSpPr>
          <p:spPr>
            <a:xfrm>
              <a:off x="4075" y="6249"/>
              <a:ext cx="22281" cy="101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chemeClr val="lt1"/>
                  </a:solidFill>
                </a:rPr>
                <a:t>Cecità e Perdita Grave della Vista</a:t>
              </a:r>
              <a:endParaRPr/>
            </a:p>
          </p:txBody>
        </p:sp>
      </p:grpSp>
      <p:pic>
        <p:nvPicPr>
          <p:cNvPr id="897" name="Google Shape;897;p40"/>
          <p:cNvPicPr preferRelativeResize="0"/>
          <p:nvPr/>
        </p:nvPicPr>
        <p:blipFill rotWithShape="1">
          <a:blip r:embed="rId4">
            <a:alphaModFix/>
          </a:blip>
          <a:srcRect b="0" l="0" r="0" t="0"/>
          <a:stretch/>
        </p:blipFill>
        <p:spPr>
          <a:xfrm rot="6594158">
            <a:off x="868362" y="6313488"/>
            <a:ext cx="1755775" cy="158115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911"/>
                                        <p:tgtEl>
                                          <p:spTgt spid="8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80"/>
                                        <p:tgtEl>
                                          <p:spTgt spid="8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0E0C"/>
        </a:solidFill>
      </p:bgPr>
    </p:bg>
    <p:spTree>
      <p:nvGrpSpPr>
        <p:cNvPr id="901" name="Shape 901"/>
        <p:cNvGrpSpPr/>
        <p:nvPr/>
      </p:nvGrpSpPr>
      <p:grpSpPr>
        <a:xfrm>
          <a:off x="0" y="0"/>
          <a:ext cx="0" cy="0"/>
          <a:chOff x="0" y="0"/>
          <a:chExt cx="0" cy="0"/>
        </a:xfrm>
      </p:grpSpPr>
      <p:pic>
        <p:nvPicPr>
          <p:cNvPr id="902" name="Google Shape;902;p41"/>
          <p:cNvPicPr preferRelativeResize="0"/>
          <p:nvPr/>
        </p:nvPicPr>
        <p:blipFill rotWithShape="1">
          <a:blip r:embed="rId3">
            <a:alphaModFix/>
          </a:blip>
          <a:srcRect b="13064" l="0" r="0" t="13065"/>
          <a:stretch/>
        </p:blipFill>
        <p:spPr>
          <a:xfrm>
            <a:off x="9144000" y="0"/>
            <a:ext cx="9144000" cy="5789613"/>
          </a:xfrm>
          <a:prstGeom prst="rect">
            <a:avLst/>
          </a:prstGeom>
          <a:noFill/>
          <a:ln>
            <a:noFill/>
          </a:ln>
        </p:spPr>
      </p:pic>
      <p:pic>
        <p:nvPicPr>
          <p:cNvPr id="903" name="Google Shape;903;p41"/>
          <p:cNvPicPr preferRelativeResize="0"/>
          <p:nvPr/>
        </p:nvPicPr>
        <p:blipFill rotWithShape="1">
          <a:blip r:embed="rId4">
            <a:alphaModFix/>
          </a:blip>
          <a:srcRect b="2514" l="0" r="0" t="2515"/>
          <a:stretch/>
        </p:blipFill>
        <p:spPr>
          <a:xfrm>
            <a:off x="0" y="0"/>
            <a:ext cx="9144000" cy="5789613"/>
          </a:xfrm>
          <a:prstGeom prst="rect">
            <a:avLst/>
          </a:prstGeom>
          <a:noFill/>
          <a:ln>
            <a:noFill/>
          </a:ln>
        </p:spPr>
      </p:pic>
      <p:sp>
        <p:nvSpPr>
          <p:cNvPr id="904" name="Google Shape;904;p41"/>
          <p:cNvSpPr txBox="1"/>
          <p:nvPr/>
        </p:nvSpPr>
        <p:spPr>
          <a:xfrm>
            <a:off x="1374775" y="6924675"/>
            <a:ext cx="15538500" cy="2304900"/>
          </a:xfrm>
          <a:prstGeom prst="rect">
            <a:avLst/>
          </a:prstGeom>
          <a:noFill/>
          <a:ln>
            <a:noFill/>
          </a:ln>
        </p:spPr>
        <p:txBody>
          <a:bodyPr anchorCtr="0" anchor="t" bIns="0" lIns="0" spcFirstLastPara="1" rIns="0" wrap="square" tIns="0">
            <a:spAutoFit/>
          </a:bodyPr>
          <a:lstStyle/>
          <a:p>
            <a:pPr indent="0" lvl="1" marL="0" marR="0" rtl="0" algn="ctr">
              <a:lnSpc>
                <a:spcPct val="133984"/>
              </a:lnSpc>
              <a:spcBef>
                <a:spcPts val="0"/>
              </a:spcBef>
              <a:spcAft>
                <a:spcPts val="0"/>
              </a:spcAft>
              <a:buNone/>
            </a:pPr>
            <a:r>
              <a:rPr b="1" lang="en-US" sz="6400">
                <a:solidFill>
                  <a:srgbClr val="FFFFFF"/>
                </a:solidFill>
              </a:rPr>
              <a:t>Come Comunicare in Modo Assertivo con Persone con disabilità visive</a:t>
            </a:r>
            <a:endParaRPr/>
          </a:p>
        </p:txBody>
      </p:sp>
      <p:cxnSp>
        <p:nvCxnSpPr>
          <p:cNvPr id="905" name="Google Shape;905;p41"/>
          <p:cNvCxnSpPr/>
          <p:nvPr/>
        </p:nvCxnSpPr>
        <p:spPr>
          <a:xfrm>
            <a:off x="1028700" y="6530975"/>
            <a:ext cx="16230600" cy="0"/>
          </a:xfrm>
          <a:prstGeom prst="straightConnector1">
            <a:avLst/>
          </a:prstGeom>
          <a:noFill/>
          <a:ln cap="flat" cmpd="sng" w="47625">
            <a:solidFill>
              <a:srgbClr val="FFFFFF"/>
            </a:solidFill>
            <a:prstDash val="solid"/>
            <a:round/>
            <a:headEnd len="sm" w="sm" type="none"/>
            <a:tailEnd len="sm" w="sm" type="none"/>
          </a:ln>
        </p:spPr>
      </p:cxnSp>
      <p:grpSp>
        <p:nvGrpSpPr>
          <p:cNvPr id="906" name="Google Shape;906;p41"/>
          <p:cNvGrpSpPr/>
          <p:nvPr/>
        </p:nvGrpSpPr>
        <p:grpSpPr>
          <a:xfrm>
            <a:off x="365125" y="9417050"/>
            <a:ext cx="17557750" cy="709613"/>
            <a:chOff x="0" y="-44230"/>
            <a:chExt cx="23408743" cy="944881"/>
          </a:xfrm>
        </p:grpSpPr>
        <p:sp>
          <p:nvSpPr>
            <p:cNvPr id="907" name="Google Shape;907;p4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4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912" name="Shape 912"/>
        <p:cNvGrpSpPr/>
        <p:nvPr/>
      </p:nvGrpSpPr>
      <p:grpSpPr>
        <a:xfrm>
          <a:off x="0" y="0"/>
          <a:ext cx="0" cy="0"/>
          <a:chOff x="0" y="0"/>
          <a:chExt cx="0" cy="0"/>
        </a:xfrm>
      </p:grpSpPr>
      <p:sp>
        <p:nvSpPr>
          <p:cNvPr id="913" name="Google Shape;913;p42"/>
          <p:cNvSpPr txBox="1"/>
          <p:nvPr/>
        </p:nvSpPr>
        <p:spPr>
          <a:xfrm>
            <a:off x="9293225" y="5943600"/>
            <a:ext cx="2457600" cy="30558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200">
                <a:solidFill>
                  <a:srgbClr val="FEFEFE"/>
                </a:solidFill>
              </a:rPr>
              <a:t>Non cambiare il volume della tua voce</a:t>
            </a:r>
            <a:endParaRPr/>
          </a:p>
        </p:txBody>
      </p:sp>
      <p:sp>
        <p:nvSpPr>
          <p:cNvPr id="914" name="Google Shape;914;p42"/>
          <p:cNvSpPr txBox="1"/>
          <p:nvPr/>
        </p:nvSpPr>
        <p:spPr>
          <a:xfrm>
            <a:off x="1030288" y="5943600"/>
            <a:ext cx="2457600" cy="24150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200">
                <a:solidFill>
                  <a:srgbClr val="FEFEFE"/>
                </a:solidFill>
              </a:rPr>
              <a:t>Presentati e identifica le persone presenti</a:t>
            </a:r>
            <a:endParaRPr/>
          </a:p>
        </p:txBody>
      </p:sp>
      <p:sp>
        <p:nvSpPr>
          <p:cNvPr id="915" name="Google Shape;915;p42"/>
          <p:cNvSpPr txBox="1"/>
          <p:nvPr/>
        </p:nvSpPr>
        <p:spPr>
          <a:xfrm>
            <a:off x="3784600" y="5943600"/>
            <a:ext cx="2457600" cy="24150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200">
                <a:solidFill>
                  <a:srgbClr val="FEFEFE"/>
                </a:solidFill>
              </a:rPr>
              <a:t>Usa descrizioni verbali chiare</a:t>
            </a:r>
            <a:endParaRPr/>
          </a:p>
        </p:txBody>
      </p:sp>
      <p:sp>
        <p:nvSpPr>
          <p:cNvPr id="916" name="Google Shape;916;p42"/>
          <p:cNvSpPr txBox="1"/>
          <p:nvPr/>
        </p:nvSpPr>
        <p:spPr>
          <a:xfrm>
            <a:off x="6538913" y="5943600"/>
            <a:ext cx="2459100" cy="17742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200">
                <a:solidFill>
                  <a:srgbClr val="FEFEFE"/>
                </a:solidFill>
              </a:rPr>
              <a:t>Offri indicazioni precise</a:t>
            </a:r>
            <a:endParaRPr/>
          </a:p>
        </p:txBody>
      </p:sp>
      <p:sp>
        <p:nvSpPr>
          <p:cNvPr id="917" name="Google Shape;917;p42"/>
          <p:cNvSpPr txBox="1"/>
          <p:nvPr/>
        </p:nvSpPr>
        <p:spPr>
          <a:xfrm>
            <a:off x="12047538" y="5922963"/>
            <a:ext cx="2457600" cy="34656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000">
                <a:solidFill>
                  <a:srgbClr val="FEFEFE"/>
                </a:solidFill>
              </a:rPr>
              <a:t>Annuncia quando stai per fare una pausa durante il corso</a:t>
            </a:r>
            <a:endParaRPr sz="1200"/>
          </a:p>
        </p:txBody>
      </p:sp>
      <p:sp>
        <p:nvSpPr>
          <p:cNvPr id="918" name="Google Shape;918;p42"/>
          <p:cNvSpPr txBox="1"/>
          <p:nvPr/>
        </p:nvSpPr>
        <p:spPr>
          <a:xfrm>
            <a:off x="14801850" y="5964238"/>
            <a:ext cx="2457600" cy="1133400"/>
          </a:xfrm>
          <a:prstGeom prst="rect">
            <a:avLst/>
          </a:prstGeom>
          <a:noFill/>
          <a:ln>
            <a:noFill/>
          </a:ln>
        </p:spPr>
        <p:txBody>
          <a:bodyPr anchorCtr="0" anchor="t" bIns="0" lIns="0" spcFirstLastPara="1" rIns="0" wrap="square" tIns="0">
            <a:spAutoFit/>
          </a:bodyPr>
          <a:lstStyle/>
          <a:p>
            <a:pPr indent="0" lvl="0" marL="0" marR="0" rtl="0" algn="ctr">
              <a:lnSpc>
                <a:spcPct val="130093"/>
              </a:lnSpc>
              <a:spcBef>
                <a:spcPts val="0"/>
              </a:spcBef>
              <a:spcAft>
                <a:spcPts val="0"/>
              </a:spcAft>
              <a:buNone/>
            </a:pPr>
            <a:r>
              <a:rPr b="1" lang="en-US" sz="3200">
                <a:solidFill>
                  <a:srgbClr val="FEFEFE"/>
                </a:solidFill>
              </a:rPr>
              <a:t>Sii aperto ai feedback</a:t>
            </a:r>
            <a:endParaRPr/>
          </a:p>
        </p:txBody>
      </p:sp>
      <p:grpSp>
        <p:nvGrpSpPr>
          <p:cNvPr id="919" name="Google Shape;919;p42"/>
          <p:cNvGrpSpPr/>
          <p:nvPr/>
        </p:nvGrpSpPr>
        <p:grpSpPr>
          <a:xfrm>
            <a:off x="1779588" y="3694583"/>
            <a:ext cx="14724697" cy="1820392"/>
            <a:chOff x="2803" y="5819"/>
            <a:chExt cx="23187" cy="2867"/>
          </a:xfrm>
        </p:grpSpPr>
        <p:grpSp>
          <p:nvGrpSpPr>
            <p:cNvPr id="920" name="Google Shape;920;p42"/>
            <p:cNvGrpSpPr/>
            <p:nvPr/>
          </p:nvGrpSpPr>
          <p:grpSpPr>
            <a:xfrm>
              <a:off x="2803" y="5846"/>
              <a:ext cx="1491" cy="1757"/>
              <a:chOff x="2803" y="5846"/>
              <a:chExt cx="1491" cy="1757"/>
            </a:xfrm>
          </p:grpSpPr>
          <p:sp>
            <p:nvSpPr>
              <p:cNvPr id="921" name="Google Shape;921;p42"/>
              <p:cNvSpPr/>
              <p:nvPr/>
            </p:nvSpPr>
            <p:spPr>
              <a:xfrm>
                <a:off x="2803" y="5946"/>
                <a:ext cx="1491" cy="1657"/>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86EA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42"/>
              <p:cNvSpPr txBox="1"/>
              <p:nvPr/>
            </p:nvSpPr>
            <p:spPr>
              <a:xfrm>
                <a:off x="2943" y="5846"/>
                <a:ext cx="1212" cy="1601"/>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1</a:t>
                </a:r>
                <a:endParaRPr/>
              </a:p>
            </p:txBody>
          </p:sp>
        </p:grpSp>
        <p:grpSp>
          <p:nvGrpSpPr>
            <p:cNvPr id="923" name="Google Shape;923;p42"/>
            <p:cNvGrpSpPr/>
            <p:nvPr/>
          </p:nvGrpSpPr>
          <p:grpSpPr>
            <a:xfrm>
              <a:off x="24499" y="5846"/>
              <a:ext cx="1491" cy="1757"/>
              <a:chOff x="24499" y="5846"/>
              <a:chExt cx="1491" cy="1757"/>
            </a:xfrm>
          </p:grpSpPr>
          <p:sp>
            <p:nvSpPr>
              <p:cNvPr id="924" name="Google Shape;924;p42"/>
              <p:cNvSpPr/>
              <p:nvPr/>
            </p:nvSpPr>
            <p:spPr>
              <a:xfrm>
                <a:off x="24499" y="5946"/>
                <a:ext cx="1491" cy="1657"/>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353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42"/>
              <p:cNvSpPr txBox="1"/>
              <p:nvPr/>
            </p:nvSpPr>
            <p:spPr>
              <a:xfrm>
                <a:off x="24639" y="5846"/>
                <a:ext cx="1212" cy="1601"/>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6</a:t>
                </a:r>
                <a:endParaRPr/>
              </a:p>
            </p:txBody>
          </p:sp>
        </p:grpSp>
        <p:grpSp>
          <p:nvGrpSpPr>
            <p:cNvPr id="926" name="Google Shape;926;p42"/>
            <p:cNvGrpSpPr/>
            <p:nvPr/>
          </p:nvGrpSpPr>
          <p:grpSpPr>
            <a:xfrm>
              <a:off x="7251" y="5819"/>
              <a:ext cx="1491" cy="1757"/>
              <a:chOff x="0" y="-37248"/>
              <a:chExt cx="556826" cy="655941"/>
            </a:xfrm>
          </p:grpSpPr>
          <p:sp>
            <p:nvSpPr>
              <p:cNvPr id="927" name="Google Shape;927;p42"/>
              <p:cNvSpPr/>
              <p:nvPr/>
            </p:nvSpPr>
            <p:spPr>
              <a:xfrm>
                <a:off x="0" y="0"/>
                <a:ext cx="556826" cy="618693"/>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EDA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42"/>
              <p:cNvSpPr txBox="1"/>
              <p:nvPr/>
            </p:nvSpPr>
            <p:spPr>
              <a:xfrm>
                <a:off x="52202" y="-37248"/>
                <a:ext cx="452421" cy="597938"/>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2</a:t>
                </a:r>
                <a:endParaRPr/>
              </a:p>
            </p:txBody>
          </p:sp>
        </p:grpSp>
        <p:grpSp>
          <p:nvGrpSpPr>
            <p:cNvPr id="929" name="Google Shape;929;p42"/>
            <p:cNvGrpSpPr/>
            <p:nvPr/>
          </p:nvGrpSpPr>
          <p:grpSpPr>
            <a:xfrm>
              <a:off x="11482" y="5846"/>
              <a:ext cx="1491" cy="1757"/>
              <a:chOff x="0" y="-37248"/>
              <a:chExt cx="556826" cy="655941"/>
            </a:xfrm>
          </p:grpSpPr>
          <p:sp>
            <p:nvSpPr>
              <p:cNvPr id="930" name="Google Shape;930;p42"/>
              <p:cNvSpPr/>
              <p:nvPr/>
            </p:nvSpPr>
            <p:spPr>
              <a:xfrm>
                <a:off x="0" y="0"/>
                <a:ext cx="556826" cy="618693"/>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7C9E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42"/>
              <p:cNvSpPr txBox="1"/>
              <p:nvPr/>
            </p:nvSpPr>
            <p:spPr>
              <a:xfrm>
                <a:off x="52202" y="-37248"/>
                <a:ext cx="452421" cy="597938"/>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3</a:t>
                </a:r>
                <a:endParaRPr/>
              </a:p>
            </p:txBody>
          </p:sp>
        </p:grpSp>
        <p:grpSp>
          <p:nvGrpSpPr>
            <p:cNvPr id="932" name="Google Shape;932;p42"/>
            <p:cNvGrpSpPr/>
            <p:nvPr/>
          </p:nvGrpSpPr>
          <p:grpSpPr>
            <a:xfrm>
              <a:off x="15821" y="5846"/>
              <a:ext cx="1491" cy="1757"/>
              <a:chOff x="0" y="-37248"/>
              <a:chExt cx="556826" cy="655941"/>
            </a:xfrm>
          </p:grpSpPr>
          <p:sp>
            <p:nvSpPr>
              <p:cNvPr id="933" name="Google Shape;933;p42"/>
              <p:cNvSpPr/>
              <p:nvPr/>
            </p:nvSpPr>
            <p:spPr>
              <a:xfrm>
                <a:off x="0" y="0"/>
                <a:ext cx="556826" cy="618693"/>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8AF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42"/>
              <p:cNvSpPr txBox="1"/>
              <p:nvPr/>
            </p:nvSpPr>
            <p:spPr>
              <a:xfrm>
                <a:off x="52202" y="-37248"/>
                <a:ext cx="452421" cy="597938"/>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4</a:t>
                </a:r>
                <a:endParaRPr/>
              </a:p>
            </p:txBody>
          </p:sp>
        </p:grpSp>
        <p:grpSp>
          <p:nvGrpSpPr>
            <p:cNvPr id="935" name="Google Shape;935;p42"/>
            <p:cNvGrpSpPr/>
            <p:nvPr/>
          </p:nvGrpSpPr>
          <p:grpSpPr>
            <a:xfrm>
              <a:off x="20160" y="5846"/>
              <a:ext cx="1491" cy="1757"/>
              <a:chOff x="0" y="-37248"/>
              <a:chExt cx="556826" cy="655941"/>
            </a:xfrm>
          </p:grpSpPr>
          <p:sp>
            <p:nvSpPr>
              <p:cNvPr id="936" name="Google Shape;936;p42"/>
              <p:cNvSpPr/>
              <p:nvPr/>
            </p:nvSpPr>
            <p:spPr>
              <a:xfrm>
                <a:off x="0" y="0"/>
                <a:ext cx="556826" cy="618693"/>
              </a:xfrm>
              <a:custGeom>
                <a:rect b="b" l="l" r="r" t="t"/>
                <a:pathLst>
                  <a:path extrusionOk="0" h="618693" w="556826">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C88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42"/>
              <p:cNvSpPr txBox="1"/>
              <p:nvPr/>
            </p:nvSpPr>
            <p:spPr>
              <a:xfrm>
                <a:off x="52202" y="-37248"/>
                <a:ext cx="452421" cy="597938"/>
              </a:xfrm>
              <a:prstGeom prst="rect">
                <a:avLst/>
              </a:prstGeom>
              <a:noFill/>
              <a:ln>
                <a:noFill/>
              </a:ln>
            </p:spPr>
            <p:txBody>
              <a:bodyPr anchorCtr="0" anchor="ctr" bIns="0" lIns="0" spcFirstLastPara="1" rIns="0" wrap="square" tIns="0">
                <a:noAutofit/>
              </a:bodyPr>
              <a:lstStyle/>
              <a:p>
                <a:pPr indent="0" lvl="0" marL="0" marR="0" rtl="0" algn="ctr">
                  <a:lnSpc>
                    <a:spcPct val="139880"/>
                  </a:lnSpc>
                  <a:spcBef>
                    <a:spcPts val="0"/>
                  </a:spcBef>
                  <a:spcAft>
                    <a:spcPts val="0"/>
                  </a:spcAft>
                  <a:buNone/>
                </a:pPr>
                <a:r>
                  <a:rPr b="1" lang="en-US" sz="4200">
                    <a:solidFill>
                      <a:srgbClr val="FFFFFF"/>
                    </a:solidFill>
                    <a:latin typeface="Arial"/>
                    <a:ea typeface="Arial"/>
                    <a:cs typeface="Arial"/>
                    <a:sym typeface="Arial"/>
                  </a:rPr>
                  <a:t>5</a:t>
                </a:r>
                <a:endParaRPr/>
              </a:p>
            </p:txBody>
          </p:sp>
        </p:grpSp>
        <p:cxnSp>
          <p:nvCxnSpPr>
            <p:cNvPr id="938" name="Google Shape;938;p42"/>
            <p:cNvCxnSpPr/>
            <p:nvPr/>
          </p:nvCxnSpPr>
          <p:spPr>
            <a:xfrm>
              <a:off x="3549" y="7603"/>
              <a:ext cx="0" cy="1082"/>
            </a:xfrm>
            <a:prstGeom prst="straightConnector1">
              <a:avLst/>
            </a:prstGeom>
            <a:noFill/>
            <a:ln cap="flat" cmpd="sng" w="47625">
              <a:solidFill>
                <a:srgbClr val="86EAE9"/>
              </a:solidFill>
              <a:prstDash val="solid"/>
              <a:round/>
              <a:headEnd len="sm" w="sm" type="none"/>
              <a:tailEnd len="lg" w="lg" type="oval"/>
            </a:ln>
          </p:spPr>
        </p:cxnSp>
        <p:cxnSp>
          <p:nvCxnSpPr>
            <p:cNvPr id="939" name="Google Shape;939;p42"/>
            <p:cNvCxnSpPr/>
            <p:nvPr/>
          </p:nvCxnSpPr>
          <p:spPr>
            <a:xfrm>
              <a:off x="7997" y="7576"/>
              <a:ext cx="0" cy="1110"/>
            </a:xfrm>
            <a:prstGeom prst="straightConnector1">
              <a:avLst/>
            </a:prstGeom>
            <a:noFill/>
            <a:ln cap="flat" cmpd="sng" w="47625">
              <a:solidFill>
                <a:srgbClr val="86EAE9"/>
              </a:solidFill>
              <a:prstDash val="solid"/>
              <a:round/>
              <a:headEnd len="sm" w="sm" type="none"/>
              <a:tailEnd len="lg" w="lg" type="oval"/>
            </a:ln>
          </p:spPr>
        </p:cxnSp>
        <p:cxnSp>
          <p:nvCxnSpPr>
            <p:cNvPr id="940" name="Google Shape;940;p42"/>
            <p:cNvCxnSpPr/>
            <p:nvPr/>
          </p:nvCxnSpPr>
          <p:spPr>
            <a:xfrm>
              <a:off x="12227" y="7603"/>
              <a:ext cx="0" cy="1082"/>
            </a:xfrm>
            <a:prstGeom prst="straightConnector1">
              <a:avLst/>
            </a:prstGeom>
            <a:noFill/>
            <a:ln cap="flat" cmpd="sng" w="47625">
              <a:solidFill>
                <a:srgbClr val="37C9EF"/>
              </a:solidFill>
              <a:prstDash val="solid"/>
              <a:round/>
              <a:headEnd len="sm" w="sm" type="none"/>
              <a:tailEnd len="lg" w="lg" type="oval"/>
            </a:ln>
          </p:spPr>
        </p:cxnSp>
        <p:cxnSp>
          <p:nvCxnSpPr>
            <p:cNvPr id="941" name="Google Shape;941;p42"/>
            <p:cNvCxnSpPr/>
            <p:nvPr/>
          </p:nvCxnSpPr>
          <p:spPr>
            <a:xfrm>
              <a:off x="16566" y="7603"/>
              <a:ext cx="0" cy="1082"/>
            </a:xfrm>
            <a:prstGeom prst="straightConnector1">
              <a:avLst/>
            </a:prstGeom>
            <a:noFill/>
            <a:ln cap="flat" cmpd="sng" w="47625">
              <a:solidFill>
                <a:srgbClr val="18AFD6"/>
              </a:solidFill>
              <a:prstDash val="solid"/>
              <a:round/>
              <a:headEnd len="sm" w="sm" type="none"/>
              <a:tailEnd len="lg" w="lg" type="oval"/>
            </a:ln>
          </p:spPr>
        </p:cxnSp>
        <p:cxnSp>
          <p:nvCxnSpPr>
            <p:cNvPr id="942" name="Google Shape;942;p42"/>
            <p:cNvCxnSpPr/>
            <p:nvPr/>
          </p:nvCxnSpPr>
          <p:spPr>
            <a:xfrm>
              <a:off x="20906" y="7603"/>
              <a:ext cx="0" cy="1082"/>
            </a:xfrm>
            <a:prstGeom prst="straightConnector1">
              <a:avLst/>
            </a:prstGeom>
            <a:noFill/>
            <a:ln cap="flat" cmpd="sng" w="47625">
              <a:solidFill>
                <a:srgbClr val="1C88CF"/>
              </a:solidFill>
              <a:prstDash val="solid"/>
              <a:round/>
              <a:headEnd len="sm" w="sm" type="none"/>
              <a:tailEnd len="lg" w="lg" type="oval"/>
            </a:ln>
          </p:spPr>
        </p:cxnSp>
        <p:cxnSp>
          <p:nvCxnSpPr>
            <p:cNvPr id="943" name="Google Shape;943;p42"/>
            <p:cNvCxnSpPr/>
            <p:nvPr/>
          </p:nvCxnSpPr>
          <p:spPr>
            <a:xfrm>
              <a:off x="25245" y="7603"/>
              <a:ext cx="0" cy="1083"/>
            </a:xfrm>
            <a:prstGeom prst="straightConnector1">
              <a:avLst/>
            </a:prstGeom>
            <a:noFill/>
            <a:ln cap="flat" cmpd="sng" w="47625">
              <a:solidFill>
                <a:srgbClr val="13538A"/>
              </a:solidFill>
              <a:prstDash val="solid"/>
              <a:round/>
              <a:headEnd len="sm" w="sm" type="none"/>
              <a:tailEnd len="lg" w="lg" type="oval"/>
            </a:ln>
          </p:spPr>
        </p:cxnSp>
        <p:cxnSp>
          <p:nvCxnSpPr>
            <p:cNvPr id="944" name="Google Shape;944;p42"/>
            <p:cNvCxnSpPr/>
            <p:nvPr/>
          </p:nvCxnSpPr>
          <p:spPr>
            <a:xfrm flipH="1" rot="10800000">
              <a:off x="4294" y="6747"/>
              <a:ext cx="2957" cy="27"/>
            </a:xfrm>
            <a:prstGeom prst="straightConnector1">
              <a:avLst/>
            </a:prstGeom>
            <a:noFill/>
            <a:ln cap="flat" cmpd="sng" w="85725">
              <a:solidFill>
                <a:srgbClr val="EDF0F2"/>
              </a:solidFill>
              <a:prstDash val="solid"/>
              <a:round/>
              <a:headEnd len="sm" w="sm" type="none"/>
              <a:tailEnd len="sm" w="sm" type="none"/>
            </a:ln>
          </p:spPr>
        </p:cxnSp>
        <p:cxnSp>
          <p:nvCxnSpPr>
            <p:cNvPr id="945" name="Google Shape;945;p42"/>
            <p:cNvCxnSpPr/>
            <p:nvPr/>
          </p:nvCxnSpPr>
          <p:spPr>
            <a:xfrm>
              <a:off x="8742" y="6747"/>
              <a:ext cx="2739" cy="27"/>
            </a:xfrm>
            <a:prstGeom prst="straightConnector1">
              <a:avLst/>
            </a:prstGeom>
            <a:noFill/>
            <a:ln cap="flat" cmpd="sng" w="85725">
              <a:solidFill>
                <a:srgbClr val="EDF0F2"/>
              </a:solidFill>
              <a:prstDash val="solid"/>
              <a:round/>
              <a:headEnd len="sm" w="sm" type="none"/>
              <a:tailEnd len="sm" w="sm" type="none"/>
            </a:ln>
          </p:spPr>
        </p:cxnSp>
        <p:cxnSp>
          <p:nvCxnSpPr>
            <p:cNvPr id="946" name="Google Shape;946;p42"/>
            <p:cNvCxnSpPr/>
            <p:nvPr/>
          </p:nvCxnSpPr>
          <p:spPr>
            <a:xfrm>
              <a:off x="12973" y="6774"/>
              <a:ext cx="2848" cy="0"/>
            </a:xfrm>
            <a:prstGeom prst="straightConnector1">
              <a:avLst/>
            </a:prstGeom>
            <a:noFill/>
            <a:ln cap="flat" cmpd="sng" w="85725">
              <a:solidFill>
                <a:srgbClr val="EDF0F2"/>
              </a:solidFill>
              <a:prstDash val="solid"/>
              <a:round/>
              <a:headEnd len="sm" w="sm" type="none"/>
              <a:tailEnd len="sm" w="sm" type="none"/>
            </a:ln>
          </p:spPr>
        </p:cxnSp>
        <p:cxnSp>
          <p:nvCxnSpPr>
            <p:cNvPr id="947" name="Google Shape;947;p42"/>
            <p:cNvCxnSpPr/>
            <p:nvPr/>
          </p:nvCxnSpPr>
          <p:spPr>
            <a:xfrm>
              <a:off x="17312" y="6774"/>
              <a:ext cx="2848" cy="0"/>
            </a:xfrm>
            <a:prstGeom prst="straightConnector1">
              <a:avLst/>
            </a:prstGeom>
            <a:noFill/>
            <a:ln cap="flat" cmpd="sng" w="85725">
              <a:solidFill>
                <a:srgbClr val="EDF0F2"/>
              </a:solidFill>
              <a:prstDash val="solid"/>
              <a:round/>
              <a:headEnd len="sm" w="sm" type="none"/>
              <a:tailEnd len="sm" w="sm" type="none"/>
            </a:ln>
          </p:spPr>
        </p:cxnSp>
        <p:cxnSp>
          <p:nvCxnSpPr>
            <p:cNvPr id="948" name="Google Shape;948;p42"/>
            <p:cNvCxnSpPr/>
            <p:nvPr/>
          </p:nvCxnSpPr>
          <p:spPr>
            <a:xfrm>
              <a:off x="21651" y="6774"/>
              <a:ext cx="2848" cy="0"/>
            </a:xfrm>
            <a:prstGeom prst="straightConnector1">
              <a:avLst/>
            </a:prstGeom>
            <a:noFill/>
            <a:ln cap="flat" cmpd="sng" w="85725">
              <a:solidFill>
                <a:srgbClr val="EDF0F2"/>
              </a:solidFill>
              <a:prstDash val="solid"/>
              <a:round/>
              <a:headEnd len="sm" w="sm" type="none"/>
              <a:tailEnd len="sm" w="sm" type="none"/>
            </a:ln>
          </p:spPr>
        </p:cxnSp>
      </p:grpSp>
      <p:sp>
        <p:nvSpPr>
          <p:cNvPr id="949" name="Google Shape;949;p42"/>
          <p:cNvSpPr txBox="1"/>
          <p:nvPr/>
        </p:nvSpPr>
        <p:spPr>
          <a:xfrm>
            <a:off x="3287713" y="593725"/>
            <a:ext cx="11723700" cy="2327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6300">
                <a:solidFill>
                  <a:srgbClr val="FEFEFE"/>
                </a:solidFill>
              </a:rPr>
              <a:t>COMUNICARE CON PERSONE CON DISABILITÀ VISIVE</a:t>
            </a:r>
            <a:endParaRPr sz="1300"/>
          </a:p>
        </p:txBody>
      </p:sp>
      <p:grpSp>
        <p:nvGrpSpPr>
          <p:cNvPr id="950" name="Google Shape;950;p42"/>
          <p:cNvGrpSpPr/>
          <p:nvPr/>
        </p:nvGrpSpPr>
        <p:grpSpPr>
          <a:xfrm>
            <a:off x="365125" y="9417050"/>
            <a:ext cx="17557750" cy="642938"/>
            <a:chOff x="0" y="-44435"/>
            <a:chExt cx="23408743" cy="856941"/>
          </a:xfrm>
        </p:grpSpPr>
        <p:sp>
          <p:nvSpPr>
            <p:cNvPr id="951" name="Google Shape;951;p4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42"/>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1000"/>
                                        <p:tgtEl>
                                          <p:spTgt spid="919"/>
                                        </p:tgtEl>
                                        <p:attrNameLst>
                                          <p:attrName>ppt_w</p:attrName>
                                        </p:attrNameLst>
                                      </p:cBhvr>
                                      <p:tavLst>
                                        <p:tav fmla="" tm="0">
                                          <p:val>
                                            <p:strVal val="0"/>
                                          </p:val>
                                        </p:tav>
                                        <p:tav fmla="" tm="100000">
                                          <p:val>
                                            <p:strVal val="#ppt_w"/>
                                          </p:val>
                                        </p:tav>
                                      </p:tavLst>
                                    </p:anim>
                                    <p:anim calcmode="lin" valueType="num">
                                      <p:cBhvr additive="base">
                                        <p:cTn dur="1000"/>
                                        <p:tgtEl>
                                          <p:spTgt spid="91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1000"/>
                                        <p:tgtEl>
                                          <p:spTgt spid="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1000"/>
                                        <p:tgtEl>
                                          <p:spTgt spid="9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0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1000"/>
                                        <p:tgtEl>
                                          <p:spTgt spid="9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1000"/>
                                        <p:tgtEl>
                                          <p:spTgt spid="9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956" name="Shape 956"/>
        <p:cNvGrpSpPr/>
        <p:nvPr/>
      </p:nvGrpSpPr>
      <p:grpSpPr>
        <a:xfrm>
          <a:off x="0" y="0"/>
          <a:ext cx="0" cy="0"/>
          <a:chOff x="0" y="0"/>
          <a:chExt cx="0" cy="0"/>
        </a:xfrm>
      </p:grpSpPr>
      <p:cxnSp>
        <p:nvCxnSpPr>
          <p:cNvPr id="957" name="Google Shape;957;p43"/>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958" name="Google Shape;958;p43"/>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959" name="Google Shape;959;p43"/>
          <p:cNvGrpSpPr/>
          <p:nvPr/>
        </p:nvGrpSpPr>
        <p:grpSpPr>
          <a:xfrm>
            <a:off x="365125" y="9417050"/>
            <a:ext cx="17557750" cy="709613"/>
            <a:chOff x="0" y="-44230"/>
            <a:chExt cx="23408743" cy="944881"/>
          </a:xfrm>
        </p:grpSpPr>
        <p:sp>
          <p:nvSpPr>
            <p:cNvPr id="960" name="Google Shape;960;p4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43"/>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962" name="Google Shape;962;p43"/>
          <p:cNvGrpSpPr/>
          <p:nvPr/>
        </p:nvGrpSpPr>
        <p:grpSpPr>
          <a:xfrm>
            <a:off x="3057525" y="3314700"/>
            <a:ext cx="3851910" cy="2800985"/>
            <a:chOff x="4814" y="5220"/>
            <a:chExt cx="6067" cy="4411"/>
          </a:xfrm>
        </p:grpSpPr>
        <p:sp>
          <p:nvSpPr>
            <p:cNvPr id="963" name="Google Shape;963;p43"/>
            <p:cNvSpPr/>
            <p:nvPr/>
          </p:nvSpPr>
          <p:spPr>
            <a:xfrm>
              <a:off x="4814" y="5511"/>
              <a:ext cx="6067" cy="3957"/>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43"/>
            <p:cNvSpPr txBox="1"/>
            <p:nvPr/>
          </p:nvSpPr>
          <p:spPr>
            <a:xfrm>
              <a:off x="5400" y="5220"/>
              <a:ext cx="4929" cy="4411"/>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04</a:t>
              </a:r>
              <a:endParaRPr/>
            </a:p>
          </p:txBody>
        </p:sp>
      </p:grpSp>
      <p:sp>
        <p:nvSpPr>
          <p:cNvPr id="965" name="Google Shape;965;p43"/>
          <p:cNvSpPr txBox="1"/>
          <p:nvPr/>
        </p:nvSpPr>
        <p:spPr>
          <a:xfrm>
            <a:off x="801688" y="828675"/>
            <a:ext cx="16684500" cy="17547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400" u="none" cap="none" strike="noStrike">
                <a:solidFill>
                  <a:srgbClr val="FFFFFF"/>
                </a:solidFill>
                <a:latin typeface="Arial"/>
                <a:ea typeface="Arial"/>
                <a:cs typeface="Arial"/>
                <a:sym typeface="Arial"/>
              </a:rPr>
              <a:t>MODUL</a:t>
            </a:r>
            <a:r>
              <a:rPr b="1" lang="en-US" sz="11400">
                <a:solidFill>
                  <a:srgbClr val="FFFFFF"/>
                </a:solidFill>
              </a:rPr>
              <a:t>O</a:t>
            </a:r>
            <a:r>
              <a:rPr b="1" i="0" lang="en-US" sz="11400" u="none" cap="none" strike="noStrike">
                <a:solidFill>
                  <a:srgbClr val="FFFFFF"/>
                </a:solidFill>
                <a:latin typeface="Arial"/>
                <a:ea typeface="Arial"/>
                <a:cs typeface="Arial"/>
                <a:sym typeface="Arial"/>
              </a:rPr>
              <a:t> 3 - </a:t>
            </a:r>
            <a:r>
              <a:rPr b="1" lang="en-US" sz="11400">
                <a:solidFill>
                  <a:srgbClr val="FFFFFF"/>
                </a:solidFill>
              </a:rPr>
              <a:t>LEZIONE</a:t>
            </a:r>
            <a:r>
              <a:rPr b="1" i="0" lang="en-US" sz="11400" u="none" cap="none" strike="noStrike">
                <a:solidFill>
                  <a:srgbClr val="FFFFFF"/>
                </a:solidFill>
                <a:latin typeface="Arial"/>
                <a:ea typeface="Arial"/>
                <a:cs typeface="Arial"/>
                <a:sym typeface="Arial"/>
              </a:rPr>
              <a:t> 5</a:t>
            </a:r>
            <a:endParaRPr sz="800"/>
          </a:p>
        </p:txBody>
      </p:sp>
      <p:sp>
        <p:nvSpPr>
          <p:cNvPr id="966" name="Google Shape;966;p43"/>
          <p:cNvSpPr txBox="1"/>
          <p:nvPr/>
        </p:nvSpPr>
        <p:spPr>
          <a:xfrm>
            <a:off x="523875" y="6448425"/>
            <a:ext cx="9216900" cy="16686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4000">
                <a:solidFill>
                  <a:srgbClr val="FFFFFF"/>
                </a:solidFill>
              </a:rPr>
              <a:t>Strategie per implementare un comportamento assertivo online</a:t>
            </a:r>
            <a:endParaRPr/>
          </a:p>
        </p:txBody>
      </p:sp>
      <p:pic>
        <p:nvPicPr>
          <p:cNvPr id="967" name="Google Shape;967;p43"/>
          <p:cNvPicPr preferRelativeResize="0"/>
          <p:nvPr/>
        </p:nvPicPr>
        <p:blipFill rotWithShape="1">
          <a:blip r:embed="rId4">
            <a:alphaModFix/>
          </a:blip>
          <a:srcRect b="0" l="7652" r="7651" t="0"/>
          <a:stretch/>
        </p:blipFill>
        <p:spPr>
          <a:xfrm>
            <a:off x="9761538" y="3119438"/>
            <a:ext cx="7497762" cy="590073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1000"/>
                                        <p:tgtEl>
                                          <p:spTgt spid="9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16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66"/>
                                        </p:tgtEl>
                                        <p:attrNameLst>
                                          <p:attrName>style.visibility</p:attrName>
                                        </p:attrNameLst>
                                      </p:cBhvr>
                                      <p:to>
                                        <p:strVal val="visible"/>
                                      </p:to>
                                    </p:set>
                                    <p:anim calcmode="lin" valueType="num">
                                      <p:cBhvr additive="base">
                                        <p:cTn dur="1000"/>
                                        <p:tgtEl>
                                          <p:spTgt spid="966"/>
                                        </p:tgtEl>
                                        <p:attrNameLst>
                                          <p:attrName>ppt_w</p:attrName>
                                        </p:attrNameLst>
                                      </p:cBhvr>
                                      <p:tavLst>
                                        <p:tav fmla="" tm="0">
                                          <p:val>
                                            <p:strVal val="0"/>
                                          </p:val>
                                        </p:tav>
                                        <p:tav fmla="" tm="100000">
                                          <p:val>
                                            <p:strVal val="#ppt_w"/>
                                          </p:val>
                                        </p:tav>
                                      </p:tavLst>
                                    </p:anim>
                                    <p:anim calcmode="lin" valueType="num">
                                      <p:cBhvr additive="base">
                                        <p:cTn dur="1000"/>
                                        <p:tgtEl>
                                          <p:spTgt spid="96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971" name="Shape 971"/>
        <p:cNvGrpSpPr/>
        <p:nvPr/>
      </p:nvGrpSpPr>
      <p:grpSpPr>
        <a:xfrm>
          <a:off x="0" y="0"/>
          <a:ext cx="0" cy="0"/>
          <a:chOff x="0" y="0"/>
          <a:chExt cx="0" cy="0"/>
        </a:xfrm>
      </p:grpSpPr>
      <p:grpSp>
        <p:nvGrpSpPr>
          <p:cNvPr id="972" name="Google Shape;972;p44"/>
          <p:cNvGrpSpPr/>
          <p:nvPr/>
        </p:nvGrpSpPr>
        <p:grpSpPr>
          <a:xfrm>
            <a:off x="935038" y="1446360"/>
            <a:ext cx="5587047" cy="1912790"/>
            <a:chOff x="1620" y="2124"/>
            <a:chExt cx="8799" cy="3012"/>
          </a:xfrm>
        </p:grpSpPr>
        <p:grpSp>
          <p:nvGrpSpPr>
            <p:cNvPr id="973" name="Google Shape;973;p44"/>
            <p:cNvGrpSpPr/>
            <p:nvPr/>
          </p:nvGrpSpPr>
          <p:grpSpPr>
            <a:xfrm>
              <a:off x="1620" y="2124"/>
              <a:ext cx="8799" cy="3012"/>
              <a:chOff x="0" y="-38100"/>
              <a:chExt cx="2065940" cy="707274"/>
            </a:xfrm>
          </p:grpSpPr>
          <p:sp>
            <p:nvSpPr>
              <p:cNvPr id="974" name="Google Shape;974;p44"/>
              <p:cNvSpPr/>
              <p:nvPr/>
            </p:nvSpPr>
            <p:spPr>
              <a:xfrm>
                <a:off x="0" y="0"/>
                <a:ext cx="2065940" cy="669174"/>
              </a:xfrm>
              <a:custGeom>
                <a:rect b="b" l="l" r="r" t="t"/>
                <a:pathLst>
                  <a:path extrusionOk="0" h="669174" w="2065940">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5" name="Google Shape;975;p44"/>
              <p:cNvSpPr txBox="1"/>
              <p:nvPr/>
            </p:nvSpPr>
            <p:spPr>
              <a:xfrm>
                <a:off x="0" y="-38100"/>
                <a:ext cx="2065940" cy="707274"/>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b="1" sz="1800">
                  <a:solidFill>
                    <a:schemeClr val="dk1"/>
                  </a:solidFill>
                  <a:latin typeface="Arial"/>
                  <a:ea typeface="Arial"/>
                  <a:cs typeface="Arial"/>
                  <a:sym typeface="Arial"/>
                </a:endParaRPr>
              </a:p>
            </p:txBody>
          </p:sp>
        </p:grpSp>
        <p:sp>
          <p:nvSpPr>
            <p:cNvPr id="976" name="Google Shape;976;p44"/>
            <p:cNvSpPr txBox="1"/>
            <p:nvPr/>
          </p:nvSpPr>
          <p:spPr>
            <a:xfrm>
              <a:off x="1947" y="2186"/>
              <a:ext cx="8400" cy="24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b="1" lang="en-US" sz="4100">
                  <a:solidFill>
                    <a:srgbClr val="FEFEFE"/>
                  </a:solidFill>
                </a:rPr>
                <a:t>Uso di un linguaggio chiaro e semplice</a:t>
              </a:r>
              <a:endParaRPr sz="700"/>
            </a:p>
          </p:txBody>
        </p:sp>
      </p:grpSp>
      <p:grpSp>
        <p:nvGrpSpPr>
          <p:cNvPr id="977" name="Google Shape;977;p44"/>
          <p:cNvGrpSpPr/>
          <p:nvPr/>
        </p:nvGrpSpPr>
        <p:grpSpPr>
          <a:xfrm>
            <a:off x="942975" y="4430860"/>
            <a:ext cx="5587048" cy="1912790"/>
            <a:chOff x="1485" y="6977"/>
            <a:chExt cx="8799" cy="3012"/>
          </a:xfrm>
        </p:grpSpPr>
        <p:grpSp>
          <p:nvGrpSpPr>
            <p:cNvPr id="978" name="Google Shape;978;p44"/>
            <p:cNvGrpSpPr/>
            <p:nvPr/>
          </p:nvGrpSpPr>
          <p:grpSpPr>
            <a:xfrm>
              <a:off x="1485" y="6977"/>
              <a:ext cx="8799" cy="3012"/>
              <a:chOff x="0" y="-38100"/>
              <a:chExt cx="2065940" cy="707274"/>
            </a:xfrm>
          </p:grpSpPr>
          <p:sp>
            <p:nvSpPr>
              <p:cNvPr id="979" name="Google Shape;979;p44"/>
              <p:cNvSpPr/>
              <p:nvPr/>
            </p:nvSpPr>
            <p:spPr>
              <a:xfrm>
                <a:off x="0" y="0"/>
                <a:ext cx="2065940" cy="669174"/>
              </a:xfrm>
              <a:custGeom>
                <a:rect b="b" l="l" r="r" t="t"/>
                <a:pathLst>
                  <a:path extrusionOk="0" h="669174" w="2065940">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44"/>
              <p:cNvSpPr txBox="1"/>
              <p:nvPr/>
            </p:nvSpPr>
            <p:spPr>
              <a:xfrm>
                <a:off x="0" y="-38100"/>
                <a:ext cx="2065940" cy="707274"/>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b="1" sz="1800">
                  <a:solidFill>
                    <a:schemeClr val="dk1"/>
                  </a:solidFill>
                  <a:latin typeface="Arial"/>
                  <a:ea typeface="Arial"/>
                  <a:cs typeface="Arial"/>
                  <a:sym typeface="Arial"/>
                </a:endParaRPr>
              </a:p>
            </p:txBody>
          </p:sp>
        </p:grpSp>
        <p:sp>
          <p:nvSpPr>
            <p:cNvPr id="981" name="Google Shape;981;p44"/>
            <p:cNvSpPr txBox="1"/>
            <p:nvPr/>
          </p:nvSpPr>
          <p:spPr>
            <a:xfrm>
              <a:off x="1753" y="7849"/>
              <a:ext cx="8400" cy="12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b="1" lang="en-US" sz="4800">
                  <a:solidFill>
                    <a:srgbClr val="FEFEFE"/>
                  </a:solidFill>
                </a:rPr>
                <a:t>Essere specifici</a:t>
              </a:r>
              <a:endParaRPr/>
            </a:p>
          </p:txBody>
        </p:sp>
      </p:grpSp>
      <p:grpSp>
        <p:nvGrpSpPr>
          <p:cNvPr id="982" name="Google Shape;982;p44"/>
          <p:cNvGrpSpPr/>
          <p:nvPr/>
        </p:nvGrpSpPr>
        <p:grpSpPr>
          <a:xfrm>
            <a:off x="5495925" y="7344849"/>
            <a:ext cx="7435850" cy="1913451"/>
            <a:chOff x="8655" y="11568"/>
            <a:chExt cx="11710" cy="3012"/>
          </a:xfrm>
        </p:grpSpPr>
        <p:grpSp>
          <p:nvGrpSpPr>
            <p:cNvPr id="983" name="Google Shape;983;p44"/>
            <p:cNvGrpSpPr/>
            <p:nvPr/>
          </p:nvGrpSpPr>
          <p:grpSpPr>
            <a:xfrm>
              <a:off x="8655" y="11568"/>
              <a:ext cx="11710" cy="3012"/>
              <a:chOff x="0" y="-38100"/>
              <a:chExt cx="2749427" cy="707274"/>
            </a:xfrm>
          </p:grpSpPr>
          <p:sp>
            <p:nvSpPr>
              <p:cNvPr id="984" name="Google Shape;984;p44"/>
              <p:cNvSpPr/>
              <p:nvPr/>
            </p:nvSpPr>
            <p:spPr>
              <a:xfrm>
                <a:off x="0" y="0"/>
                <a:ext cx="2749427" cy="669174"/>
              </a:xfrm>
              <a:custGeom>
                <a:rect b="b" l="l" r="r" t="t"/>
                <a:pathLst>
                  <a:path extrusionOk="0" h="669174" w="2749427">
                    <a:moveTo>
                      <a:pt x="15618" y="0"/>
                    </a:moveTo>
                    <a:lnTo>
                      <a:pt x="2733809" y="0"/>
                    </a:lnTo>
                    <a:cubicBezTo>
                      <a:pt x="2737951" y="0"/>
                      <a:pt x="2741924" y="1645"/>
                      <a:pt x="2744852" y="4574"/>
                    </a:cubicBezTo>
                    <a:cubicBezTo>
                      <a:pt x="2747781" y="7503"/>
                      <a:pt x="2749427" y="11476"/>
                      <a:pt x="2749427" y="15618"/>
                    </a:cubicBezTo>
                    <a:lnTo>
                      <a:pt x="2749427" y="653556"/>
                    </a:lnTo>
                    <a:cubicBezTo>
                      <a:pt x="2749427" y="657698"/>
                      <a:pt x="2747781" y="661671"/>
                      <a:pt x="2744852" y="664600"/>
                    </a:cubicBezTo>
                    <a:cubicBezTo>
                      <a:pt x="2741924" y="667529"/>
                      <a:pt x="2737951" y="669174"/>
                      <a:pt x="2733809" y="669174"/>
                    </a:cubicBezTo>
                    <a:lnTo>
                      <a:pt x="15618" y="669174"/>
                    </a:lnTo>
                    <a:cubicBezTo>
                      <a:pt x="6992" y="669174"/>
                      <a:pt x="0" y="662182"/>
                      <a:pt x="0" y="653556"/>
                    </a:cubicBezTo>
                    <a:lnTo>
                      <a:pt x="0" y="15618"/>
                    </a:lnTo>
                    <a:cubicBezTo>
                      <a:pt x="0" y="11476"/>
                      <a:pt x="1645" y="7503"/>
                      <a:pt x="4574" y="4574"/>
                    </a:cubicBezTo>
                    <a:cubicBezTo>
                      <a:pt x="7503" y="1645"/>
                      <a:pt x="11476" y="0"/>
                      <a:pt x="15618"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5" name="Google Shape;985;p44"/>
              <p:cNvSpPr txBox="1"/>
              <p:nvPr/>
            </p:nvSpPr>
            <p:spPr>
              <a:xfrm>
                <a:off x="0" y="-38100"/>
                <a:ext cx="2749427" cy="707274"/>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b="1" sz="1800">
                  <a:solidFill>
                    <a:schemeClr val="dk1"/>
                  </a:solidFill>
                  <a:latin typeface="Arial"/>
                  <a:ea typeface="Arial"/>
                  <a:cs typeface="Arial"/>
                  <a:sym typeface="Arial"/>
                </a:endParaRPr>
              </a:p>
            </p:txBody>
          </p:sp>
        </p:grpSp>
        <p:sp>
          <p:nvSpPr>
            <p:cNvPr id="986" name="Google Shape;986;p44"/>
            <p:cNvSpPr txBox="1"/>
            <p:nvPr/>
          </p:nvSpPr>
          <p:spPr>
            <a:xfrm>
              <a:off x="9724" y="11686"/>
              <a:ext cx="9600" cy="24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b="1" lang="en-US" sz="4200">
                  <a:solidFill>
                    <a:srgbClr val="FEFEFE"/>
                  </a:solidFill>
                </a:rPr>
                <a:t>Supportare autonomia e indipendenza</a:t>
              </a:r>
              <a:endParaRPr sz="800"/>
            </a:p>
          </p:txBody>
        </p:sp>
      </p:grpSp>
      <p:grpSp>
        <p:nvGrpSpPr>
          <p:cNvPr id="987" name="Google Shape;987;p44"/>
          <p:cNvGrpSpPr/>
          <p:nvPr/>
        </p:nvGrpSpPr>
        <p:grpSpPr>
          <a:xfrm>
            <a:off x="365125" y="9417050"/>
            <a:ext cx="17557750" cy="642938"/>
            <a:chOff x="0" y="-44435"/>
            <a:chExt cx="23408743" cy="856941"/>
          </a:xfrm>
        </p:grpSpPr>
        <p:sp>
          <p:nvSpPr>
            <p:cNvPr id="988" name="Google Shape;988;p4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9" name="Google Shape;989;p4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990" name="Google Shape;990;p44"/>
          <p:cNvGrpSpPr/>
          <p:nvPr/>
        </p:nvGrpSpPr>
        <p:grpSpPr>
          <a:xfrm>
            <a:off x="11757025" y="1347935"/>
            <a:ext cx="5587048" cy="1960415"/>
            <a:chOff x="18515" y="2124"/>
            <a:chExt cx="8799" cy="3087"/>
          </a:xfrm>
        </p:grpSpPr>
        <p:grpSp>
          <p:nvGrpSpPr>
            <p:cNvPr id="991" name="Google Shape;991;p44"/>
            <p:cNvGrpSpPr/>
            <p:nvPr/>
          </p:nvGrpSpPr>
          <p:grpSpPr>
            <a:xfrm>
              <a:off x="18515" y="2124"/>
              <a:ext cx="8799" cy="3012"/>
              <a:chOff x="0" y="-38100"/>
              <a:chExt cx="2065940" cy="707274"/>
            </a:xfrm>
          </p:grpSpPr>
          <p:sp>
            <p:nvSpPr>
              <p:cNvPr id="992" name="Google Shape;992;p44"/>
              <p:cNvSpPr/>
              <p:nvPr/>
            </p:nvSpPr>
            <p:spPr>
              <a:xfrm>
                <a:off x="0" y="0"/>
                <a:ext cx="2065940" cy="669174"/>
              </a:xfrm>
              <a:custGeom>
                <a:rect b="b" l="l" r="r" t="t"/>
                <a:pathLst>
                  <a:path extrusionOk="0" h="669174" w="2065940">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3" name="Google Shape;993;p44"/>
              <p:cNvSpPr txBox="1"/>
              <p:nvPr/>
            </p:nvSpPr>
            <p:spPr>
              <a:xfrm>
                <a:off x="0" y="-38100"/>
                <a:ext cx="2065940" cy="707274"/>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b="1" sz="1800">
                  <a:solidFill>
                    <a:schemeClr val="dk1"/>
                  </a:solidFill>
                  <a:latin typeface="Arial"/>
                  <a:ea typeface="Arial"/>
                  <a:cs typeface="Arial"/>
                  <a:sym typeface="Arial"/>
                </a:endParaRPr>
              </a:p>
            </p:txBody>
          </p:sp>
        </p:grpSp>
        <p:sp>
          <p:nvSpPr>
            <p:cNvPr id="994" name="Google Shape;994;p44"/>
            <p:cNvSpPr txBox="1"/>
            <p:nvPr/>
          </p:nvSpPr>
          <p:spPr>
            <a:xfrm>
              <a:off x="18650" y="2211"/>
              <a:ext cx="8400" cy="30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b="1" lang="en-US" sz="4800">
                  <a:solidFill>
                    <a:srgbClr val="FEFEFE"/>
                  </a:solidFill>
                </a:rPr>
                <a:t>Evitare messaggi impliciti</a:t>
              </a:r>
              <a:endParaRPr/>
            </a:p>
          </p:txBody>
        </p:sp>
      </p:grpSp>
      <p:grpSp>
        <p:nvGrpSpPr>
          <p:cNvPr id="995" name="Google Shape;995;p44"/>
          <p:cNvGrpSpPr/>
          <p:nvPr/>
        </p:nvGrpSpPr>
        <p:grpSpPr>
          <a:xfrm>
            <a:off x="11757025" y="4135585"/>
            <a:ext cx="5587048" cy="1912790"/>
            <a:chOff x="18515" y="6513"/>
            <a:chExt cx="8799" cy="3012"/>
          </a:xfrm>
        </p:grpSpPr>
        <p:grpSp>
          <p:nvGrpSpPr>
            <p:cNvPr id="996" name="Google Shape;996;p44"/>
            <p:cNvGrpSpPr/>
            <p:nvPr/>
          </p:nvGrpSpPr>
          <p:grpSpPr>
            <a:xfrm>
              <a:off x="18515" y="6513"/>
              <a:ext cx="8799" cy="3012"/>
              <a:chOff x="0" y="-38100"/>
              <a:chExt cx="2065940" cy="707274"/>
            </a:xfrm>
          </p:grpSpPr>
          <p:sp>
            <p:nvSpPr>
              <p:cNvPr id="997" name="Google Shape;997;p44"/>
              <p:cNvSpPr/>
              <p:nvPr/>
            </p:nvSpPr>
            <p:spPr>
              <a:xfrm>
                <a:off x="0" y="0"/>
                <a:ext cx="2065940" cy="669174"/>
              </a:xfrm>
              <a:custGeom>
                <a:rect b="b" l="l" r="r" t="t"/>
                <a:pathLst>
                  <a:path extrusionOk="0" h="669174" w="2065940">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8" name="Google Shape;998;p44"/>
              <p:cNvSpPr txBox="1"/>
              <p:nvPr/>
            </p:nvSpPr>
            <p:spPr>
              <a:xfrm>
                <a:off x="0" y="-38100"/>
                <a:ext cx="2065940" cy="707274"/>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b="1" sz="1800">
                  <a:solidFill>
                    <a:schemeClr val="dk1"/>
                  </a:solidFill>
                  <a:latin typeface="Arial"/>
                  <a:ea typeface="Arial"/>
                  <a:cs typeface="Arial"/>
                  <a:sym typeface="Arial"/>
                </a:endParaRPr>
              </a:p>
            </p:txBody>
          </p:sp>
        </p:grpSp>
        <p:sp>
          <p:nvSpPr>
            <p:cNvPr id="999" name="Google Shape;999;p44"/>
            <p:cNvSpPr txBox="1"/>
            <p:nvPr/>
          </p:nvSpPr>
          <p:spPr>
            <a:xfrm>
              <a:off x="18650" y="6540"/>
              <a:ext cx="8400" cy="2400"/>
            </a:xfrm>
            <a:prstGeom prst="rect">
              <a:avLst/>
            </a:prstGeom>
            <a:noFill/>
            <a:ln>
              <a:noFill/>
            </a:ln>
          </p:spPr>
          <p:txBody>
            <a:bodyPr anchorCtr="0" anchor="t" bIns="0" lIns="0" spcFirstLastPara="1" rIns="0" wrap="square" tIns="0">
              <a:spAutoFit/>
            </a:bodyPr>
            <a:lstStyle/>
            <a:p>
              <a:pPr indent="0" lvl="0" marL="0" marR="0" rtl="0" algn="ctr">
                <a:lnSpc>
                  <a:spcPct val="148958"/>
                </a:lnSpc>
                <a:spcBef>
                  <a:spcPts val="0"/>
                </a:spcBef>
                <a:spcAft>
                  <a:spcPts val="0"/>
                </a:spcAft>
                <a:buNone/>
              </a:pPr>
              <a:r>
                <a:rPr b="1" lang="en-US" sz="3900">
                  <a:solidFill>
                    <a:srgbClr val="FEFEFE"/>
                  </a:solidFill>
                </a:rPr>
                <a:t>Usare affermazioni in prima persona ("Io")</a:t>
              </a:r>
              <a:endParaRPr sz="500"/>
            </a:p>
          </p:txBody>
        </p:sp>
      </p:grpSp>
      <p:grpSp>
        <p:nvGrpSpPr>
          <p:cNvPr id="1000" name="Google Shape;1000;p44"/>
          <p:cNvGrpSpPr/>
          <p:nvPr/>
        </p:nvGrpSpPr>
        <p:grpSpPr>
          <a:xfrm>
            <a:off x="6615816" y="1819275"/>
            <a:ext cx="5056754" cy="5438458"/>
            <a:chOff x="10419" y="2864"/>
            <a:chExt cx="7962" cy="8565"/>
          </a:xfrm>
        </p:grpSpPr>
        <p:sp>
          <p:nvSpPr>
            <p:cNvPr id="1001" name="Google Shape;1001;p44"/>
            <p:cNvSpPr txBox="1"/>
            <p:nvPr/>
          </p:nvSpPr>
          <p:spPr>
            <a:xfrm>
              <a:off x="10991" y="2864"/>
              <a:ext cx="6900" cy="6600"/>
            </a:xfrm>
            <a:prstGeom prst="rect">
              <a:avLst/>
            </a:prstGeom>
            <a:noFill/>
            <a:ln>
              <a:noFill/>
            </a:ln>
          </p:spPr>
          <p:txBody>
            <a:bodyPr anchorCtr="0" anchor="t" bIns="0" lIns="0" spcFirstLastPara="1" rIns="0" wrap="square" tIns="0">
              <a:spAutoFit/>
            </a:bodyPr>
            <a:lstStyle/>
            <a:p>
              <a:pPr indent="0" lvl="1" marL="0" marR="0" rtl="0" algn="ctr">
                <a:lnSpc>
                  <a:spcPct val="137976"/>
                </a:lnSpc>
                <a:spcBef>
                  <a:spcPts val="0"/>
                </a:spcBef>
                <a:spcAft>
                  <a:spcPts val="0"/>
                </a:spcAft>
                <a:buNone/>
              </a:pPr>
              <a:r>
                <a:rPr b="1" lang="en-US" sz="4200">
                  <a:solidFill>
                    <a:srgbClr val="100F0D"/>
                  </a:solidFill>
                </a:rPr>
                <a:t>Evitare ambiguità in un corso online per persone con disabilità</a:t>
              </a:r>
              <a:endParaRPr/>
            </a:p>
          </p:txBody>
        </p:sp>
        <p:sp>
          <p:nvSpPr>
            <p:cNvPr id="1002" name="Google Shape;1002;p44"/>
            <p:cNvSpPr/>
            <p:nvPr/>
          </p:nvSpPr>
          <p:spPr>
            <a:xfrm rot="-9814725">
              <a:off x="11085" y="3210"/>
              <a:ext cx="1595" cy="716"/>
            </a:xfrm>
            <a:custGeom>
              <a:rect b="b" l="l" r="r" t="t"/>
              <a:pathLst>
                <a:path extrusionOk="0" h="454921" w="1012981">
                  <a:moveTo>
                    <a:pt x="0" y="0"/>
                  </a:moveTo>
                  <a:lnTo>
                    <a:pt x="1012981" y="0"/>
                  </a:lnTo>
                  <a:lnTo>
                    <a:pt x="1012981" y="454920"/>
                  </a:lnTo>
                  <a:lnTo>
                    <a:pt x="0" y="4549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3" name="Google Shape;1003;p44"/>
            <p:cNvSpPr/>
            <p:nvPr/>
          </p:nvSpPr>
          <p:spPr>
            <a:xfrm rot="-1205789">
              <a:off x="16708" y="3169"/>
              <a:ext cx="1595" cy="716"/>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4" name="Google Shape;1004;p44"/>
            <p:cNvSpPr/>
            <p:nvPr/>
          </p:nvSpPr>
          <p:spPr>
            <a:xfrm rot="1314557">
              <a:off x="16710" y="7798"/>
              <a:ext cx="1595" cy="716"/>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44"/>
            <p:cNvSpPr/>
            <p:nvPr/>
          </p:nvSpPr>
          <p:spPr>
            <a:xfrm rot="10136096">
              <a:off x="10473" y="8236"/>
              <a:ext cx="1595" cy="716"/>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6" name="Google Shape;1006;p44"/>
            <p:cNvSpPr/>
            <p:nvPr/>
          </p:nvSpPr>
          <p:spPr>
            <a:xfrm rot="5400000">
              <a:off x="13710" y="10273"/>
              <a:ext cx="1595" cy="716"/>
            </a:xfrm>
            <a:custGeom>
              <a:rect b="b" l="l" r="r" t="t"/>
              <a:pathLst>
                <a:path extrusionOk="0" h="454921" w="1012981">
                  <a:moveTo>
                    <a:pt x="0" y="0"/>
                  </a:moveTo>
                  <a:lnTo>
                    <a:pt x="1012981" y="0"/>
                  </a:lnTo>
                  <a:lnTo>
                    <a:pt x="1012981" y="454921"/>
                  </a:lnTo>
                  <a:lnTo>
                    <a:pt x="0" y="4549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2000"/>
                                        <p:tgtEl>
                                          <p:spTgt spid="10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1000"/>
                                        <p:tgtEl>
                                          <p:spTgt spid="9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1000"/>
                                        <p:tgtEl>
                                          <p:spTgt spid="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000"/>
                                        <p:tgtEl>
                                          <p:spTgt spid="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1000"/>
                                        <p:tgtEl>
                                          <p:spTgt spid="9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010" name="Shape 1010"/>
        <p:cNvGrpSpPr/>
        <p:nvPr/>
      </p:nvGrpSpPr>
      <p:grpSpPr>
        <a:xfrm>
          <a:off x="0" y="0"/>
          <a:ext cx="0" cy="0"/>
          <a:chOff x="0" y="0"/>
          <a:chExt cx="0" cy="0"/>
        </a:xfrm>
      </p:grpSpPr>
      <p:grpSp>
        <p:nvGrpSpPr>
          <p:cNvPr id="1011" name="Google Shape;1011;p45"/>
          <p:cNvGrpSpPr/>
          <p:nvPr/>
        </p:nvGrpSpPr>
        <p:grpSpPr>
          <a:xfrm>
            <a:off x="365125" y="9417050"/>
            <a:ext cx="17557750" cy="709613"/>
            <a:chOff x="0" y="-44230"/>
            <a:chExt cx="23408743" cy="944881"/>
          </a:xfrm>
        </p:grpSpPr>
        <p:sp>
          <p:nvSpPr>
            <p:cNvPr id="1012" name="Google Shape;1012;p4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45"/>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014" name="Google Shape;1014;p45"/>
          <p:cNvGrpSpPr/>
          <p:nvPr/>
        </p:nvGrpSpPr>
        <p:grpSpPr>
          <a:xfrm>
            <a:off x="-276222" y="1321681"/>
            <a:ext cx="8437560" cy="1023763"/>
            <a:chOff x="46" y="1976"/>
            <a:chExt cx="13287" cy="1613"/>
          </a:xfrm>
        </p:grpSpPr>
        <p:grpSp>
          <p:nvGrpSpPr>
            <p:cNvPr id="1015" name="Google Shape;1015;p45"/>
            <p:cNvGrpSpPr/>
            <p:nvPr/>
          </p:nvGrpSpPr>
          <p:grpSpPr>
            <a:xfrm>
              <a:off x="46" y="1976"/>
              <a:ext cx="3565" cy="1613"/>
              <a:chOff x="2121" y="5412"/>
              <a:chExt cx="3018948" cy="1365975"/>
            </a:xfrm>
          </p:grpSpPr>
          <p:sp>
            <p:nvSpPr>
              <p:cNvPr id="1016" name="Google Shape;1016;p45"/>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45"/>
              <p:cNvSpPr/>
              <p:nvPr/>
            </p:nvSpPr>
            <p:spPr>
              <a:xfrm>
                <a:off x="573385" y="99007"/>
                <a:ext cx="1878542" cy="1178785"/>
              </a:xfrm>
              <a:custGeom>
                <a:rect b="b" l="l" r="r" t="t"/>
                <a:pathLst>
                  <a:path extrusionOk="0" h="1178785" w="1878542">
                    <a:moveTo>
                      <a:pt x="0" y="0"/>
                    </a:moveTo>
                    <a:lnTo>
                      <a:pt x="1878542" y="0"/>
                    </a:lnTo>
                    <a:lnTo>
                      <a:pt x="1878542" y="1178785"/>
                    </a:lnTo>
                    <a:lnTo>
                      <a:pt x="0" y="117878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8" name="Google Shape;1018;p45"/>
            <p:cNvSpPr txBox="1"/>
            <p:nvPr/>
          </p:nvSpPr>
          <p:spPr>
            <a:xfrm>
              <a:off x="4033" y="1978"/>
              <a:ext cx="93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Ascolto attivo</a:t>
              </a:r>
              <a:endParaRPr/>
            </a:p>
          </p:txBody>
        </p:sp>
      </p:grpSp>
      <p:grpSp>
        <p:nvGrpSpPr>
          <p:cNvPr id="1019" name="Google Shape;1019;p45"/>
          <p:cNvGrpSpPr/>
          <p:nvPr/>
        </p:nvGrpSpPr>
        <p:grpSpPr>
          <a:xfrm>
            <a:off x="-258759" y="2960688"/>
            <a:ext cx="8496295" cy="1904672"/>
            <a:chOff x="-46" y="4688"/>
            <a:chExt cx="13379" cy="3000"/>
          </a:xfrm>
        </p:grpSpPr>
        <p:grpSp>
          <p:nvGrpSpPr>
            <p:cNvPr id="1020" name="Google Shape;1020;p45"/>
            <p:cNvGrpSpPr/>
            <p:nvPr/>
          </p:nvGrpSpPr>
          <p:grpSpPr>
            <a:xfrm>
              <a:off x="-46" y="5294"/>
              <a:ext cx="3565" cy="1613"/>
              <a:chOff x="2121" y="5412"/>
              <a:chExt cx="3018948" cy="1365975"/>
            </a:xfrm>
          </p:grpSpPr>
          <p:sp>
            <p:nvSpPr>
              <p:cNvPr id="1021" name="Google Shape;1021;p45"/>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45"/>
              <p:cNvSpPr/>
              <p:nvPr/>
            </p:nvSpPr>
            <p:spPr>
              <a:xfrm>
                <a:off x="955665" y="122646"/>
                <a:ext cx="1113982" cy="1138168"/>
              </a:xfrm>
              <a:custGeom>
                <a:rect b="b" l="l" r="r" t="t"/>
                <a:pathLst>
                  <a:path extrusionOk="0" h="1138168" w="1113982">
                    <a:moveTo>
                      <a:pt x="0" y="0"/>
                    </a:moveTo>
                    <a:lnTo>
                      <a:pt x="1113982" y="0"/>
                    </a:lnTo>
                    <a:lnTo>
                      <a:pt x="1113982" y="1138168"/>
                    </a:lnTo>
                    <a:lnTo>
                      <a:pt x="0" y="113816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3" name="Google Shape;1023;p45"/>
            <p:cNvSpPr txBox="1"/>
            <p:nvPr/>
          </p:nvSpPr>
          <p:spPr>
            <a:xfrm>
              <a:off x="4033" y="4688"/>
              <a:ext cx="9300" cy="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Chiarire e verificare la comprensione</a:t>
              </a:r>
              <a:endParaRPr/>
            </a:p>
          </p:txBody>
        </p:sp>
      </p:grpSp>
      <p:grpSp>
        <p:nvGrpSpPr>
          <p:cNvPr id="1024" name="Google Shape;1024;p45"/>
          <p:cNvGrpSpPr/>
          <p:nvPr/>
        </p:nvGrpSpPr>
        <p:grpSpPr>
          <a:xfrm>
            <a:off x="-253997" y="5210175"/>
            <a:ext cx="8442320" cy="1904673"/>
            <a:chOff x="86" y="8204"/>
            <a:chExt cx="13294" cy="3000"/>
          </a:xfrm>
        </p:grpSpPr>
        <p:grpSp>
          <p:nvGrpSpPr>
            <p:cNvPr id="1025" name="Google Shape;1025;p45"/>
            <p:cNvGrpSpPr/>
            <p:nvPr/>
          </p:nvGrpSpPr>
          <p:grpSpPr>
            <a:xfrm>
              <a:off x="86" y="8719"/>
              <a:ext cx="3565" cy="1613"/>
              <a:chOff x="2121" y="5412"/>
              <a:chExt cx="3018948" cy="1365975"/>
            </a:xfrm>
          </p:grpSpPr>
          <p:sp>
            <p:nvSpPr>
              <p:cNvPr id="1026" name="Google Shape;1026;p45"/>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7" name="Google Shape;1027;p45"/>
              <p:cNvSpPr/>
              <p:nvPr/>
            </p:nvSpPr>
            <p:spPr>
              <a:xfrm>
                <a:off x="949809" y="81557"/>
                <a:ext cx="1125694" cy="1213686"/>
              </a:xfrm>
              <a:custGeom>
                <a:rect b="b" l="l" r="r" t="t"/>
                <a:pathLst>
                  <a:path extrusionOk="0" h="1213686" w="1125694">
                    <a:moveTo>
                      <a:pt x="0" y="0"/>
                    </a:moveTo>
                    <a:lnTo>
                      <a:pt x="1125694" y="0"/>
                    </a:lnTo>
                    <a:lnTo>
                      <a:pt x="1125694" y="1213686"/>
                    </a:lnTo>
                    <a:lnTo>
                      <a:pt x="0" y="12136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8" name="Google Shape;1028;p45"/>
            <p:cNvSpPr txBox="1"/>
            <p:nvPr/>
          </p:nvSpPr>
          <p:spPr>
            <a:xfrm>
              <a:off x="4080" y="8204"/>
              <a:ext cx="9300" cy="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Riflettere e riformulare</a:t>
              </a:r>
              <a:endParaRPr/>
            </a:p>
          </p:txBody>
        </p:sp>
      </p:grpSp>
      <p:grpSp>
        <p:nvGrpSpPr>
          <p:cNvPr id="1029" name="Google Shape;1029;p45"/>
          <p:cNvGrpSpPr/>
          <p:nvPr/>
        </p:nvGrpSpPr>
        <p:grpSpPr>
          <a:xfrm>
            <a:off x="-252409" y="7692325"/>
            <a:ext cx="8448044" cy="1025337"/>
            <a:chOff x="-46" y="12036"/>
            <a:chExt cx="13305" cy="1613"/>
          </a:xfrm>
        </p:grpSpPr>
        <p:grpSp>
          <p:nvGrpSpPr>
            <p:cNvPr id="1030" name="Google Shape;1030;p45"/>
            <p:cNvGrpSpPr/>
            <p:nvPr/>
          </p:nvGrpSpPr>
          <p:grpSpPr>
            <a:xfrm>
              <a:off x="-46" y="12036"/>
              <a:ext cx="3565" cy="1613"/>
              <a:chOff x="-46" y="12036"/>
              <a:chExt cx="3565" cy="1613"/>
            </a:xfrm>
          </p:grpSpPr>
          <p:sp>
            <p:nvSpPr>
              <p:cNvPr id="1031" name="Google Shape;1031;p45"/>
              <p:cNvSpPr/>
              <p:nvPr/>
            </p:nvSpPr>
            <p:spPr>
              <a:xfrm>
                <a:off x="-46" y="12036"/>
                <a:ext cx="3565" cy="1613"/>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45"/>
              <p:cNvSpPr/>
              <p:nvPr/>
            </p:nvSpPr>
            <p:spPr>
              <a:xfrm>
                <a:off x="1149" y="12122"/>
                <a:ext cx="1442" cy="1442"/>
              </a:xfrm>
              <a:custGeom>
                <a:rect b="b" l="l" r="r" t="t"/>
                <a:pathLst>
                  <a:path extrusionOk="0" h="1220789" w="1220789">
                    <a:moveTo>
                      <a:pt x="0" y="0"/>
                    </a:moveTo>
                    <a:lnTo>
                      <a:pt x="1220789" y="0"/>
                    </a:lnTo>
                    <a:lnTo>
                      <a:pt x="1220789" y="1220789"/>
                    </a:lnTo>
                    <a:lnTo>
                      <a:pt x="0" y="122078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3" name="Google Shape;1033;p45"/>
            <p:cNvSpPr txBox="1"/>
            <p:nvPr/>
          </p:nvSpPr>
          <p:spPr>
            <a:xfrm>
              <a:off x="3959" y="12122"/>
              <a:ext cx="93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Non interrompere</a:t>
              </a:r>
              <a:endParaRPr/>
            </a:p>
          </p:txBody>
        </p:sp>
      </p:grpSp>
      <p:sp>
        <p:nvSpPr>
          <p:cNvPr id="1034" name="Google Shape;1034;p45"/>
          <p:cNvSpPr txBox="1"/>
          <p:nvPr/>
        </p:nvSpPr>
        <p:spPr>
          <a:xfrm>
            <a:off x="9344025" y="2513013"/>
            <a:ext cx="7915200" cy="5194800"/>
          </a:xfrm>
          <a:prstGeom prst="rect">
            <a:avLst/>
          </a:prstGeom>
          <a:noFill/>
          <a:ln>
            <a:noFill/>
          </a:ln>
        </p:spPr>
        <p:txBody>
          <a:bodyPr anchorCtr="0" anchor="t" bIns="0" lIns="0" spcFirstLastPara="1" rIns="0" wrap="square" tIns="0">
            <a:spAutoFit/>
          </a:bodyPr>
          <a:lstStyle/>
          <a:p>
            <a:pPr indent="0" lvl="0" marL="0" marR="0" rtl="0" algn="r">
              <a:lnSpc>
                <a:spcPct val="122916"/>
              </a:lnSpc>
              <a:spcBef>
                <a:spcPts val="0"/>
              </a:spcBef>
              <a:spcAft>
                <a:spcPts val="0"/>
              </a:spcAft>
              <a:buNone/>
            </a:pPr>
            <a:r>
              <a:rPr b="1" lang="en-US" sz="7200">
                <a:solidFill>
                  <a:srgbClr val="FEFEFE"/>
                </a:solidFill>
              </a:rPr>
              <a:t>Ascolto attivo in un corso online per persone con disabilità</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1200"/>
                                        <p:tgtEl>
                                          <p:spTgt spid="10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1000"/>
                                        <p:tgtEl>
                                          <p:spTgt spid="10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1000"/>
                                        <p:tgtEl>
                                          <p:spTgt spid="1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038" name="Shape 1038"/>
        <p:cNvGrpSpPr/>
        <p:nvPr/>
      </p:nvGrpSpPr>
      <p:grpSpPr>
        <a:xfrm>
          <a:off x="0" y="0"/>
          <a:ext cx="0" cy="0"/>
          <a:chOff x="0" y="0"/>
          <a:chExt cx="0" cy="0"/>
        </a:xfrm>
      </p:grpSpPr>
      <p:grpSp>
        <p:nvGrpSpPr>
          <p:cNvPr id="1039" name="Google Shape;1039;p46"/>
          <p:cNvGrpSpPr/>
          <p:nvPr/>
        </p:nvGrpSpPr>
        <p:grpSpPr>
          <a:xfrm>
            <a:off x="365125" y="9417050"/>
            <a:ext cx="17557750" cy="709613"/>
            <a:chOff x="0" y="-44230"/>
            <a:chExt cx="23408743" cy="944881"/>
          </a:xfrm>
        </p:grpSpPr>
        <p:sp>
          <p:nvSpPr>
            <p:cNvPr id="1040" name="Google Shape;1040;p4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46"/>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042" name="Google Shape;1042;p46"/>
          <p:cNvGrpSpPr/>
          <p:nvPr/>
        </p:nvGrpSpPr>
        <p:grpSpPr>
          <a:xfrm>
            <a:off x="-341309" y="1255713"/>
            <a:ext cx="8807445" cy="1040514"/>
            <a:chOff x="-536" y="1978"/>
            <a:chExt cx="13869" cy="1638"/>
          </a:xfrm>
        </p:grpSpPr>
        <p:grpSp>
          <p:nvGrpSpPr>
            <p:cNvPr id="1043" name="Google Shape;1043;p46"/>
            <p:cNvGrpSpPr/>
            <p:nvPr/>
          </p:nvGrpSpPr>
          <p:grpSpPr>
            <a:xfrm>
              <a:off x="-536" y="2002"/>
              <a:ext cx="3565" cy="1613"/>
              <a:chOff x="2121" y="5412"/>
              <a:chExt cx="3018948" cy="1365975"/>
            </a:xfrm>
          </p:grpSpPr>
          <p:sp>
            <p:nvSpPr>
              <p:cNvPr id="1044" name="Google Shape;1044;p46"/>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5" name="Google Shape;1045;p46"/>
              <p:cNvSpPr/>
              <p:nvPr/>
            </p:nvSpPr>
            <p:spPr>
              <a:xfrm>
                <a:off x="708268" y="65218"/>
                <a:ext cx="1832887" cy="1246363"/>
              </a:xfrm>
              <a:custGeom>
                <a:rect b="b" l="l" r="r" t="t"/>
                <a:pathLst>
                  <a:path extrusionOk="0" h="1246363" w="1832887">
                    <a:moveTo>
                      <a:pt x="0" y="0"/>
                    </a:moveTo>
                    <a:lnTo>
                      <a:pt x="1832887" y="0"/>
                    </a:lnTo>
                    <a:lnTo>
                      <a:pt x="1832887" y="1246363"/>
                    </a:lnTo>
                    <a:lnTo>
                      <a:pt x="0" y="12463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46" name="Google Shape;1046;p46"/>
            <p:cNvSpPr txBox="1"/>
            <p:nvPr/>
          </p:nvSpPr>
          <p:spPr>
            <a:xfrm>
              <a:off x="4033" y="1978"/>
              <a:ext cx="93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Mostrare empatia</a:t>
              </a:r>
              <a:endParaRPr/>
            </a:p>
          </p:txBody>
        </p:sp>
      </p:grpSp>
      <p:grpSp>
        <p:nvGrpSpPr>
          <p:cNvPr id="1047" name="Google Shape;1047;p46"/>
          <p:cNvGrpSpPr/>
          <p:nvPr/>
        </p:nvGrpSpPr>
        <p:grpSpPr>
          <a:xfrm>
            <a:off x="-341309" y="2976563"/>
            <a:ext cx="9569445" cy="1904672"/>
            <a:chOff x="-536" y="4688"/>
            <a:chExt cx="15069" cy="3000"/>
          </a:xfrm>
        </p:grpSpPr>
        <p:grpSp>
          <p:nvGrpSpPr>
            <p:cNvPr id="1048" name="Google Shape;1048;p46"/>
            <p:cNvGrpSpPr/>
            <p:nvPr/>
          </p:nvGrpSpPr>
          <p:grpSpPr>
            <a:xfrm>
              <a:off x="-536" y="5432"/>
              <a:ext cx="3565" cy="1613"/>
              <a:chOff x="2121" y="5412"/>
              <a:chExt cx="3018948" cy="1365975"/>
            </a:xfrm>
          </p:grpSpPr>
          <p:sp>
            <p:nvSpPr>
              <p:cNvPr id="1049" name="Google Shape;1049;p46"/>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0" name="Google Shape;1050;p46"/>
              <p:cNvSpPr/>
              <p:nvPr/>
            </p:nvSpPr>
            <p:spPr>
              <a:xfrm>
                <a:off x="943953" y="139760"/>
                <a:ext cx="1097280" cy="1097280"/>
              </a:xfrm>
              <a:custGeom>
                <a:rect b="b" l="l" r="r" t="t"/>
                <a:pathLst>
                  <a:path extrusionOk="0" h="1097280" w="1097280">
                    <a:moveTo>
                      <a:pt x="0" y="0"/>
                    </a:moveTo>
                    <a:lnTo>
                      <a:pt x="1097280" y="0"/>
                    </a:lnTo>
                    <a:lnTo>
                      <a:pt x="1097280" y="1097280"/>
                    </a:lnTo>
                    <a:lnTo>
                      <a:pt x="0" y="109728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1" name="Google Shape;1051;p46"/>
            <p:cNvSpPr txBox="1"/>
            <p:nvPr/>
          </p:nvSpPr>
          <p:spPr>
            <a:xfrm>
              <a:off x="4033" y="4688"/>
              <a:ext cx="10500" cy="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Dare </a:t>
              </a:r>
              <a:r>
                <a:rPr b="1" lang="en-US" sz="4800">
                  <a:solidFill>
                    <a:srgbClr val="FEFEFE"/>
                  </a:solidFill>
                </a:rPr>
                <a:t>feedback</a:t>
              </a:r>
              <a:r>
                <a:rPr b="1" lang="en-US" sz="4800">
                  <a:solidFill>
                    <a:srgbClr val="FEFEFE"/>
                  </a:solidFill>
                </a:rPr>
                <a:t> costruttivo</a:t>
              </a:r>
              <a:endParaRPr/>
            </a:p>
          </p:txBody>
        </p:sp>
      </p:grpSp>
      <p:grpSp>
        <p:nvGrpSpPr>
          <p:cNvPr id="1052" name="Google Shape;1052;p46"/>
          <p:cNvGrpSpPr/>
          <p:nvPr/>
        </p:nvGrpSpPr>
        <p:grpSpPr>
          <a:xfrm>
            <a:off x="-257172" y="5624136"/>
            <a:ext cx="10190041" cy="1025016"/>
            <a:chOff x="-404" y="8857"/>
            <a:chExt cx="16048" cy="1613"/>
          </a:xfrm>
        </p:grpSpPr>
        <p:grpSp>
          <p:nvGrpSpPr>
            <p:cNvPr id="1053" name="Google Shape;1053;p46"/>
            <p:cNvGrpSpPr/>
            <p:nvPr/>
          </p:nvGrpSpPr>
          <p:grpSpPr>
            <a:xfrm>
              <a:off x="-404" y="8857"/>
              <a:ext cx="3565" cy="1613"/>
              <a:chOff x="2121" y="5412"/>
              <a:chExt cx="3018948" cy="1365975"/>
            </a:xfrm>
          </p:grpSpPr>
          <p:sp>
            <p:nvSpPr>
              <p:cNvPr id="1054" name="Google Shape;1054;p46"/>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5" name="Google Shape;1055;p46"/>
              <p:cNvSpPr/>
              <p:nvPr/>
            </p:nvSpPr>
            <p:spPr>
              <a:xfrm>
                <a:off x="1103618" y="100912"/>
                <a:ext cx="818076" cy="1174975"/>
              </a:xfrm>
              <a:custGeom>
                <a:rect b="b" l="l" r="r" t="t"/>
                <a:pathLst>
                  <a:path extrusionOk="0" h="1174975" w="818076">
                    <a:moveTo>
                      <a:pt x="0" y="0"/>
                    </a:moveTo>
                    <a:lnTo>
                      <a:pt x="818076" y="0"/>
                    </a:lnTo>
                    <a:lnTo>
                      <a:pt x="818076" y="1174975"/>
                    </a:lnTo>
                    <a:lnTo>
                      <a:pt x="0" y="117497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6" name="Google Shape;1056;p46"/>
            <p:cNvSpPr txBox="1"/>
            <p:nvPr/>
          </p:nvSpPr>
          <p:spPr>
            <a:xfrm>
              <a:off x="3643" y="9065"/>
              <a:ext cx="120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Esprimere apprezzamento</a:t>
              </a:r>
              <a:endParaRPr/>
            </a:p>
          </p:txBody>
        </p:sp>
      </p:grpSp>
      <p:grpSp>
        <p:nvGrpSpPr>
          <p:cNvPr id="1057" name="Google Shape;1057;p46"/>
          <p:cNvGrpSpPr/>
          <p:nvPr/>
        </p:nvGrpSpPr>
        <p:grpSpPr>
          <a:xfrm>
            <a:off x="-341309" y="7715250"/>
            <a:ext cx="8807445" cy="1040514"/>
            <a:chOff x="-536" y="12150"/>
            <a:chExt cx="13869" cy="1638"/>
          </a:xfrm>
        </p:grpSpPr>
        <p:grpSp>
          <p:nvGrpSpPr>
            <p:cNvPr id="1058" name="Google Shape;1058;p46"/>
            <p:cNvGrpSpPr/>
            <p:nvPr/>
          </p:nvGrpSpPr>
          <p:grpSpPr>
            <a:xfrm>
              <a:off x="-536" y="12174"/>
              <a:ext cx="3565" cy="1613"/>
              <a:chOff x="2121" y="5412"/>
              <a:chExt cx="3018948" cy="1365975"/>
            </a:xfrm>
          </p:grpSpPr>
          <p:sp>
            <p:nvSpPr>
              <p:cNvPr id="1059" name="Google Shape;1059;p46"/>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0" name="Google Shape;1060;p46"/>
              <p:cNvSpPr/>
              <p:nvPr/>
            </p:nvSpPr>
            <p:spPr>
              <a:xfrm>
                <a:off x="1231695" y="146789"/>
                <a:ext cx="561921" cy="1083222"/>
              </a:xfrm>
              <a:custGeom>
                <a:rect b="b" l="l" r="r" t="t"/>
                <a:pathLst>
                  <a:path extrusionOk="0" h="1083222" w="561921">
                    <a:moveTo>
                      <a:pt x="0" y="0"/>
                    </a:moveTo>
                    <a:lnTo>
                      <a:pt x="561921" y="0"/>
                    </a:lnTo>
                    <a:lnTo>
                      <a:pt x="561921" y="1083222"/>
                    </a:lnTo>
                    <a:lnTo>
                      <a:pt x="0" y="108322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1" name="Google Shape;1061;p46"/>
            <p:cNvSpPr txBox="1"/>
            <p:nvPr/>
          </p:nvSpPr>
          <p:spPr>
            <a:xfrm>
              <a:off x="4033" y="12150"/>
              <a:ext cx="93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4800">
                  <a:solidFill>
                    <a:srgbClr val="FEFEFE"/>
                  </a:solidFill>
                </a:rPr>
                <a:t>Essere gentili</a:t>
              </a:r>
              <a:endParaRPr/>
            </a:p>
          </p:txBody>
        </p:sp>
      </p:grpSp>
      <p:sp>
        <p:nvSpPr>
          <p:cNvPr id="1062" name="Google Shape;1062;p46"/>
          <p:cNvSpPr txBox="1"/>
          <p:nvPr/>
        </p:nvSpPr>
        <p:spPr>
          <a:xfrm>
            <a:off x="9525000" y="2857500"/>
            <a:ext cx="7915200" cy="5194800"/>
          </a:xfrm>
          <a:prstGeom prst="rect">
            <a:avLst/>
          </a:prstGeom>
          <a:noFill/>
          <a:ln>
            <a:noFill/>
          </a:ln>
        </p:spPr>
        <p:txBody>
          <a:bodyPr anchorCtr="0" anchor="t" bIns="0" lIns="0" spcFirstLastPara="1" rIns="0" wrap="square" tIns="0">
            <a:spAutoFit/>
          </a:bodyPr>
          <a:lstStyle/>
          <a:p>
            <a:pPr indent="0" lvl="0" marL="0" marR="0" rtl="0" algn="r">
              <a:lnSpc>
                <a:spcPct val="122916"/>
              </a:lnSpc>
              <a:spcBef>
                <a:spcPts val="0"/>
              </a:spcBef>
              <a:spcAft>
                <a:spcPts val="0"/>
              </a:spcAft>
              <a:buNone/>
            </a:pPr>
            <a:r>
              <a:rPr b="1" lang="en-US" sz="7200">
                <a:solidFill>
                  <a:srgbClr val="FEFEFE"/>
                </a:solidFill>
              </a:rPr>
              <a:t>Ascolto attivo in un corso online per persone con disabilità</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1200"/>
                                        <p:tgtEl>
                                          <p:spTgt spid="10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1000"/>
                                        <p:tgtEl>
                                          <p:spTgt spid="1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1000"/>
                                        <p:tgtEl>
                                          <p:spTgt spid="10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66" name="Shape 1066"/>
        <p:cNvGrpSpPr/>
        <p:nvPr/>
      </p:nvGrpSpPr>
      <p:grpSpPr>
        <a:xfrm>
          <a:off x="0" y="0"/>
          <a:ext cx="0" cy="0"/>
          <a:chOff x="0" y="0"/>
          <a:chExt cx="0" cy="0"/>
        </a:xfrm>
      </p:grpSpPr>
      <p:grpSp>
        <p:nvGrpSpPr>
          <p:cNvPr id="1067" name="Google Shape;1067;p47"/>
          <p:cNvGrpSpPr/>
          <p:nvPr/>
        </p:nvGrpSpPr>
        <p:grpSpPr>
          <a:xfrm>
            <a:off x="365125" y="9417050"/>
            <a:ext cx="17557750" cy="709613"/>
            <a:chOff x="0" y="-44230"/>
            <a:chExt cx="23408743" cy="944881"/>
          </a:xfrm>
        </p:grpSpPr>
        <p:sp>
          <p:nvSpPr>
            <p:cNvPr id="1068" name="Google Shape;1068;p4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4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070" name="Google Shape;1070;p47"/>
          <p:cNvGrpSpPr/>
          <p:nvPr/>
        </p:nvGrpSpPr>
        <p:grpSpPr>
          <a:xfrm>
            <a:off x="-341309" y="800100"/>
            <a:ext cx="8807445" cy="1038933"/>
            <a:chOff x="-536" y="1259"/>
            <a:chExt cx="13869" cy="1638"/>
          </a:xfrm>
        </p:grpSpPr>
        <p:grpSp>
          <p:nvGrpSpPr>
            <p:cNvPr id="1071" name="Google Shape;1071;p47"/>
            <p:cNvGrpSpPr/>
            <p:nvPr/>
          </p:nvGrpSpPr>
          <p:grpSpPr>
            <a:xfrm>
              <a:off x="-536" y="1283"/>
              <a:ext cx="3565" cy="1613"/>
              <a:chOff x="2121" y="5412"/>
              <a:chExt cx="3018948" cy="1365975"/>
            </a:xfrm>
          </p:grpSpPr>
          <p:sp>
            <p:nvSpPr>
              <p:cNvPr id="1072" name="Google Shape;1072;p47"/>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3" name="Google Shape;1073;p47"/>
              <p:cNvSpPr/>
              <p:nvPr/>
            </p:nvSpPr>
            <p:spPr>
              <a:xfrm>
                <a:off x="943953" y="71072"/>
                <a:ext cx="1237749" cy="1234655"/>
              </a:xfrm>
              <a:custGeom>
                <a:rect b="b" l="l" r="r" t="t"/>
                <a:pathLst>
                  <a:path extrusionOk="0" h="1234655" w="1237749">
                    <a:moveTo>
                      <a:pt x="0" y="0"/>
                    </a:moveTo>
                    <a:lnTo>
                      <a:pt x="1237749" y="0"/>
                    </a:lnTo>
                    <a:lnTo>
                      <a:pt x="1237749" y="1234655"/>
                    </a:lnTo>
                    <a:lnTo>
                      <a:pt x="0" y="123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4" name="Google Shape;1074;p47"/>
            <p:cNvSpPr txBox="1"/>
            <p:nvPr/>
          </p:nvSpPr>
          <p:spPr>
            <a:xfrm>
              <a:off x="4033" y="1259"/>
              <a:ext cx="9300" cy="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100">
                  <a:solidFill>
                    <a:srgbClr val="FEFEFE"/>
                  </a:solidFill>
                </a:rPr>
                <a:t>Esprimere i propri bisogni</a:t>
              </a:r>
              <a:endParaRPr sz="700"/>
            </a:p>
          </p:txBody>
        </p:sp>
      </p:grpSp>
      <p:sp>
        <p:nvSpPr>
          <p:cNvPr id="1075" name="Google Shape;1075;p47"/>
          <p:cNvSpPr txBox="1"/>
          <p:nvPr/>
        </p:nvSpPr>
        <p:spPr>
          <a:xfrm>
            <a:off x="9344025" y="1479550"/>
            <a:ext cx="7915200" cy="7919400"/>
          </a:xfrm>
          <a:prstGeom prst="rect">
            <a:avLst/>
          </a:prstGeom>
          <a:noFill/>
          <a:ln>
            <a:noFill/>
          </a:ln>
        </p:spPr>
        <p:txBody>
          <a:bodyPr anchorCtr="0" anchor="t" bIns="0" lIns="0" spcFirstLastPara="1" rIns="0" wrap="square" tIns="0">
            <a:spAutoFit/>
          </a:bodyPr>
          <a:lstStyle/>
          <a:p>
            <a:pPr indent="0" lvl="0" marL="0" marR="0" rtl="0" algn="r">
              <a:lnSpc>
                <a:spcPct val="122916"/>
              </a:lnSpc>
              <a:spcBef>
                <a:spcPts val="0"/>
              </a:spcBef>
              <a:spcAft>
                <a:spcPts val="0"/>
              </a:spcAft>
              <a:buNone/>
            </a:pPr>
            <a:r>
              <a:rPr b="1" lang="en-US" sz="7200">
                <a:solidFill>
                  <a:srgbClr val="FEFEFE"/>
                </a:solidFill>
              </a:rPr>
              <a:t>Esprimere i propri bisogni e aspettative in un corso online per persone con disabilità</a:t>
            </a:r>
            <a:endParaRPr/>
          </a:p>
        </p:txBody>
      </p:sp>
      <p:grpSp>
        <p:nvGrpSpPr>
          <p:cNvPr id="1076" name="Google Shape;1076;p47"/>
          <p:cNvGrpSpPr/>
          <p:nvPr/>
        </p:nvGrpSpPr>
        <p:grpSpPr>
          <a:xfrm>
            <a:off x="-257172" y="2359025"/>
            <a:ext cx="8723310" cy="1040514"/>
            <a:chOff x="-404" y="3716"/>
            <a:chExt cx="13737" cy="1638"/>
          </a:xfrm>
        </p:grpSpPr>
        <p:sp>
          <p:nvSpPr>
            <p:cNvPr id="1077" name="Google Shape;1077;p47"/>
            <p:cNvSpPr txBox="1"/>
            <p:nvPr/>
          </p:nvSpPr>
          <p:spPr>
            <a:xfrm>
              <a:off x="4033" y="3716"/>
              <a:ext cx="93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800">
                  <a:solidFill>
                    <a:srgbClr val="FEFEFE"/>
                  </a:solidFill>
                </a:rPr>
                <a:t>Stabilire dei limiti</a:t>
              </a:r>
              <a:endParaRPr/>
            </a:p>
          </p:txBody>
        </p:sp>
        <p:grpSp>
          <p:nvGrpSpPr>
            <p:cNvPr id="1078" name="Google Shape;1078;p47"/>
            <p:cNvGrpSpPr/>
            <p:nvPr/>
          </p:nvGrpSpPr>
          <p:grpSpPr>
            <a:xfrm>
              <a:off x="-404" y="3740"/>
              <a:ext cx="3565" cy="1613"/>
              <a:chOff x="2121" y="5412"/>
              <a:chExt cx="3018948" cy="1365975"/>
            </a:xfrm>
          </p:grpSpPr>
          <p:sp>
            <p:nvSpPr>
              <p:cNvPr id="1079" name="Google Shape;1079;p47"/>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47"/>
              <p:cNvSpPr/>
              <p:nvPr/>
            </p:nvSpPr>
            <p:spPr>
              <a:xfrm>
                <a:off x="893781" y="71072"/>
                <a:ext cx="1237749" cy="1234655"/>
              </a:xfrm>
              <a:custGeom>
                <a:rect b="b" l="l" r="r" t="t"/>
                <a:pathLst>
                  <a:path extrusionOk="0" h="1234655" w="1237749">
                    <a:moveTo>
                      <a:pt x="0" y="0"/>
                    </a:moveTo>
                    <a:lnTo>
                      <a:pt x="1237749" y="0"/>
                    </a:lnTo>
                    <a:lnTo>
                      <a:pt x="1237749" y="1234655"/>
                    </a:lnTo>
                    <a:lnTo>
                      <a:pt x="0" y="123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081" name="Google Shape;1081;p47"/>
          <p:cNvGrpSpPr/>
          <p:nvPr/>
        </p:nvGrpSpPr>
        <p:grpSpPr>
          <a:xfrm>
            <a:off x="-257172" y="3765550"/>
            <a:ext cx="9865994" cy="1904673"/>
            <a:chOff x="-404" y="5930"/>
            <a:chExt cx="15537" cy="3000"/>
          </a:xfrm>
        </p:grpSpPr>
        <p:sp>
          <p:nvSpPr>
            <p:cNvPr id="1082" name="Google Shape;1082;p47"/>
            <p:cNvSpPr txBox="1"/>
            <p:nvPr/>
          </p:nvSpPr>
          <p:spPr>
            <a:xfrm>
              <a:off x="4033" y="5930"/>
              <a:ext cx="11100" cy="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800">
                  <a:solidFill>
                    <a:srgbClr val="FEFEFE"/>
                  </a:solidFill>
                </a:rPr>
                <a:t>Rispettare i limiti dei partecipanti</a:t>
              </a:r>
              <a:endParaRPr/>
            </a:p>
          </p:txBody>
        </p:sp>
        <p:grpSp>
          <p:nvGrpSpPr>
            <p:cNvPr id="1083" name="Google Shape;1083;p47"/>
            <p:cNvGrpSpPr/>
            <p:nvPr/>
          </p:nvGrpSpPr>
          <p:grpSpPr>
            <a:xfrm>
              <a:off x="-404" y="6668"/>
              <a:ext cx="3565" cy="1620"/>
              <a:chOff x="2121" y="0"/>
              <a:chExt cx="3018948" cy="1371387"/>
            </a:xfrm>
          </p:grpSpPr>
          <p:sp>
            <p:nvSpPr>
              <p:cNvPr id="1084" name="Google Shape;1084;p47"/>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47"/>
              <p:cNvSpPr/>
              <p:nvPr/>
            </p:nvSpPr>
            <p:spPr>
              <a:xfrm>
                <a:off x="893781" y="0"/>
                <a:ext cx="1237749" cy="1234655"/>
              </a:xfrm>
              <a:custGeom>
                <a:rect b="b" l="l" r="r" t="t"/>
                <a:pathLst>
                  <a:path extrusionOk="0" h="1234655" w="1237749">
                    <a:moveTo>
                      <a:pt x="0" y="0"/>
                    </a:moveTo>
                    <a:lnTo>
                      <a:pt x="1237749" y="0"/>
                    </a:lnTo>
                    <a:lnTo>
                      <a:pt x="1237749" y="1234655"/>
                    </a:lnTo>
                    <a:lnTo>
                      <a:pt x="0" y="123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086" name="Google Shape;1086;p47"/>
          <p:cNvGrpSpPr/>
          <p:nvPr/>
        </p:nvGrpSpPr>
        <p:grpSpPr>
          <a:xfrm>
            <a:off x="-257172" y="5778500"/>
            <a:ext cx="8723310" cy="1906005"/>
            <a:chOff x="-404" y="9101"/>
            <a:chExt cx="13737" cy="3000"/>
          </a:xfrm>
        </p:grpSpPr>
        <p:sp>
          <p:nvSpPr>
            <p:cNvPr id="1087" name="Google Shape;1087;p47"/>
            <p:cNvSpPr txBox="1"/>
            <p:nvPr/>
          </p:nvSpPr>
          <p:spPr>
            <a:xfrm>
              <a:off x="4033" y="9101"/>
              <a:ext cx="9300" cy="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800">
                  <a:solidFill>
                    <a:srgbClr val="FEFEFE"/>
                  </a:solidFill>
                </a:rPr>
                <a:t>Confrontare le violazioni dei limiti</a:t>
              </a:r>
              <a:endParaRPr/>
            </a:p>
          </p:txBody>
        </p:sp>
        <p:grpSp>
          <p:nvGrpSpPr>
            <p:cNvPr id="1088" name="Google Shape;1088;p47"/>
            <p:cNvGrpSpPr/>
            <p:nvPr/>
          </p:nvGrpSpPr>
          <p:grpSpPr>
            <a:xfrm>
              <a:off x="-404" y="9845"/>
              <a:ext cx="3565" cy="1613"/>
              <a:chOff x="2121" y="5412"/>
              <a:chExt cx="3018948" cy="1365975"/>
            </a:xfrm>
          </p:grpSpPr>
          <p:sp>
            <p:nvSpPr>
              <p:cNvPr id="1089" name="Google Shape;1089;p47"/>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0" name="Google Shape;1090;p47"/>
              <p:cNvSpPr/>
              <p:nvPr/>
            </p:nvSpPr>
            <p:spPr>
              <a:xfrm>
                <a:off x="831898" y="71072"/>
                <a:ext cx="1237749" cy="1234655"/>
              </a:xfrm>
              <a:custGeom>
                <a:rect b="b" l="l" r="r" t="t"/>
                <a:pathLst>
                  <a:path extrusionOk="0" h="1234655" w="1237749">
                    <a:moveTo>
                      <a:pt x="0" y="0"/>
                    </a:moveTo>
                    <a:lnTo>
                      <a:pt x="1237749" y="0"/>
                    </a:lnTo>
                    <a:lnTo>
                      <a:pt x="1237749" y="1234655"/>
                    </a:lnTo>
                    <a:lnTo>
                      <a:pt x="0" y="123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091" name="Google Shape;1091;p47"/>
          <p:cNvGrpSpPr/>
          <p:nvPr/>
        </p:nvGrpSpPr>
        <p:grpSpPr>
          <a:xfrm>
            <a:off x="-257172" y="8066088"/>
            <a:ext cx="9951085" cy="1040514"/>
            <a:chOff x="-404" y="12703"/>
            <a:chExt cx="15669" cy="1638"/>
          </a:xfrm>
        </p:grpSpPr>
        <p:sp>
          <p:nvSpPr>
            <p:cNvPr id="1092" name="Google Shape;1092;p47"/>
            <p:cNvSpPr txBox="1"/>
            <p:nvPr/>
          </p:nvSpPr>
          <p:spPr>
            <a:xfrm>
              <a:off x="4165" y="12703"/>
              <a:ext cx="11100" cy="1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4800">
                  <a:solidFill>
                    <a:srgbClr val="FEFEFE"/>
                  </a:solidFill>
                </a:rPr>
                <a:t>Flessibilità dei limiti</a:t>
              </a:r>
              <a:endParaRPr/>
            </a:p>
          </p:txBody>
        </p:sp>
        <p:grpSp>
          <p:nvGrpSpPr>
            <p:cNvPr id="1093" name="Google Shape;1093;p47"/>
            <p:cNvGrpSpPr/>
            <p:nvPr/>
          </p:nvGrpSpPr>
          <p:grpSpPr>
            <a:xfrm>
              <a:off x="-404" y="12727"/>
              <a:ext cx="3565" cy="1613"/>
              <a:chOff x="2121" y="5412"/>
              <a:chExt cx="3018948" cy="1365975"/>
            </a:xfrm>
          </p:grpSpPr>
          <p:sp>
            <p:nvSpPr>
              <p:cNvPr id="1094" name="Google Shape;1094;p47"/>
              <p:cNvSpPr/>
              <p:nvPr/>
            </p:nvSpPr>
            <p:spPr>
              <a:xfrm>
                <a:off x="2121" y="5412"/>
                <a:ext cx="3018948" cy="1365975"/>
              </a:xfrm>
              <a:custGeom>
                <a:rect b="b" l="l" r="r" t="t"/>
                <a:pathLst>
                  <a:path extrusionOk="0" h="3205480" w="7230095">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5" name="Google Shape;1095;p47"/>
              <p:cNvSpPr/>
              <p:nvPr/>
            </p:nvSpPr>
            <p:spPr>
              <a:xfrm>
                <a:off x="893781" y="41617"/>
                <a:ext cx="1237749" cy="1234655"/>
              </a:xfrm>
              <a:custGeom>
                <a:rect b="b" l="l" r="r" t="t"/>
                <a:pathLst>
                  <a:path extrusionOk="0" h="1234655" w="1237749">
                    <a:moveTo>
                      <a:pt x="0" y="0"/>
                    </a:moveTo>
                    <a:lnTo>
                      <a:pt x="1237749" y="0"/>
                    </a:lnTo>
                    <a:lnTo>
                      <a:pt x="1237749" y="1234655"/>
                    </a:lnTo>
                    <a:lnTo>
                      <a:pt x="0" y="123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1000"/>
                                        <p:tgtEl>
                                          <p:spTgt spid="10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1000"/>
                                        <p:tgtEl>
                                          <p:spTgt spid="10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1"/>
                                        </p:tgtEl>
                                        <p:attrNameLst>
                                          <p:attrName>style.visibility</p:attrName>
                                        </p:attrNameLst>
                                      </p:cBhvr>
                                      <p:to>
                                        <p:strVal val="visible"/>
                                      </p:to>
                                    </p:set>
                                    <p:animEffect filter="fade" transition="in">
                                      <p:cBhvr>
                                        <p:cTn dur="1000"/>
                                        <p:tgtEl>
                                          <p:spTgt spid="10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1000"/>
                                        <p:tgtEl>
                                          <p:spTgt spid="10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10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099" name="Shape 1099"/>
        <p:cNvGrpSpPr/>
        <p:nvPr/>
      </p:nvGrpSpPr>
      <p:grpSpPr>
        <a:xfrm>
          <a:off x="0" y="0"/>
          <a:ext cx="0" cy="0"/>
          <a:chOff x="0" y="0"/>
          <a:chExt cx="0" cy="0"/>
        </a:xfrm>
      </p:grpSpPr>
      <p:cxnSp>
        <p:nvCxnSpPr>
          <p:cNvPr id="1100" name="Google Shape;1100;p48"/>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1101" name="Google Shape;1101;p48"/>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1102" name="Google Shape;1102;p48"/>
          <p:cNvGrpSpPr/>
          <p:nvPr/>
        </p:nvGrpSpPr>
        <p:grpSpPr>
          <a:xfrm>
            <a:off x="365125" y="9417050"/>
            <a:ext cx="17557750" cy="709613"/>
            <a:chOff x="0" y="-44230"/>
            <a:chExt cx="23408743" cy="944881"/>
          </a:xfrm>
        </p:grpSpPr>
        <p:sp>
          <p:nvSpPr>
            <p:cNvPr id="1103" name="Google Shape;1103;p4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4" name="Google Shape;1104;p48"/>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105" name="Google Shape;1105;p48"/>
          <p:cNvGrpSpPr/>
          <p:nvPr/>
        </p:nvGrpSpPr>
        <p:grpSpPr>
          <a:xfrm>
            <a:off x="3057525" y="3238500"/>
            <a:ext cx="3851275" cy="2800350"/>
            <a:chOff x="0" y="-68750"/>
            <a:chExt cx="1014598" cy="737682"/>
          </a:xfrm>
        </p:grpSpPr>
        <p:sp>
          <p:nvSpPr>
            <p:cNvPr id="1106" name="Google Shape;1106;p48"/>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7" name="Google Shape;1107;p48"/>
            <p:cNvSpPr txBox="1"/>
            <p:nvPr/>
          </p:nvSpPr>
          <p:spPr>
            <a:xfrm>
              <a:off x="95119" y="-68750"/>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05</a:t>
              </a:r>
              <a:endParaRPr/>
            </a:p>
          </p:txBody>
        </p:sp>
      </p:grpSp>
      <p:sp>
        <p:nvSpPr>
          <p:cNvPr id="1108" name="Google Shape;1108;p48"/>
          <p:cNvSpPr txBox="1"/>
          <p:nvPr/>
        </p:nvSpPr>
        <p:spPr>
          <a:xfrm>
            <a:off x="546100" y="6230938"/>
            <a:ext cx="9215400" cy="27213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4000">
                <a:solidFill>
                  <a:srgbClr val="FFFFFF"/>
                </a:solidFill>
              </a:rPr>
              <a:t>ESEMPI DI COMUNICAZIONE ASSERTIVA ONLINE PER UN CORSO PER PERSONE CON DISABILITÀ</a:t>
            </a:r>
            <a:endParaRPr/>
          </a:p>
        </p:txBody>
      </p:sp>
      <p:sp>
        <p:nvSpPr>
          <p:cNvPr id="1109" name="Google Shape;1109;p48"/>
          <p:cNvSpPr txBox="1"/>
          <p:nvPr/>
        </p:nvSpPr>
        <p:spPr>
          <a:xfrm>
            <a:off x="801688" y="828675"/>
            <a:ext cx="16684500" cy="17700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500" u="none" cap="none" strike="noStrike">
                <a:solidFill>
                  <a:srgbClr val="FFFFFF"/>
                </a:solidFill>
                <a:latin typeface="Arimo"/>
                <a:ea typeface="Arimo"/>
                <a:cs typeface="Arimo"/>
                <a:sym typeface="Arimo"/>
              </a:rPr>
              <a:t>MODUL</a:t>
            </a:r>
            <a:r>
              <a:rPr b="1" lang="en-US" sz="11500">
                <a:solidFill>
                  <a:srgbClr val="FFFFFF"/>
                </a:solidFill>
                <a:latin typeface="Arimo"/>
                <a:ea typeface="Arimo"/>
                <a:cs typeface="Arimo"/>
                <a:sym typeface="Arimo"/>
              </a:rPr>
              <a:t>O</a:t>
            </a:r>
            <a:r>
              <a:rPr b="1" i="0" lang="en-US" sz="11500" u="none" cap="none" strike="noStrike">
                <a:solidFill>
                  <a:srgbClr val="FFFFFF"/>
                </a:solidFill>
                <a:latin typeface="Arimo"/>
                <a:ea typeface="Arimo"/>
                <a:cs typeface="Arimo"/>
                <a:sym typeface="Arimo"/>
              </a:rPr>
              <a:t> 3 - L</a:t>
            </a:r>
            <a:r>
              <a:rPr b="1" lang="en-US" sz="11500">
                <a:solidFill>
                  <a:srgbClr val="FFFFFF"/>
                </a:solidFill>
                <a:latin typeface="Arimo"/>
                <a:ea typeface="Arimo"/>
                <a:cs typeface="Arimo"/>
                <a:sym typeface="Arimo"/>
              </a:rPr>
              <a:t>EZIONE 5</a:t>
            </a:r>
            <a:endParaRPr sz="900"/>
          </a:p>
        </p:txBody>
      </p:sp>
      <p:grpSp>
        <p:nvGrpSpPr>
          <p:cNvPr id="1110" name="Google Shape;1110;p48"/>
          <p:cNvGrpSpPr/>
          <p:nvPr/>
        </p:nvGrpSpPr>
        <p:grpSpPr>
          <a:xfrm>
            <a:off x="10017125" y="3053631"/>
            <a:ext cx="7904798" cy="6180857"/>
            <a:chOff x="15775" y="4808"/>
            <a:chExt cx="12449" cy="9735"/>
          </a:xfrm>
        </p:grpSpPr>
        <p:grpSp>
          <p:nvGrpSpPr>
            <p:cNvPr id="1111" name="Google Shape;1111;p48"/>
            <p:cNvGrpSpPr/>
            <p:nvPr/>
          </p:nvGrpSpPr>
          <p:grpSpPr>
            <a:xfrm>
              <a:off x="15775" y="4808"/>
              <a:ext cx="11009" cy="6998"/>
              <a:chOff x="0" y="3810"/>
              <a:chExt cx="10841990" cy="6892290"/>
            </a:xfrm>
          </p:grpSpPr>
          <p:sp>
            <p:nvSpPr>
              <p:cNvPr id="1112" name="Google Shape;1112;p48"/>
              <p:cNvSpPr/>
              <p:nvPr/>
            </p:nvSpPr>
            <p:spPr>
              <a:xfrm>
                <a:off x="0" y="3810"/>
                <a:ext cx="10841990" cy="6892290"/>
              </a:xfrm>
              <a:custGeom>
                <a:rect b="b" l="l" r="r" t="t"/>
                <a:pathLst>
                  <a:path extrusionOk="0" h="6892290" w="10841990">
                    <a:moveTo>
                      <a:pt x="0" y="0"/>
                    </a:moveTo>
                    <a:lnTo>
                      <a:pt x="10841990" y="0"/>
                    </a:lnTo>
                    <a:lnTo>
                      <a:pt x="10841990" y="6892290"/>
                    </a:lnTo>
                    <a:lnTo>
                      <a:pt x="0" y="6892290"/>
                    </a:lnTo>
                    <a:close/>
                  </a:path>
                </a:pathLst>
              </a:custGeom>
              <a:blipFill rotWithShape="1">
                <a:blip r:embed="rId4">
                  <a:alphaModFix/>
                </a:blip>
                <a:stretch>
                  <a:fillRect b="-2399" l="0" r="0" t="-240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3" name="Google Shape;1113;p48"/>
              <p:cNvSpPr/>
              <p:nvPr/>
            </p:nvSpPr>
            <p:spPr>
              <a:xfrm>
                <a:off x="0" y="3810"/>
                <a:ext cx="10841990" cy="6892290"/>
              </a:xfrm>
              <a:custGeom>
                <a:rect b="b" l="l" r="r" t="t"/>
                <a:pathLst>
                  <a:path extrusionOk="0" h="6892290" w="10841990">
                    <a:moveTo>
                      <a:pt x="0" y="0"/>
                    </a:moveTo>
                    <a:lnTo>
                      <a:pt x="0" y="6892290"/>
                    </a:lnTo>
                    <a:lnTo>
                      <a:pt x="10841990" y="6892290"/>
                    </a:lnTo>
                    <a:lnTo>
                      <a:pt x="10841990" y="0"/>
                    </a:lnTo>
                    <a:lnTo>
                      <a:pt x="0" y="0"/>
                    </a:lnTo>
                    <a:close/>
                    <a:moveTo>
                      <a:pt x="10327640" y="6404610"/>
                    </a:moveTo>
                    <a:lnTo>
                      <a:pt x="599440" y="6404610"/>
                    </a:lnTo>
                    <a:lnTo>
                      <a:pt x="599440" y="588010"/>
                    </a:lnTo>
                    <a:lnTo>
                      <a:pt x="10327640" y="588010"/>
                    </a:lnTo>
                    <a:lnTo>
                      <a:pt x="10327640" y="6404610"/>
                    </a:lnTo>
                    <a:close/>
                  </a:path>
                </a:pathLst>
              </a:custGeom>
              <a:blipFill rotWithShape="1">
                <a:blip r:embed="rId5">
                  <a:alphaModFix/>
                </a:blip>
                <a:stretch>
                  <a:fillRect b="-24413" l="-3906" r="-4140" t="-1021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14" name="Google Shape;1114;p48"/>
            <p:cNvSpPr/>
            <p:nvPr/>
          </p:nvSpPr>
          <p:spPr>
            <a:xfrm>
              <a:off x="16523" y="6281"/>
              <a:ext cx="11701" cy="8262"/>
            </a:xfrm>
            <a:custGeom>
              <a:rect b="b" l="l" r="r" t="t"/>
              <a:pathLst>
                <a:path extrusionOk="0" h="3506470" w="4966190">
                  <a:moveTo>
                    <a:pt x="0" y="2190750"/>
                  </a:moveTo>
                  <a:cubicBezTo>
                    <a:pt x="0" y="2190750"/>
                    <a:pt x="31256" y="2655570"/>
                    <a:pt x="543503" y="2758440"/>
                  </a:cubicBezTo>
                  <a:cubicBezTo>
                    <a:pt x="1055750" y="2861310"/>
                    <a:pt x="1071377" y="2655570"/>
                    <a:pt x="1458601" y="2837180"/>
                  </a:cubicBezTo>
                  <a:cubicBezTo>
                    <a:pt x="1845825" y="3018790"/>
                    <a:pt x="1753794" y="3291840"/>
                    <a:pt x="2297297" y="3370580"/>
                  </a:cubicBezTo>
                  <a:cubicBezTo>
                    <a:pt x="2840800" y="3449320"/>
                    <a:pt x="3120365" y="3234690"/>
                    <a:pt x="4004208" y="3370580"/>
                  </a:cubicBezTo>
                  <a:cubicBezTo>
                    <a:pt x="4888051" y="3506470"/>
                    <a:pt x="4966190" y="2995930"/>
                    <a:pt x="4966190" y="2995930"/>
                  </a:cubicBezTo>
                  <a:lnTo>
                    <a:pt x="4966190" y="0"/>
                  </a:lnTo>
                  <a:cubicBezTo>
                    <a:pt x="4966190" y="0"/>
                    <a:pt x="4888051" y="464820"/>
                    <a:pt x="4485199" y="590550"/>
                  </a:cubicBezTo>
                  <a:cubicBezTo>
                    <a:pt x="4082347" y="716280"/>
                    <a:pt x="3632612" y="601980"/>
                    <a:pt x="3321791" y="715010"/>
                  </a:cubicBezTo>
                  <a:cubicBezTo>
                    <a:pt x="3010970" y="828040"/>
                    <a:pt x="3073481" y="1191260"/>
                    <a:pt x="2391065" y="1259840"/>
                  </a:cubicBezTo>
                  <a:cubicBezTo>
                    <a:pt x="2391065" y="1259840"/>
                    <a:pt x="2189638" y="1305560"/>
                    <a:pt x="1941329" y="1259840"/>
                  </a:cubicBezTo>
                  <a:cubicBezTo>
                    <a:pt x="1693020" y="1214120"/>
                    <a:pt x="1413454" y="1209040"/>
                    <a:pt x="963719" y="1280160"/>
                  </a:cubicBezTo>
                  <a:cubicBezTo>
                    <a:pt x="512247" y="1350010"/>
                    <a:pt x="263937" y="1123950"/>
                    <a:pt x="0" y="908050"/>
                  </a:cubicBezTo>
                </a:path>
              </a:pathLst>
            </a:custGeom>
            <a:blipFill rotWithShape="1">
              <a:blip r:embed="rId6">
                <a:alphaModFix/>
              </a:blip>
              <a:stretch>
                <a:fillRect b="0" l="-1280" r="-127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par>
                                <p:cTn fill="hold" nodeType="withEffect" presetClass="entr" presetID="23" presetSubtype="16">
                                  <p:stCondLst>
                                    <p:cond delay="0"/>
                                  </p:stCondLst>
                                  <p:childTnLst>
                                    <p:set>
                                      <p:cBhvr>
                                        <p:cTn dur="1" fill="hold">
                                          <p:stCondLst>
                                            <p:cond delay="0"/>
                                          </p:stCondLst>
                                        </p:cTn>
                                        <p:tgtEl>
                                          <p:spTgt spid="1110"/>
                                        </p:tgtEl>
                                        <p:attrNameLst>
                                          <p:attrName>style.visibility</p:attrName>
                                        </p:attrNameLst>
                                      </p:cBhvr>
                                      <p:to>
                                        <p:strVal val="visible"/>
                                      </p:to>
                                    </p:set>
                                    <p:anim calcmode="lin" valueType="num">
                                      <p:cBhvr additive="base">
                                        <p:cTn dur="2000"/>
                                        <p:tgtEl>
                                          <p:spTgt spid="1110"/>
                                        </p:tgtEl>
                                        <p:attrNameLst>
                                          <p:attrName>ppt_w</p:attrName>
                                        </p:attrNameLst>
                                      </p:cBhvr>
                                      <p:tavLst>
                                        <p:tav fmla="" tm="0">
                                          <p:val>
                                            <p:strVal val="0"/>
                                          </p:val>
                                        </p:tav>
                                        <p:tav fmla="" tm="100000">
                                          <p:val>
                                            <p:strVal val="#ppt_w"/>
                                          </p:val>
                                        </p:tav>
                                      </p:tavLst>
                                    </p:anim>
                                    <p:anim calcmode="lin" valueType="num">
                                      <p:cBhvr additive="base">
                                        <p:cTn dur="2000"/>
                                        <p:tgtEl>
                                          <p:spTgt spid="11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6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08"/>
                                        </p:tgtEl>
                                        <p:attrNameLst>
                                          <p:attrName>style.visibility</p:attrName>
                                        </p:attrNameLst>
                                      </p:cBhvr>
                                      <p:to>
                                        <p:strVal val="visible"/>
                                      </p:to>
                                    </p:set>
                                    <p:anim calcmode="lin" valueType="num">
                                      <p:cBhvr additive="base">
                                        <p:cTn dur="1000"/>
                                        <p:tgtEl>
                                          <p:spTgt spid="1108"/>
                                        </p:tgtEl>
                                        <p:attrNameLst>
                                          <p:attrName>ppt_w</p:attrName>
                                        </p:attrNameLst>
                                      </p:cBhvr>
                                      <p:tavLst>
                                        <p:tav fmla="" tm="0">
                                          <p:val>
                                            <p:strVal val="0"/>
                                          </p:val>
                                        </p:tav>
                                        <p:tav fmla="" tm="100000">
                                          <p:val>
                                            <p:strVal val="#ppt_w"/>
                                          </p:val>
                                        </p:tav>
                                      </p:tavLst>
                                    </p:anim>
                                    <p:anim calcmode="lin" valueType="num">
                                      <p:cBhvr additive="base">
                                        <p:cTn dur="1000"/>
                                        <p:tgtEl>
                                          <p:spTgt spid="11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pic>
        <p:nvPicPr>
          <p:cNvPr id="1119" name="Google Shape;1119;p49"/>
          <p:cNvPicPr preferRelativeResize="0"/>
          <p:nvPr/>
        </p:nvPicPr>
        <p:blipFill rotWithShape="1">
          <a:blip r:embed="rId3">
            <a:alphaModFix/>
          </a:blip>
          <a:srcRect b="9390" l="0" r="0" t="9389"/>
          <a:stretch/>
        </p:blipFill>
        <p:spPr>
          <a:xfrm>
            <a:off x="-1627188" y="0"/>
            <a:ext cx="8439151" cy="10287000"/>
          </a:xfrm>
          <a:prstGeom prst="rect">
            <a:avLst/>
          </a:prstGeom>
          <a:noFill/>
          <a:ln>
            <a:noFill/>
          </a:ln>
        </p:spPr>
      </p:pic>
      <p:grpSp>
        <p:nvGrpSpPr>
          <p:cNvPr id="1120" name="Google Shape;1120;p49"/>
          <p:cNvGrpSpPr/>
          <p:nvPr/>
        </p:nvGrpSpPr>
        <p:grpSpPr>
          <a:xfrm>
            <a:off x="365125" y="9417050"/>
            <a:ext cx="17557750" cy="709613"/>
            <a:chOff x="0" y="-44230"/>
            <a:chExt cx="23408743" cy="944881"/>
          </a:xfrm>
        </p:grpSpPr>
        <p:sp>
          <p:nvSpPr>
            <p:cNvPr id="1121" name="Google Shape;1121;p4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2" name="Google Shape;1122;p49"/>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123" name="Google Shape;1123;p49"/>
          <p:cNvSpPr txBox="1"/>
          <p:nvPr/>
        </p:nvSpPr>
        <p:spPr>
          <a:xfrm>
            <a:off x="6811963" y="615950"/>
            <a:ext cx="11110800" cy="6834300"/>
          </a:xfrm>
          <a:prstGeom prst="rect">
            <a:avLst/>
          </a:prstGeom>
          <a:noFill/>
          <a:ln>
            <a:noFill/>
          </a:ln>
        </p:spPr>
        <p:txBody>
          <a:bodyPr anchorCtr="0" anchor="t" bIns="0" lIns="0" spcFirstLastPara="1" rIns="0" wrap="square" tIns="0">
            <a:spAutoFit/>
          </a:bodyPr>
          <a:lstStyle/>
          <a:p>
            <a:pPr indent="-419100" lvl="1" marL="914400" rtl="0" algn="l">
              <a:lnSpc>
                <a:spcPct val="115000"/>
              </a:lnSpc>
              <a:spcBef>
                <a:spcPts val="0"/>
              </a:spcBef>
              <a:spcAft>
                <a:spcPts val="0"/>
              </a:spcAft>
              <a:buSzPts val="3000"/>
              <a:buAutoNum type="alphaLcPeriod"/>
            </a:pPr>
            <a:r>
              <a:rPr lang="en-US" sz="3000"/>
              <a:t>Chiarezza nelle istruzioni: Usa un linguaggio chiaro e conciso quando dai istruzioni per evitare confusione. Ad esempio, puoi dire: "Vorrei che tutti silenziassero i microfoni quando non parlano per evitare rumori di fondo. Se avete domande, scrivetele nella chat e faremo una sessione di domande e risposte alla fine della lezione."</a:t>
            </a:r>
            <a:endParaRPr sz="3000"/>
          </a:p>
          <a:p>
            <a:pPr indent="0" lvl="0" marL="914400" rtl="0" algn="l">
              <a:lnSpc>
                <a:spcPct val="115000"/>
              </a:lnSpc>
              <a:spcBef>
                <a:spcPts val="0"/>
              </a:spcBef>
              <a:spcAft>
                <a:spcPts val="0"/>
              </a:spcAft>
              <a:buNone/>
            </a:pPr>
            <a:r>
              <a:t/>
            </a:r>
            <a:endParaRPr sz="3000"/>
          </a:p>
          <a:p>
            <a:pPr indent="-419100" lvl="1" marL="914400" rtl="0" algn="l">
              <a:lnSpc>
                <a:spcPct val="115000"/>
              </a:lnSpc>
              <a:spcBef>
                <a:spcPts val="0"/>
              </a:spcBef>
              <a:spcAft>
                <a:spcPts val="0"/>
              </a:spcAft>
              <a:buSzPts val="3000"/>
              <a:buAutoNum type="alphaLcPeriod"/>
            </a:pPr>
            <a:r>
              <a:rPr lang="en-US" sz="3000"/>
              <a:t>Stabilire aspettative: Puoi essere assertivo nel definire le aspettative per la classe online. Ad esempio: "Mi aspetto che tutti siano rispettosi gli uni verso gli altri. Se vedete qualcuno fare errori o avere difficoltà, per favore non criticate. Ognuno di noi impara con i propri tempi e tutti meritiamo pazienza e comprensione."</a:t>
            </a:r>
            <a:endParaRPr sz="30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1000"/>
                                        <p:tgtEl>
                                          <p:spTgt spid="1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5"/>
          <p:cNvPicPr preferRelativeResize="0"/>
          <p:nvPr/>
        </p:nvPicPr>
        <p:blipFill rotWithShape="1">
          <a:blip r:embed="rId3">
            <a:alphaModFix/>
          </a:blip>
          <a:srcRect b="9363" l="0" r="0" t="9364"/>
          <a:stretch/>
        </p:blipFill>
        <p:spPr>
          <a:xfrm>
            <a:off x="0" y="0"/>
            <a:ext cx="8439150" cy="10287000"/>
          </a:xfrm>
          <a:prstGeom prst="rect">
            <a:avLst/>
          </a:prstGeom>
          <a:noFill/>
          <a:ln>
            <a:noFill/>
          </a:ln>
        </p:spPr>
      </p:pic>
      <p:grpSp>
        <p:nvGrpSpPr>
          <p:cNvPr id="152" name="Google Shape;152;p5"/>
          <p:cNvGrpSpPr/>
          <p:nvPr/>
        </p:nvGrpSpPr>
        <p:grpSpPr>
          <a:xfrm>
            <a:off x="365125" y="9417050"/>
            <a:ext cx="17557750" cy="709613"/>
            <a:chOff x="0" y="-44230"/>
            <a:chExt cx="23408743" cy="944881"/>
          </a:xfrm>
        </p:grpSpPr>
        <p:sp>
          <p:nvSpPr>
            <p:cNvPr id="153" name="Google Shape;153;p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55" name="Google Shape;155;p5"/>
          <p:cNvSpPr txBox="1"/>
          <p:nvPr/>
        </p:nvSpPr>
        <p:spPr>
          <a:xfrm>
            <a:off x="8850313" y="1184275"/>
            <a:ext cx="8636100" cy="5772300"/>
          </a:xfrm>
          <a:prstGeom prst="rect">
            <a:avLst/>
          </a:prstGeom>
          <a:noFill/>
          <a:ln>
            <a:noFill/>
          </a:ln>
        </p:spPr>
        <p:txBody>
          <a:bodyPr anchorCtr="0" anchor="t" bIns="0" lIns="0" spcFirstLastPara="1" rIns="0" wrap="square" tIns="0">
            <a:spAutoFit/>
          </a:bodyPr>
          <a:lstStyle/>
          <a:p>
            <a:pPr indent="-419100" lvl="1" marL="914400" rtl="0" algn="l">
              <a:lnSpc>
                <a:spcPct val="115000"/>
              </a:lnSpc>
              <a:spcBef>
                <a:spcPts val="0"/>
              </a:spcBef>
              <a:spcAft>
                <a:spcPts val="0"/>
              </a:spcAft>
              <a:buSzPts val="3000"/>
              <a:buAutoNum type="alphaLcPeriod"/>
            </a:pPr>
            <a:r>
              <a:rPr lang="en-US" sz="3000"/>
              <a:t>Impatto sulla società e sulla vita personale per le persone con disabilità.  </a:t>
            </a:r>
            <a:endParaRPr sz="3000"/>
          </a:p>
          <a:p>
            <a:pPr indent="-419100" lvl="1" marL="914400" rtl="0" algn="l">
              <a:lnSpc>
                <a:spcPct val="115000"/>
              </a:lnSpc>
              <a:spcBef>
                <a:spcPts val="0"/>
              </a:spcBef>
              <a:spcAft>
                <a:spcPts val="0"/>
              </a:spcAft>
              <a:buSzPts val="3000"/>
              <a:buAutoNum type="alphaLcPeriod"/>
            </a:pPr>
            <a:r>
              <a:rPr lang="en-US" sz="3000"/>
              <a:t>La comunicazione online ha facilitato il lavoro a distanza, l'apprendimento online e ha aperto nuove modalità di interazione sociale. Tuttavia, può anche comportare sfide come la dipendenza dalla tecnologia, problemi di equilibrio tra vita lavorativa e personale o problemi di salute mentale.  </a:t>
            </a:r>
            <a:endParaRPr sz="3000"/>
          </a:p>
          <a:p>
            <a:pPr indent="-419100" lvl="1" marL="914400" rtl="0" algn="l">
              <a:lnSpc>
                <a:spcPct val="115000"/>
              </a:lnSpc>
              <a:spcBef>
                <a:spcPts val="0"/>
              </a:spcBef>
              <a:spcAft>
                <a:spcPts val="0"/>
              </a:spcAft>
              <a:buSzPts val="3000"/>
              <a:buAutoNum type="alphaLcPeriod"/>
            </a:pPr>
            <a:r>
              <a:rPr lang="en-US" sz="3000"/>
              <a:t>Per le persone con disabilità, questo aspetto può essere particolarmente rilevante.</a:t>
            </a:r>
            <a:endParaRPr sz="30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3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127" name="Shape 1127"/>
        <p:cNvGrpSpPr/>
        <p:nvPr/>
      </p:nvGrpSpPr>
      <p:grpSpPr>
        <a:xfrm>
          <a:off x="0" y="0"/>
          <a:ext cx="0" cy="0"/>
          <a:chOff x="0" y="0"/>
          <a:chExt cx="0" cy="0"/>
        </a:xfrm>
      </p:grpSpPr>
      <p:cxnSp>
        <p:nvCxnSpPr>
          <p:cNvPr id="1128" name="Google Shape;1128;p50"/>
          <p:cNvCxnSpPr/>
          <p:nvPr/>
        </p:nvCxnSpPr>
        <p:spPr>
          <a:xfrm>
            <a:off x="4022725" y="89233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129" name="Google Shape;1129;p50"/>
          <p:cNvCxnSpPr/>
          <p:nvPr/>
        </p:nvCxnSpPr>
        <p:spPr>
          <a:xfrm>
            <a:off x="4022725" y="1023938"/>
            <a:ext cx="13236575" cy="0"/>
          </a:xfrm>
          <a:prstGeom prst="straightConnector1">
            <a:avLst/>
          </a:prstGeom>
          <a:noFill/>
          <a:ln cap="flat" cmpd="sng" w="47625">
            <a:solidFill>
              <a:srgbClr val="FFFFFF"/>
            </a:solidFill>
            <a:prstDash val="solid"/>
            <a:round/>
            <a:headEnd len="sm" w="sm" type="none"/>
            <a:tailEnd len="sm" w="sm" type="none"/>
          </a:ln>
        </p:spPr>
      </p:cxnSp>
      <p:grpSp>
        <p:nvGrpSpPr>
          <p:cNvPr id="1130" name="Google Shape;1130;p50"/>
          <p:cNvGrpSpPr/>
          <p:nvPr/>
        </p:nvGrpSpPr>
        <p:grpSpPr>
          <a:xfrm>
            <a:off x="365125" y="9417050"/>
            <a:ext cx="17557750" cy="709613"/>
            <a:chOff x="0" y="-44230"/>
            <a:chExt cx="23408743" cy="944881"/>
          </a:xfrm>
        </p:grpSpPr>
        <p:sp>
          <p:nvSpPr>
            <p:cNvPr id="1131" name="Google Shape;1131;p5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2" name="Google Shape;1132;p50"/>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133" name="Google Shape;1133;p50"/>
          <p:cNvSpPr txBox="1"/>
          <p:nvPr/>
        </p:nvSpPr>
        <p:spPr>
          <a:xfrm>
            <a:off x="7770813" y="1003300"/>
            <a:ext cx="9488400" cy="6723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3200">
                <a:solidFill>
                  <a:srgbClr val="FEFEFE"/>
                </a:solidFill>
              </a:rPr>
              <a:t>Rispondere a richieste o comportamenti inappropriati</a:t>
            </a:r>
            <a:endParaRPr b="1" sz="3200">
              <a:solidFill>
                <a:srgbClr val="FEFEFE"/>
              </a:solidFill>
            </a:endParaRPr>
          </a:p>
          <a:p>
            <a:pPr indent="0" lvl="0" marL="0" rtl="0" algn="l">
              <a:lnSpc>
                <a:spcPct val="115000"/>
              </a:lnSpc>
              <a:spcBef>
                <a:spcPts val="0"/>
              </a:spcBef>
              <a:spcAft>
                <a:spcPts val="0"/>
              </a:spcAft>
              <a:buClr>
                <a:schemeClr val="dk1"/>
              </a:buClr>
              <a:buSzPts val="1100"/>
              <a:buFont typeface="Arial"/>
              <a:buNone/>
            </a:pPr>
            <a:r>
              <a:t/>
            </a:r>
            <a:endParaRPr b="1" sz="3200">
              <a:solidFill>
                <a:srgbClr val="FEFEFE"/>
              </a:solidFill>
            </a:endParaRPr>
          </a:p>
          <a:p>
            <a:pPr indent="0" lvl="0" marL="0" rtl="0" algn="l">
              <a:lnSpc>
                <a:spcPct val="115000"/>
              </a:lnSpc>
              <a:spcBef>
                <a:spcPts val="0"/>
              </a:spcBef>
              <a:spcAft>
                <a:spcPts val="0"/>
              </a:spcAft>
              <a:buSzPts val="1100"/>
              <a:buNone/>
            </a:pPr>
            <a:r>
              <a:rPr lang="en-US" sz="3200">
                <a:solidFill>
                  <a:srgbClr val="FEFEFE"/>
                </a:solidFill>
              </a:rPr>
              <a:t>È importante saper rispondere in modo assertivo quando ci si confronta con richieste o comportamenti inappropriati. Ad esempio, se un partecipante chiede di ricevere le risposte a un test, puoi dire: "Capisco che tu voglia avere successo nel test, ma non è corretto né etico che io ti fornisca le risposte. Invece, posso offrirti ulteriori risorse di apprendimento o possiamo discutere in dettaglio gli argomenti che trovi più difficili."</a:t>
            </a:r>
            <a:endParaRPr sz="3200">
              <a:solidFill>
                <a:srgbClr val="FEFEFE"/>
              </a:solidFill>
            </a:endParaRPr>
          </a:p>
        </p:txBody>
      </p:sp>
      <p:grpSp>
        <p:nvGrpSpPr>
          <p:cNvPr id="1134" name="Google Shape;1134;p50"/>
          <p:cNvGrpSpPr/>
          <p:nvPr/>
        </p:nvGrpSpPr>
        <p:grpSpPr>
          <a:xfrm>
            <a:off x="480679" y="1015323"/>
            <a:ext cx="6534404" cy="7716194"/>
            <a:chOff x="78740" y="69850"/>
            <a:chExt cx="4452620" cy="5257800"/>
          </a:xfrm>
        </p:grpSpPr>
        <p:sp>
          <p:nvSpPr>
            <p:cNvPr id="1135" name="Google Shape;1135;p50"/>
            <p:cNvSpPr/>
            <p:nvPr/>
          </p:nvSpPr>
          <p:spPr>
            <a:xfrm>
              <a:off x="350520" y="69850"/>
              <a:ext cx="4161790" cy="4737100"/>
            </a:xfrm>
            <a:custGeom>
              <a:rect b="b" l="l" r="r" t="t"/>
              <a:pathLst>
                <a:path extrusionOk="0"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6" name="Google Shape;1136;p50"/>
            <p:cNvSpPr/>
            <p:nvPr/>
          </p:nvSpPr>
          <p:spPr>
            <a:xfrm>
              <a:off x="605790" y="289560"/>
              <a:ext cx="3679190" cy="3557270"/>
            </a:xfrm>
            <a:custGeom>
              <a:rect b="b" l="l" r="r" t="t"/>
              <a:pathLst>
                <a:path extrusionOk="0"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4">
                <a:alphaModFix/>
              </a:blip>
              <a:stretch>
                <a:fillRect b="0" l="-22488" r="-224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7" name="Google Shape;1137;p50"/>
            <p:cNvSpPr/>
            <p:nvPr/>
          </p:nvSpPr>
          <p:spPr>
            <a:xfrm>
              <a:off x="877570" y="289560"/>
              <a:ext cx="3407410" cy="3554730"/>
            </a:xfrm>
            <a:custGeom>
              <a:rect b="b" l="l" r="r" t="t"/>
              <a:pathLst>
                <a:path extrusionOk="0"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8" name="Google Shape;1138;p50"/>
            <p:cNvSpPr/>
            <p:nvPr/>
          </p:nvSpPr>
          <p:spPr>
            <a:xfrm>
              <a:off x="353060" y="4452620"/>
              <a:ext cx="3789680" cy="356870"/>
            </a:xfrm>
            <a:custGeom>
              <a:rect b="b" l="l" r="r" t="t"/>
              <a:pathLst>
                <a:path extrusionOk="0"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9" name="Google Shape;1139;p50"/>
            <p:cNvSpPr/>
            <p:nvPr/>
          </p:nvSpPr>
          <p:spPr>
            <a:xfrm>
              <a:off x="353060" y="74930"/>
              <a:ext cx="396240" cy="4408170"/>
            </a:xfrm>
            <a:custGeom>
              <a:rect b="b" l="l" r="r" t="t"/>
              <a:pathLst>
                <a:path extrusionOk="0"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0" name="Google Shape;1140;p50"/>
            <p:cNvSpPr/>
            <p:nvPr/>
          </p:nvSpPr>
          <p:spPr>
            <a:xfrm>
              <a:off x="591820" y="292100"/>
              <a:ext cx="297180" cy="3260090"/>
            </a:xfrm>
            <a:custGeom>
              <a:rect b="b" l="l" r="r" t="t"/>
              <a:pathLst>
                <a:path extrusionOk="0"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1" name="Google Shape;1141;p50"/>
            <p:cNvSpPr/>
            <p:nvPr/>
          </p:nvSpPr>
          <p:spPr>
            <a:xfrm>
              <a:off x="593090" y="3526790"/>
              <a:ext cx="3404870" cy="322580"/>
            </a:xfrm>
            <a:custGeom>
              <a:rect b="b" l="l" r="r" t="t"/>
              <a:pathLst>
                <a:path extrusionOk="0"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2" name="Google Shape;1142;p50"/>
            <p:cNvSpPr/>
            <p:nvPr/>
          </p:nvSpPr>
          <p:spPr>
            <a:xfrm>
              <a:off x="749300" y="80010"/>
              <a:ext cx="1270" cy="3810"/>
            </a:xfrm>
            <a:custGeom>
              <a:rect b="b" l="l" r="r" t="t"/>
              <a:pathLst>
                <a:path extrusionOk="0" h="3810" w="1270">
                  <a:moveTo>
                    <a:pt x="0" y="3810"/>
                  </a:moveTo>
                  <a:lnTo>
                    <a:pt x="1270" y="0"/>
                  </a:lnTo>
                  <a:cubicBezTo>
                    <a:pt x="0" y="1270"/>
                    <a:pt x="0" y="2540"/>
                    <a:pt x="0" y="38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3" name="Google Shape;1143;p50"/>
            <p:cNvSpPr/>
            <p:nvPr/>
          </p:nvSpPr>
          <p:spPr>
            <a:xfrm>
              <a:off x="741680" y="71120"/>
              <a:ext cx="3789680" cy="355600"/>
            </a:xfrm>
            <a:custGeom>
              <a:rect b="b" l="l" r="r" t="t"/>
              <a:pathLst>
                <a:path extrusionOk="0"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50"/>
            <p:cNvSpPr/>
            <p:nvPr/>
          </p:nvSpPr>
          <p:spPr>
            <a:xfrm>
              <a:off x="4130040" y="408940"/>
              <a:ext cx="400050" cy="4396740"/>
            </a:xfrm>
            <a:custGeom>
              <a:rect b="b" l="l" r="r" t="t"/>
              <a:pathLst>
                <a:path extrusionOk="0"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5" name="Google Shape;1145;p50"/>
            <p:cNvSpPr/>
            <p:nvPr/>
          </p:nvSpPr>
          <p:spPr>
            <a:xfrm>
              <a:off x="78740" y="900430"/>
              <a:ext cx="3792220" cy="4425950"/>
            </a:xfrm>
            <a:custGeom>
              <a:rect b="b" l="l" r="r" t="t"/>
              <a:pathLst>
                <a:path extrusionOk="0"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6" name="Google Shape;1146;p50"/>
            <p:cNvSpPr/>
            <p:nvPr/>
          </p:nvSpPr>
          <p:spPr>
            <a:xfrm>
              <a:off x="251460" y="110490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5">
                <a:alphaModFix/>
              </a:blip>
              <a:stretch>
                <a:fillRect b="0" l="-21919" r="-219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7" name="Google Shape;1147;p50"/>
            <p:cNvSpPr/>
            <p:nvPr/>
          </p:nvSpPr>
          <p:spPr>
            <a:xfrm>
              <a:off x="240030" y="1106170"/>
              <a:ext cx="3421380" cy="3274060"/>
            </a:xfrm>
            <a:custGeom>
              <a:rect b="b" l="l" r="r" t="t"/>
              <a:pathLst>
                <a:path extrusionOk="0"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8" name="Google Shape;1148;p50"/>
            <p:cNvSpPr/>
            <p:nvPr/>
          </p:nvSpPr>
          <p:spPr>
            <a:xfrm>
              <a:off x="81280" y="5299710"/>
              <a:ext cx="3804920" cy="27940"/>
            </a:xfrm>
            <a:custGeom>
              <a:rect b="b" l="l" r="r" t="t"/>
              <a:pathLst>
                <a:path extrusionOk="0"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9" name="Google Shape;1149;p50"/>
            <p:cNvSpPr/>
            <p:nvPr/>
          </p:nvSpPr>
          <p:spPr>
            <a:xfrm>
              <a:off x="81280" y="904240"/>
              <a:ext cx="27940" cy="4422140"/>
            </a:xfrm>
            <a:custGeom>
              <a:rect b="b" l="l" r="r" t="t"/>
              <a:pathLst>
                <a:path extrusionOk="0"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0" name="Google Shape;1150;p50"/>
            <p:cNvSpPr/>
            <p:nvPr/>
          </p:nvSpPr>
          <p:spPr>
            <a:xfrm>
              <a:off x="238760" y="1108710"/>
              <a:ext cx="27940" cy="3270250"/>
            </a:xfrm>
            <a:custGeom>
              <a:rect b="b" l="l" r="r" t="t"/>
              <a:pathLst>
                <a:path extrusionOk="0"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1" name="Google Shape;1151;p50"/>
            <p:cNvSpPr/>
            <p:nvPr/>
          </p:nvSpPr>
          <p:spPr>
            <a:xfrm>
              <a:off x="240030" y="4354830"/>
              <a:ext cx="3417570" cy="27940"/>
            </a:xfrm>
            <a:custGeom>
              <a:rect b="b" l="l" r="r" t="t"/>
              <a:pathLst>
                <a:path extrusionOk="0"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2" name="Google Shape;1152;p50"/>
            <p:cNvSpPr/>
            <p:nvPr/>
          </p:nvSpPr>
          <p:spPr>
            <a:xfrm>
              <a:off x="93980" y="909320"/>
              <a:ext cx="1270" cy="3810"/>
            </a:xfrm>
            <a:custGeom>
              <a:rect b="b" l="l" r="r" t="t"/>
              <a:pathLst>
                <a:path extrusionOk="0" h="3810" w="1270">
                  <a:moveTo>
                    <a:pt x="0" y="3810"/>
                  </a:moveTo>
                  <a:lnTo>
                    <a:pt x="1270" y="0"/>
                  </a:lnTo>
                  <a:cubicBezTo>
                    <a:pt x="0" y="1270"/>
                    <a:pt x="0" y="2540"/>
                    <a:pt x="0" y="38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3" name="Google Shape;1153;p50"/>
            <p:cNvSpPr/>
            <p:nvPr/>
          </p:nvSpPr>
          <p:spPr>
            <a:xfrm>
              <a:off x="85090" y="899160"/>
              <a:ext cx="3806190" cy="27940"/>
            </a:xfrm>
            <a:custGeom>
              <a:rect b="b" l="l" r="r" t="t"/>
              <a:pathLst>
                <a:path extrusionOk="0"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4" name="Google Shape;1154;p50"/>
            <p:cNvSpPr/>
            <p:nvPr/>
          </p:nvSpPr>
          <p:spPr>
            <a:xfrm>
              <a:off x="3869690" y="910590"/>
              <a:ext cx="20320" cy="4413250"/>
            </a:xfrm>
            <a:custGeom>
              <a:rect b="b" l="l" r="r" t="t"/>
              <a:pathLst>
                <a:path extrusionOk="0"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0"/>
                                        <p:tgtEl>
                                          <p:spTgt spid="1134"/>
                                        </p:tgtEl>
                                      </p:cBhvr>
                                    </p:animEffect>
                                  </p:childTnLst>
                                </p:cTn>
                              </p:par>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1000"/>
                                        <p:tgtEl>
                                          <p:spTgt spid="1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158" name="Shape 1158"/>
        <p:cNvGrpSpPr/>
        <p:nvPr/>
      </p:nvGrpSpPr>
      <p:grpSpPr>
        <a:xfrm>
          <a:off x="0" y="0"/>
          <a:ext cx="0" cy="0"/>
          <a:chOff x="0" y="0"/>
          <a:chExt cx="0" cy="0"/>
        </a:xfrm>
      </p:grpSpPr>
      <p:cxnSp>
        <p:nvCxnSpPr>
          <p:cNvPr id="1159" name="Google Shape;1159;p51"/>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160" name="Google Shape;1160;p51"/>
          <p:cNvGrpSpPr/>
          <p:nvPr/>
        </p:nvGrpSpPr>
        <p:grpSpPr>
          <a:xfrm>
            <a:off x="365125" y="9417050"/>
            <a:ext cx="17557750" cy="709613"/>
            <a:chOff x="0" y="-44230"/>
            <a:chExt cx="23408743" cy="944881"/>
          </a:xfrm>
        </p:grpSpPr>
        <p:sp>
          <p:nvSpPr>
            <p:cNvPr id="1161" name="Google Shape;1161;p5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5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163" name="Google Shape;1163;p51"/>
          <p:cNvSpPr txBox="1"/>
          <p:nvPr/>
        </p:nvSpPr>
        <p:spPr>
          <a:xfrm>
            <a:off x="685800" y="1239838"/>
            <a:ext cx="11133000" cy="7633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900">
                <a:solidFill>
                  <a:srgbClr val="FFFFFF"/>
                </a:solidFill>
              </a:rPr>
              <a:t>Incoraggiare la comunicazione aperta: Puoi incoraggiare i partecipanti a esprimere i loro bisogni e preoccupazioni. Ad esempio, potresti dire: "Se hai bisogno di ulteriore aiuto o hai suggerimenti su come possiamo rendere questo corso più accessibile e utile per te, ti prego di contattarmi. Voglio assicurarmi che tutti abbiano l'opportunità di imparare e avere successo."</a:t>
            </a:r>
            <a:endParaRPr sz="29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900">
              <a:solidFill>
                <a:srgbClr val="FFFFFF"/>
              </a:solidFill>
            </a:endParaRPr>
          </a:p>
          <a:p>
            <a:pPr indent="0" lvl="0" marL="0" rtl="0" algn="l">
              <a:lnSpc>
                <a:spcPct val="115000"/>
              </a:lnSpc>
              <a:spcBef>
                <a:spcPts val="0"/>
              </a:spcBef>
              <a:spcAft>
                <a:spcPts val="0"/>
              </a:spcAft>
              <a:buSzPts val="1100"/>
              <a:buNone/>
            </a:pPr>
            <a:r>
              <a:rPr lang="en-US" sz="2900">
                <a:solidFill>
                  <a:srgbClr val="FFFFFF"/>
                </a:solidFill>
              </a:rPr>
              <a:t>Adattare i metodi di insegnamento: Puoi adattare i tuoi metodi di insegnamento per soddisfare le esigenze individuali dei partecipanti. Ad esempio, se un partecipante con disabilità visive ha difficoltà a seguire le presentazioni sullo schermo, potresti dire: "Capisco che le presentazioni sullo schermo possano essere difficili per te. Mi assicurerò di descrivere verbalmente qualsiasi informazione visualizzata e ti invierò anche una trascrizione testuale della presentazione dopo ogni lezione."</a:t>
            </a:r>
            <a:endParaRPr sz="2900">
              <a:solidFill>
                <a:srgbClr val="FFFFFF"/>
              </a:solidFill>
            </a:endParaRPr>
          </a:p>
        </p:txBody>
      </p:sp>
      <p:grpSp>
        <p:nvGrpSpPr>
          <p:cNvPr id="1164" name="Google Shape;1164;p51"/>
          <p:cNvGrpSpPr/>
          <p:nvPr/>
        </p:nvGrpSpPr>
        <p:grpSpPr>
          <a:xfrm>
            <a:off x="12160250" y="1749425"/>
            <a:ext cx="5360988" cy="6980238"/>
            <a:chOff x="0" y="0"/>
            <a:chExt cx="14630400" cy="19050000"/>
          </a:xfrm>
        </p:grpSpPr>
        <p:sp>
          <p:nvSpPr>
            <p:cNvPr id="1165" name="Google Shape;1165;p51"/>
            <p:cNvSpPr/>
            <p:nvPr/>
          </p:nvSpPr>
          <p:spPr>
            <a:xfrm>
              <a:off x="604520" y="545084"/>
              <a:ext cx="13421360" cy="17959831"/>
            </a:xfrm>
            <a:custGeom>
              <a:rect b="b" l="l" r="r" t="t"/>
              <a:pathLst>
                <a:path extrusionOk="0" h="17959831" w="13421360">
                  <a:moveTo>
                    <a:pt x="13421360" y="17959831"/>
                  </a:moveTo>
                  <a:lnTo>
                    <a:pt x="0" y="17959831"/>
                  </a:lnTo>
                  <a:lnTo>
                    <a:pt x="0" y="0"/>
                  </a:lnTo>
                  <a:lnTo>
                    <a:pt x="13421360" y="0"/>
                  </a:lnTo>
                  <a:lnTo>
                    <a:pt x="13421360" y="17959831"/>
                  </a:lnTo>
                  <a:close/>
                </a:path>
              </a:pathLst>
            </a:custGeom>
            <a:blipFill rotWithShape="1">
              <a:blip r:embed="rId4">
                <a:alphaModFix/>
              </a:blip>
              <a:stretch>
                <a:fillRect b="-5975" l="0" r="0" t="-59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6" name="Google Shape;1166;p51"/>
            <p:cNvSpPr/>
            <p:nvPr/>
          </p:nvSpPr>
          <p:spPr>
            <a:xfrm>
              <a:off x="0" y="0"/>
              <a:ext cx="14630400" cy="19050000"/>
            </a:xfrm>
            <a:custGeom>
              <a:rect b="b" l="l" r="r" t="t"/>
              <a:pathLst>
                <a:path extrusionOk="0" h="19050000" w="14630400">
                  <a:moveTo>
                    <a:pt x="14630400" y="19050000"/>
                  </a:moveTo>
                  <a:lnTo>
                    <a:pt x="0" y="19050000"/>
                  </a:lnTo>
                  <a:lnTo>
                    <a:pt x="0" y="0"/>
                  </a:lnTo>
                  <a:lnTo>
                    <a:pt x="14630400" y="0"/>
                  </a:lnTo>
                  <a:lnTo>
                    <a:pt x="14630400" y="1905000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2000"/>
                                        <p:tgtEl>
                                          <p:spTgt spid="1164"/>
                                        </p:tgtEl>
                                      </p:cBhvr>
                                    </p:animEffect>
                                  </p:childTnLst>
                                </p:cTn>
                              </p:par>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2000"/>
                                        <p:tgtEl>
                                          <p:spTgt spid="1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52"/>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72" name="Google Shape;1172;p52"/>
          <p:cNvCxnSpPr/>
          <p:nvPr/>
        </p:nvCxnSpPr>
        <p:spPr>
          <a:xfrm>
            <a:off x="1028700" y="1846263"/>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173" name="Google Shape;1173;p52"/>
          <p:cNvGrpSpPr/>
          <p:nvPr/>
        </p:nvGrpSpPr>
        <p:grpSpPr>
          <a:xfrm>
            <a:off x="365125" y="9417050"/>
            <a:ext cx="17557750" cy="709613"/>
            <a:chOff x="0" y="-44230"/>
            <a:chExt cx="23408743" cy="944881"/>
          </a:xfrm>
        </p:grpSpPr>
        <p:sp>
          <p:nvSpPr>
            <p:cNvPr id="1174" name="Google Shape;1174;p5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5" name="Google Shape;1175;p5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176" name="Google Shape;1176;p52"/>
          <p:cNvSpPr txBox="1"/>
          <p:nvPr/>
        </p:nvSpPr>
        <p:spPr>
          <a:xfrm>
            <a:off x="7189788" y="2660650"/>
            <a:ext cx="10244100" cy="6834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3000">
                <a:solidFill>
                  <a:srgbClr val="FFFFFF"/>
                </a:solidFill>
              </a:rPr>
              <a:t>Supponiamo che Alex, una persona con disabilità fisica, stia partecipando a un corso online. Alex riceve un'email da un compagno di corso che gli chiede di completare un compito che richiede un uso intensivo del mouse, cosa che per Alex risulta difficile. Invece di ignorare la richiesta o tentare di eseguire il compito provando frustrazione, Alex risponde in modo assertivo: </a:t>
            </a:r>
            <a:endParaRPr sz="30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30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3000">
                <a:solidFill>
                  <a:srgbClr val="FFFFFF"/>
                </a:solidFill>
              </a:rPr>
              <a:t>"Ciao, grazie per la tua email. Mi piace collaborare, ma l'uso intensivo del mouse è difficile per me a causa della mia disabilità. Possiamo trovare insieme un'alternativa a questo compito che sia più accessibile per me?"</a:t>
            </a:r>
            <a:endParaRPr sz="3000">
              <a:solidFill>
                <a:srgbClr val="FFFFFF"/>
              </a:solidFill>
            </a:endParaRPr>
          </a:p>
          <a:p>
            <a:pPr indent="0" lvl="0" marL="0" marR="0" rtl="0" algn="just">
              <a:lnSpc>
                <a:spcPct val="155833"/>
              </a:lnSpc>
              <a:spcBef>
                <a:spcPts val="0"/>
              </a:spcBef>
              <a:spcAft>
                <a:spcPts val="0"/>
              </a:spcAft>
              <a:buNone/>
            </a:pPr>
            <a:r>
              <a:t/>
            </a:r>
            <a:endParaRPr sz="3000">
              <a:solidFill>
                <a:srgbClr val="FFFFFF"/>
              </a:solidFill>
            </a:endParaRPr>
          </a:p>
        </p:txBody>
      </p:sp>
      <p:grpSp>
        <p:nvGrpSpPr>
          <p:cNvPr id="1177" name="Google Shape;1177;p52"/>
          <p:cNvGrpSpPr/>
          <p:nvPr/>
        </p:nvGrpSpPr>
        <p:grpSpPr>
          <a:xfrm>
            <a:off x="1028700" y="2082800"/>
            <a:ext cx="5316538" cy="7151688"/>
            <a:chOff x="0" y="0"/>
            <a:chExt cx="14160500" cy="19050000"/>
          </a:xfrm>
        </p:grpSpPr>
        <p:sp>
          <p:nvSpPr>
            <p:cNvPr id="1178" name="Google Shape;1178;p52"/>
            <p:cNvSpPr/>
            <p:nvPr/>
          </p:nvSpPr>
          <p:spPr>
            <a:xfrm>
              <a:off x="1248918" y="3146933"/>
              <a:ext cx="10725785" cy="12979655"/>
            </a:xfrm>
            <a:custGeom>
              <a:rect b="b" l="l" r="r" t="t"/>
              <a:pathLst>
                <a:path extrusionOk="0" h="12979655" w="1072578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rotWithShape="1">
              <a:blip r:embed="rId5">
                <a:alphaModFix/>
              </a:blip>
              <a:stretch>
                <a:fillRect b="0" l="-40756" r="-4075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9" name="Google Shape;1179;p52"/>
            <p:cNvSpPr/>
            <p:nvPr/>
          </p:nvSpPr>
          <p:spPr>
            <a:xfrm>
              <a:off x="0" y="0"/>
              <a:ext cx="14160500" cy="19050000"/>
            </a:xfrm>
            <a:custGeom>
              <a:rect b="b" l="l" r="r" t="t"/>
              <a:pathLst>
                <a:path extrusionOk="0" h="19050000" w="14160500">
                  <a:moveTo>
                    <a:pt x="14160500" y="19050000"/>
                  </a:moveTo>
                  <a:lnTo>
                    <a:pt x="0" y="19050000"/>
                  </a:lnTo>
                  <a:lnTo>
                    <a:pt x="0" y="0"/>
                  </a:lnTo>
                  <a:lnTo>
                    <a:pt x="14160500" y="0"/>
                  </a:lnTo>
                  <a:lnTo>
                    <a:pt x="14160500" y="1905000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80" name="Google Shape;1180;p52"/>
          <p:cNvSpPr txBox="1"/>
          <p:nvPr/>
        </p:nvSpPr>
        <p:spPr>
          <a:xfrm>
            <a:off x="1219200" y="647700"/>
            <a:ext cx="15849600" cy="7389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Esempio di comunicazione assertiva via email:</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20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30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1822"/>
                                        <p:tgtEl>
                                          <p:spTgt spid="1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184" name="Shape 1184"/>
        <p:cNvGrpSpPr/>
        <p:nvPr/>
      </p:nvGrpSpPr>
      <p:grpSpPr>
        <a:xfrm>
          <a:off x="0" y="0"/>
          <a:ext cx="0" cy="0"/>
          <a:chOff x="0" y="0"/>
          <a:chExt cx="0" cy="0"/>
        </a:xfrm>
      </p:grpSpPr>
      <p:cxnSp>
        <p:nvCxnSpPr>
          <p:cNvPr id="1185" name="Google Shape;1185;p53"/>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186" name="Google Shape;1186;p53"/>
          <p:cNvGrpSpPr/>
          <p:nvPr/>
        </p:nvGrpSpPr>
        <p:grpSpPr>
          <a:xfrm>
            <a:off x="365125" y="9417050"/>
            <a:ext cx="17557750" cy="709613"/>
            <a:chOff x="0" y="-44230"/>
            <a:chExt cx="23408743" cy="944881"/>
          </a:xfrm>
        </p:grpSpPr>
        <p:sp>
          <p:nvSpPr>
            <p:cNvPr id="1187" name="Google Shape;1187;p5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8" name="Google Shape;1188;p53"/>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189" name="Google Shape;1189;p53"/>
          <p:cNvGrpSpPr/>
          <p:nvPr/>
        </p:nvGrpSpPr>
        <p:grpSpPr>
          <a:xfrm>
            <a:off x="546735" y="1292225"/>
            <a:ext cx="17007843" cy="3429000"/>
            <a:chOff x="862" y="2034"/>
            <a:chExt cx="26783" cy="5400"/>
          </a:xfrm>
        </p:grpSpPr>
        <p:sp>
          <p:nvSpPr>
            <p:cNvPr id="1190" name="Google Shape;1190;p53"/>
            <p:cNvSpPr txBox="1"/>
            <p:nvPr/>
          </p:nvSpPr>
          <p:spPr>
            <a:xfrm>
              <a:off x="3944" y="2034"/>
              <a:ext cx="23700" cy="5400"/>
            </a:xfrm>
            <a:prstGeom prst="rect">
              <a:avLst/>
            </a:prstGeom>
            <a:noFill/>
            <a:ln>
              <a:noFill/>
            </a:ln>
          </p:spPr>
          <p:txBody>
            <a:bodyPr anchorCtr="0" anchor="t" bIns="0" lIns="0" spcFirstLastPara="1" rIns="0" wrap="square" tIns="0">
              <a:spAutoFit/>
            </a:bodyPr>
            <a:lstStyle/>
            <a:p>
              <a:pPr indent="0" lvl="0" marL="0" marR="0" rtl="0" algn="just">
                <a:lnSpc>
                  <a:spcPct val="136206"/>
                </a:lnSpc>
                <a:spcBef>
                  <a:spcPts val="0"/>
                </a:spcBef>
                <a:spcAft>
                  <a:spcPts val="0"/>
                </a:spcAft>
                <a:buNone/>
              </a:pPr>
              <a:r>
                <a:rPr lang="en-US" sz="2900">
                  <a:solidFill>
                    <a:srgbClr val="FFFFFF"/>
                  </a:solidFill>
                </a:rPr>
                <a:t>Comunicazione assertiva nelle videoconferenze: Maria, una persona con disabilità uditive, sta partecipando a una videoconferenza come parte del corso. Nota che alcuni partecipanti non attivano i sottotitoli quando parlano, facendole perdere alcune parti della discussione. Maria invia un messaggio nella chat della conferenza: "Ciao a tutti, apprezzerei se poteste attivare i sottotitoli quando parlate. Ho una disabilità uditiva e questo migliorerebbe molto la mia esperienza di partecipazione. Grazie mille!"</a:t>
              </a:r>
              <a:endParaRPr/>
            </a:p>
          </p:txBody>
        </p:sp>
        <p:pic>
          <p:nvPicPr>
            <p:cNvPr id="1191" name="Google Shape;1191;p53"/>
            <p:cNvPicPr preferRelativeResize="0"/>
            <p:nvPr/>
          </p:nvPicPr>
          <p:blipFill rotWithShape="1">
            <a:blip r:embed="rId4">
              <a:alphaModFix/>
            </a:blip>
            <a:srcRect b="0" l="0" r="0" t="0"/>
            <a:stretch/>
          </p:blipFill>
          <p:spPr>
            <a:xfrm rot="-5400000">
              <a:off x="1002" y="1982"/>
              <a:ext cx="2394" cy="2675"/>
            </a:xfrm>
            <a:prstGeom prst="rect">
              <a:avLst/>
            </a:prstGeom>
            <a:noFill/>
            <a:ln>
              <a:noFill/>
            </a:ln>
          </p:spPr>
        </p:pic>
      </p:grpSp>
      <p:grpSp>
        <p:nvGrpSpPr>
          <p:cNvPr id="1192" name="Google Shape;1192;p53"/>
          <p:cNvGrpSpPr/>
          <p:nvPr/>
        </p:nvGrpSpPr>
        <p:grpSpPr>
          <a:xfrm>
            <a:off x="546735" y="5194300"/>
            <a:ext cx="17007843" cy="4001463"/>
            <a:chOff x="862" y="8181"/>
            <a:chExt cx="26783" cy="6300"/>
          </a:xfrm>
        </p:grpSpPr>
        <p:pic>
          <p:nvPicPr>
            <p:cNvPr id="1193" name="Google Shape;1193;p53"/>
            <p:cNvPicPr preferRelativeResize="0"/>
            <p:nvPr/>
          </p:nvPicPr>
          <p:blipFill rotWithShape="1">
            <a:blip r:embed="rId4">
              <a:alphaModFix/>
            </a:blip>
            <a:srcRect b="0" l="0" r="0" t="0"/>
            <a:stretch/>
          </p:blipFill>
          <p:spPr>
            <a:xfrm rot="-5400000">
              <a:off x="1002" y="8361"/>
              <a:ext cx="2394" cy="2675"/>
            </a:xfrm>
            <a:prstGeom prst="rect">
              <a:avLst/>
            </a:prstGeom>
            <a:noFill/>
            <a:ln>
              <a:noFill/>
            </a:ln>
          </p:spPr>
        </p:pic>
        <p:sp>
          <p:nvSpPr>
            <p:cNvPr id="1194" name="Google Shape;1194;p53"/>
            <p:cNvSpPr txBox="1"/>
            <p:nvPr/>
          </p:nvSpPr>
          <p:spPr>
            <a:xfrm>
              <a:off x="3944" y="8181"/>
              <a:ext cx="23700" cy="6300"/>
            </a:xfrm>
            <a:prstGeom prst="rect">
              <a:avLst/>
            </a:prstGeom>
            <a:noFill/>
            <a:ln>
              <a:noFill/>
            </a:ln>
          </p:spPr>
          <p:txBody>
            <a:bodyPr anchorCtr="0" anchor="t" bIns="0" lIns="0" spcFirstLastPara="1" rIns="0" wrap="square" tIns="0">
              <a:spAutoFit/>
            </a:bodyPr>
            <a:lstStyle/>
            <a:p>
              <a:pPr indent="0" lvl="0" marL="0" marR="0" rtl="0" algn="just">
                <a:lnSpc>
                  <a:spcPct val="136206"/>
                </a:lnSpc>
                <a:spcBef>
                  <a:spcPts val="0"/>
                </a:spcBef>
                <a:spcAft>
                  <a:spcPts val="0"/>
                </a:spcAft>
                <a:buNone/>
              </a:pPr>
              <a:r>
                <a:rPr lang="en-US" sz="2800">
                  <a:solidFill>
                    <a:srgbClr val="FFFFFF"/>
                  </a:solidFill>
                </a:rPr>
                <a:t>Comunicazione assertiva sui social media: Marian, una persona con disabilità dell'apprendimento, partecipa a un gruppo di studio su una piattaforma social. Uno dei membri pubblica spesso materiali non chiaramente strutturati, creando difficoltà per Marian. Invece di ritirarsi dal gruppo o rimanere frustrato, Marian decide di inviare un messaggio privato al membro: "Ciao, apprezzo il tuo contributo al gruppo. Tuttavia, mi farebbe piacere se potessi strutturare i tuoi post in modo più chiaro - magari con punti elenco o paragrafi separati. Questo mi aiuterebbe molto, poiché ho difficoltà di apprendimento. Grazie per la tua comprensione!"</a:t>
              </a:r>
              <a:endParaRPr sz="1300"/>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1000"/>
                                        <p:tgtEl>
                                          <p:spTgt spid="1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100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pic>
        <p:nvPicPr>
          <p:cNvPr id="1199" name="Google Shape;1199;p54"/>
          <p:cNvPicPr preferRelativeResize="0"/>
          <p:nvPr/>
        </p:nvPicPr>
        <p:blipFill rotWithShape="1">
          <a:blip r:embed="rId3">
            <a:alphaModFix/>
          </a:blip>
          <a:srcRect b="25194" l="0" r="0" t="25194"/>
          <a:stretch/>
        </p:blipFill>
        <p:spPr>
          <a:xfrm>
            <a:off x="0" y="0"/>
            <a:ext cx="18288000" cy="6048375"/>
          </a:xfrm>
          <a:prstGeom prst="rect">
            <a:avLst/>
          </a:prstGeom>
          <a:noFill/>
          <a:ln>
            <a:noFill/>
          </a:ln>
        </p:spPr>
      </p:pic>
      <p:grpSp>
        <p:nvGrpSpPr>
          <p:cNvPr id="1200" name="Google Shape;1200;p54"/>
          <p:cNvGrpSpPr/>
          <p:nvPr/>
        </p:nvGrpSpPr>
        <p:grpSpPr>
          <a:xfrm>
            <a:off x="365125" y="9417050"/>
            <a:ext cx="17557750" cy="709613"/>
            <a:chOff x="0" y="-44230"/>
            <a:chExt cx="23408743" cy="944881"/>
          </a:xfrm>
        </p:grpSpPr>
        <p:sp>
          <p:nvSpPr>
            <p:cNvPr id="1201" name="Google Shape;1201;p5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2" name="Google Shape;1202;p54"/>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203" name="Google Shape;1203;p54"/>
          <p:cNvSpPr txBox="1"/>
          <p:nvPr/>
        </p:nvSpPr>
        <p:spPr>
          <a:xfrm>
            <a:off x="635000" y="6418263"/>
            <a:ext cx="17018100" cy="2095500"/>
          </a:xfrm>
          <a:prstGeom prst="rect">
            <a:avLst/>
          </a:prstGeom>
          <a:noFill/>
          <a:ln>
            <a:noFill/>
          </a:ln>
        </p:spPr>
        <p:txBody>
          <a:bodyPr anchorCtr="0" anchor="t" bIns="0" lIns="0" spcFirstLastPara="1" rIns="0" wrap="square" tIns="0">
            <a:spAutoFit/>
          </a:bodyPr>
          <a:lstStyle/>
          <a:p>
            <a:pPr indent="0" lvl="1" marL="0" marR="0" rtl="0" algn="ctr">
              <a:lnSpc>
                <a:spcPct val="166953"/>
              </a:lnSpc>
              <a:spcBef>
                <a:spcPts val="0"/>
              </a:spcBef>
              <a:spcAft>
                <a:spcPts val="0"/>
              </a:spcAft>
              <a:buNone/>
            </a:pPr>
            <a:r>
              <a:rPr b="1" lang="en-US" sz="5100">
                <a:solidFill>
                  <a:srgbClr val="140E0C"/>
                </a:solidFill>
              </a:rPr>
              <a:t>STUDI DI CASO PER ILLUSTRARE IL COMPORTAMENTO ASSERTIVO VS. NON ASSERTIVO</a:t>
            </a:r>
            <a:endParaRPr sz="2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2000"/>
                                        <p:tgtEl>
                                          <p:spTgt spid="1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55"/>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09" name="Google Shape;1209;p55"/>
          <p:cNvCxnSpPr/>
          <p:nvPr/>
        </p:nvCxnSpPr>
        <p:spPr>
          <a:xfrm>
            <a:off x="1028700" y="1846263"/>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210" name="Google Shape;1210;p55"/>
          <p:cNvGrpSpPr/>
          <p:nvPr/>
        </p:nvGrpSpPr>
        <p:grpSpPr>
          <a:xfrm>
            <a:off x="365125" y="9417050"/>
            <a:ext cx="17557750" cy="709613"/>
            <a:chOff x="0" y="-44230"/>
            <a:chExt cx="23408743" cy="944881"/>
          </a:xfrm>
        </p:grpSpPr>
        <p:sp>
          <p:nvSpPr>
            <p:cNvPr id="1211" name="Google Shape;1211;p5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2" name="Google Shape;1212;p55"/>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213" name="Google Shape;1213;p55"/>
          <p:cNvGrpSpPr/>
          <p:nvPr/>
        </p:nvGrpSpPr>
        <p:grpSpPr>
          <a:xfrm>
            <a:off x="365125" y="2441575"/>
            <a:ext cx="6435725" cy="6435725"/>
            <a:chOff x="0" y="0"/>
            <a:chExt cx="3740785" cy="3740785"/>
          </a:xfrm>
        </p:grpSpPr>
        <p:sp>
          <p:nvSpPr>
            <p:cNvPr id="1214" name="Google Shape;1214;p55"/>
            <p:cNvSpPr/>
            <p:nvPr/>
          </p:nvSpPr>
          <p:spPr>
            <a:xfrm>
              <a:off x="0" y="649478"/>
              <a:ext cx="3740785" cy="2492502"/>
            </a:xfrm>
            <a:custGeom>
              <a:rect b="b" l="l" r="r" t="t"/>
              <a:pathLst>
                <a:path extrusionOk="0" h="2492502" w="3740785">
                  <a:moveTo>
                    <a:pt x="3740785" y="2492502"/>
                  </a:moveTo>
                  <a:lnTo>
                    <a:pt x="0" y="2492502"/>
                  </a:lnTo>
                  <a:lnTo>
                    <a:pt x="0" y="0"/>
                  </a:lnTo>
                  <a:lnTo>
                    <a:pt x="3740785" y="0"/>
                  </a:lnTo>
                  <a:lnTo>
                    <a:pt x="3740785" y="2492502"/>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5" name="Google Shape;1215;p55"/>
            <p:cNvSpPr/>
            <p:nvPr/>
          </p:nvSpPr>
          <p:spPr>
            <a:xfrm>
              <a:off x="0" y="0"/>
              <a:ext cx="3740785" cy="3740785"/>
            </a:xfrm>
            <a:custGeom>
              <a:rect b="b" l="l" r="r" t="t"/>
              <a:pathLst>
                <a:path extrusionOk="0" h="3740785" w="3740785">
                  <a:moveTo>
                    <a:pt x="3740785" y="3740785"/>
                  </a:moveTo>
                  <a:lnTo>
                    <a:pt x="0" y="3740785"/>
                  </a:lnTo>
                  <a:lnTo>
                    <a:pt x="0" y="0"/>
                  </a:lnTo>
                  <a:lnTo>
                    <a:pt x="3740785" y="0"/>
                  </a:lnTo>
                  <a:lnTo>
                    <a:pt x="3740785" y="374078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16" name="Google Shape;1216;p55"/>
          <p:cNvSpPr txBox="1"/>
          <p:nvPr/>
        </p:nvSpPr>
        <p:spPr>
          <a:xfrm>
            <a:off x="7189788" y="2938463"/>
            <a:ext cx="10244100" cy="19011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Comportamento non assertivo: Alex ha difficoltà a utilizzare la piattaforma così com'è, sentendosi frustrato e deluso. Non comunica il suo problema all'insegnante.</a:t>
            </a:r>
            <a:endParaRPr/>
          </a:p>
        </p:txBody>
      </p:sp>
      <p:sp>
        <p:nvSpPr>
          <p:cNvPr id="1217" name="Google Shape;1217;p55"/>
          <p:cNvSpPr txBox="1"/>
          <p:nvPr/>
        </p:nvSpPr>
        <p:spPr>
          <a:xfrm>
            <a:off x="695325" y="647700"/>
            <a:ext cx="16897500" cy="7389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Studio di caso 1 - Richiesta di accomodamenti ragionevoli</a:t>
            </a:r>
            <a:endParaRPr/>
          </a:p>
        </p:txBody>
      </p:sp>
      <p:sp>
        <p:nvSpPr>
          <p:cNvPr id="1218" name="Google Shape;1218;p55"/>
          <p:cNvSpPr txBox="1"/>
          <p:nvPr/>
        </p:nvSpPr>
        <p:spPr>
          <a:xfrm>
            <a:off x="7189788" y="5545138"/>
            <a:ext cx="10244100" cy="33402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Comportamento assertivo: Alex invia un'email al suo insegnante, spiegando chiaramente e rispettosamente il problema che sta affrontando. Richiede accomodamenti ragionevoli, come l'utilizzo di una piattaforma più accessibile o la fornitura di materiali del corso in un formato diverso.</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1000"/>
                                        <p:tgtEl>
                                          <p:spTgt spid="1217"/>
                                        </p:tgtEl>
                                      </p:cBhvr>
                                    </p:animEffect>
                                  </p:childTnLst>
                                </p:cTn>
                              </p:par>
                              <p:par>
                                <p:cTn fill="hold" nodeType="withEffect" presetClass="entr" presetID="23" presetSubtype="16">
                                  <p:stCondLst>
                                    <p:cond delay="0"/>
                                  </p:stCondLst>
                                  <p:childTnLst>
                                    <p:set>
                                      <p:cBhvr>
                                        <p:cTn dur="1" fill="hold">
                                          <p:stCondLst>
                                            <p:cond delay="0"/>
                                          </p:stCondLst>
                                        </p:cTn>
                                        <p:tgtEl>
                                          <p:spTgt spid="1213"/>
                                        </p:tgtEl>
                                        <p:attrNameLst>
                                          <p:attrName>style.visibility</p:attrName>
                                        </p:attrNameLst>
                                      </p:cBhvr>
                                      <p:to>
                                        <p:strVal val="visible"/>
                                      </p:to>
                                    </p:set>
                                    <p:anim calcmode="lin" valueType="num">
                                      <p:cBhvr additive="base">
                                        <p:cTn dur="2000"/>
                                        <p:tgtEl>
                                          <p:spTgt spid="1213"/>
                                        </p:tgtEl>
                                        <p:attrNameLst>
                                          <p:attrName>ppt_w</p:attrName>
                                        </p:attrNameLst>
                                      </p:cBhvr>
                                      <p:tavLst>
                                        <p:tav fmla="" tm="0">
                                          <p:val>
                                            <p:strVal val="0"/>
                                          </p:val>
                                        </p:tav>
                                        <p:tav fmla="" tm="100000">
                                          <p:val>
                                            <p:strVal val="#ppt_w"/>
                                          </p:val>
                                        </p:tav>
                                      </p:tavLst>
                                    </p:anim>
                                    <p:anim calcmode="lin" valueType="num">
                                      <p:cBhvr additive="base">
                                        <p:cTn dur="2000"/>
                                        <p:tgtEl>
                                          <p:spTgt spid="12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1822"/>
                                        <p:tgtEl>
                                          <p:spTgt spid="1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1822"/>
                                        <p:tgtEl>
                                          <p:spTgt spid="1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56"/>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24" name="Google Shape;1224;p56"/>
          <p:cNvCxnSpPr/>
          <p:nvPr/>
        </p:nvCxnSpPr>
        <p:spPr>
          <a:xfrm>
            <a:off x="1028700" y="1846263"/>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225" name="Google Shape;1225;p56"/>
          <p:cNvGrpSpPr/>
          <p:nvPr/>
        </p:nvGrpSpPr>
        <p:grpSpPr>
          <a:xfrm>
            <a:off x="365125" y="9417050"/>
            <a:ext cx="17557750" cy="709613"/>
            <a:chOff x="0" y="-44230"/>
            <a:chExt cx="23408743" cy="944881"/>
          </a:xfrm>
        </p:grpSpPr>
        <p:sp>
          <p:nvSpPr>
            <p:cNvPr id="1226" name="Google Shape;1226;p5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7" name="Google Shape;1227;p56"/>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228" name="Google Shape;1228;p56"/>
          <p:cNvGrpSpPr/>
          <p:nvPr/>
        </p:nvGrpSpPr>
        <p:grpSpPr>
          <a:xfrm>
            <a:off x="691700" y="2049463"/>
            <a:ext cx="6154910" cy="7165425"/>
            <a:chOff x="-2540" y="0"/>
            <a:chExt cx="4312920" cy="5020310"/>
          </a:xfrm>
        </p:grpSpPr>
        <p:sp>
          <p:nvSpPr>
            <p:cNvPr id="1229" name="Google Shape;1229;p56"/>
            <p:cNvSpPr/>
            <p:nvPr/>
          </p:nvSpPr>
          <p:spPr>
            <a:xfrm>
              <a:off x="325120" y="509270"/>
              <a:ext cx="3675380" cy="3553460"/>
            </a:xfrm>
            <a:custGeom>
              <a:rect b="b" l="l" r="r" t="t"/>
              <a:pathLst>
                <a:path extrusionOk="0"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rotWithShape="1">
              <a:blip r:embed="rId5">
                <a:alphaModFix/>
              </a:blip>
              <a:stretch>
                <a:fillRect b="-27594" l="0" r="0" t="-2759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56"/>
            <p:cNvSpPr/>
            <p:nvPr/>
          </p:nvSpPr>
          <p:spPr>
            <a:xfrm>
              <a:off x="-2540" y="172720"/>
              <a:ext cx="4295140" cy="4847590"/>
            </a:xfrm>
            <a:custGeom>
              <a:rect b="b" l="l" r="r" t="t"/>
              <a:pathLst>
                <a:path extrusionOk="0"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89888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56"/>
            <p:cNvSpPr/>
            <p:nvPr/>
          </p:nvSpPr>
          <p:spPr>
            <a:xfrm>
              <a:off x="172720" y="378460"/>
              <a:ext cx="3409950" cy="3274060"/>
            </a:xfrm>
            <a:custGeom>
              <a:rect b="b" l="l" r="r" t="t"/>
              <a:pathLst>
                <a:path extrusionOk="0"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rotWithShape="1">
              <a:blip r:embed="rId6">
                <a:alphaModFix/>
              </a:blip>
              <a:stretch>
                <a:fillRect b="0" l="-14007" r="-1400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2" name="Google Shape;1232;p56"/>
            <p:cNvSpPr/>
            <p:nvPr/>
          </p:nvSpPr>
          <p:spPr>
            <a:xfrm>
              <a:off x="1270" y="177800"/>
              <a:ext cx="4305300" cy="4842510"/>
            </a:xfrm>
            <a:custGeom>
              <a:rect b="b" l="l" r="r" t="t"/>
              <a:pathLst>
                <a:path extrusionOk="0"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3" name="Google Shape;1233;p56"/>
            <p:cNvSpPr/>
            <p:nvPr/>
          </p:nvSpPr>
          <p:spPr>
            <a:xfrm>
              <a:off x="5080" y="172720"/>
              <a:ext cx="4305300" cy="4519930"/>
            </a:xfrm>
            <a:custGeom>
              <a:rect b="b" l="l" r="r" t="t"/>
              <a:pathLst>
                <a:path extrusionOk="0"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4" name="Google Shape;1234;p56"/>
            <p:cNvSpPr/>
            <p:nvPr/>
          </p:nvSpPr>
          <p:spPr>
            <a:xfrm>
              <a:off x="3409951" y="0"/>
              <a:ext cx="274319" cy="1045210"/>
            </a:xfrm>
            <a:custGeom>
              <a:rect b="b" l="l" r="r" t="t"/>
              <a:pathLst>
                <a:path extrusionOk="0"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lnTo>
                    <a:pt x="265429" y="966470"/>
                  </a:lnTo>
                  <a:close/>
                </a:path>
              </a:pathLst>
            </a:custGeom>
            <a:solidFill>
              <a:srgbClr val="A99D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5" name="Google Shape;1235;p56"/>
            <p:cNvSpPr/>
            <p:nvPr/>
          </p:nvSpPr>
          <p:spPr>
            <a:xfrm>
              <a:off x="3415028" y="15240"/>
              <a:ext cx="266700" cy="1032510"/>
            </a:xfrm>
            <a:custGeom>
              <a:rect b="b" l="l" r="r" t="t"/>
              <a:pathLst>
                <a:path extrusionOk="0"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lnTo>
                    <a:pt x="261622" y="749300"/>
                  </a:lnTo>
                  <a:close/>
                </a:path>
              </a:pathLst>
            </a:custGeom>
            <a:solidFill>
              <a:srgbClr val="E2DA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36" name="Google Shape;1236;p56"/>
          <p:cNvSpPr txBox="1"/>
          <p:nvPr/>
        </p:nvSpPr>
        <p:spPr>
          <a:xfrm>
            <a:off x="6526188" y="3703488"/>
            <a:ext cx="10733100" cy="1649100"/>
          </a:xfrm>
          <a:prstGeom prst="rect">
            <a:avLst/>
          </a:prstGeom>
          <a:noFill/>
          <a:ln>
            <a:noFill/>
          </a:ln>
        </p:spPr>
        <p:txBody>
          <a:bodyPr anchorCtr="0" anchor="t" bIns="0" lIns="0" spcFirstLastPara="1" rIns="0" wrap="square" tIns="0">
            <a:spAutoFit/>
          </a:bodyPr>
          <a:lstStyle/>
          <a:p>
            <a:pPr indent="0" lvl="0" marL="0" marR="0" rtl="0" algn="just">
              <a:lnSpc>
                <a:spcPct val="156037"/>
              </a:lnSpc>
              <a:spcBef>
                <a:spcPts val="0"/>
              </a:spcBef>
              <a:spcAft>
                <a:spcPts val="0"/>
              </a:spcAft>
              <a:buNone/>
            </a:pPr>
            <a:r>
              <a:rPr lang="en-US" sz="2600">
                <a:solidFill>
                  <a:srgbClr val="FFFFFF"/>
                </a:solidFill>
              </a:rPr>
              <a:t>Comportamento non assertivo: Maria non partecipa alle discussioni e non informa l'insegnante delle difficoltà che sta affrontando. I suoi voti ne risentono a causa della mancata partecipazione.</a:t>
            </a:r>
            <a:endParaRPr sz="1300"/>
          </a:p>
        </p:txBody>
      </p:sp>
      <p:sp>
        <p:nvSpPr>
          <p:cNvPr id="1237" name="Google Shape;1237;p56"/>
          <p:cNvSpPr txBox="1"/>
          <p:nvPr/>
        </p:nvSpPr>
        <p:spPr>
          <a:xfrm>
            <a:off x="695325" y="647700"/>
            <a:ext cx="16897500" cy="7389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Studio di caso 2 - Partecipazione alle discussioni online</a:t>
            </a:r>
            <a:endParaRPr/>
          </a:p>
        </p:txBody>
      </p:sp>
      <p:sp>
        <p:nvSpPr>
          <p:cNvPr id="1238" name="Google Shape;1238;p56"/>
          <p:cNvSpPr txBox="1"/>
          <p:nvPr/>
        </p:nvSpPr>
        <p:spPr>
          <a:xfrm>
            <a:off x="7066038" y="5429450"/>
            <a:ext cx="10733100" cy="3987600"/>
          </a:xfrm>
          <a:prstGeom prst="rect">
            <a:avLst/>
          </a:prstGeom>
          <a:noFill/>
          <a:ln>
            <a:noFill/>
          </a:ln>
        </p:spPr>
        <p:txBody>
          <a:bodyPr anchorCtr="0" anchor="t" bIns="0" lIns="0" spcFirstLastPara="1" rIns="0" wrap="square" tIns="0">
            <a:spAutoFit/>
          </a:bodyPr>
          <a:lstStyle/>
          <a:p>
            <a:pPr indent="0" lvl="0" marL="0" marR="0" rtl="0" algn="just">
              <a:lnSpc>
                <a:spcPct val="156037"/>
              </a:lnSpc>
              <a:spcBef>
                <a:spcPts val="0"/>
              </a:spcBef>
              <a:spcAft>
                <a:spcPts val="0"/>
              </a:spcAft>
              <a:buNone/>
            </a:pPr>
            <a:r>
              <a:rPr lang="en-US" sz="2500">
                <a:solidFill>
                  <a:srgbClr val="FFFFFF"/>
                </a:solidFill>
              </a:rPr>
              <a:t>Comportamento assertivo: Maria contatta l'insegnante e spiega la sua situazione. Suggerisce possibili soluzioni, come fornire trascrizioni delle discussioni o utilizzare un sistema di sottotitoli per i video. Questi studi di caso illustrano l'importanza del comportamento assertivo nella comunicazione online, soprattutto per le persone con disabilità. Esprimendo chiaramente i propri bisogni e richiedendo adattamenti ragionevoli, possono vivere un'esperienza online molto più positiva e produttiva.</a:t>
            </a:r>
            <a:endParaRPr sz="1200"/>
          </a:p>
        </p:txBody>
      </p:sp>
      <p:sp>
        <p:nvSpPr>
          <p:cNvPr id="1239" name="Google Shape;1239;p56"/>
          <p:cNvSpPr txBox="1"/>
          <p:nvPr/>
        </p:nvSpPr>
        <p:spPr>
          <a:xfrm>
            <a:off x="6747888" y="2054388"/>
            <a:ext cx="10733100" cy="1649100"/>
          </a:xfrm>
          <a:prstGeom prst="rect">
            <a:avLst/>
          </a:prstGeom>
          <a:noFill/>
          <a:ln>
            <a:noFill/>
          </a:ln>
        </p:spPr>
        <p:txBody>
          <a:bodyPr anchorCtr="0" anchor="t" bIns="0" lIns="0" spcFirstLastPara="1" rIns="0" wrap="square" tIns="0">
            <a:spAutoFit/>
          </a:bodyPr>
          <a:lstStyle/>
          <a:p>
            <a:pPr indent="0" lvl="0" marL="0" marR="0" rtl="0" algn="just">
              <a:lnSpc>
                <a:spcPct val="156037"/>
              </a:lnSpc>
              <a:spcBef>
                <a:spcPts val="0"/>
              </a:spcBef>
              <a:spcAft>
                <a:spcPts val="0"/>
              </a:spcAft>
              <a:buNone/>
            </a:pPr>
            <a:r>
              <a:rPr lang="en-US" sz="2600">
                <a:solidFill>
                  <a:srgbClr val="FFFFFF"/>
                </a:solidFill>
              </a:rPr>
              <a:t>Maria ha una disabilità uditiva e partecipa a un corso online che prevede molte discussioni audio. A causa della sua disabilità, Maria ha difficoltà a seguire le discussioni.</a:t>
            </a:r>
            <a:endParaRPr sz="13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1000"/>
                                        <p:tgtEl>
                                          <p:spTgt spid="1237"/>
                                        </p:tgtEl>
                                      </p:cBhvr>
                                    </p:animEffect>
                                  </p:childTnLst>
                                </p:cTn>
                              </p:par>
                              <p:par>
                                <p:cTn fill="hold" nodeType="withEffect" presetClass="entr" presetID="23" presetSubtype="16">
                                  <p:stCondLst>
                                    <p:cond delay="0"/>
                                  </p:stCondLst>
                                  <p:childTnLst>
                                    <p:set>
                                      <p:cBhvr>
                                        <p:cTn dur="1" fill="hold">
                                          <p:stCondLst>
                                            <p:cond delay="0"/>
                                          </p:stCondLst>
                                        </p:cTn>
                                        <p:tgtEl>
                                          <p:spTgt spid="1228"/>
                                        </p:tgtEl>
                                        <p:attrNameLst>
                                          <p:attrName>style.visibility</p:attrName>
                                        </p:attrNameLst>
                                      </p:cBhvr>
                                      <p:to>
                                        <p:strVal val="visible"/>
                                      </p:to>
                                    </p:set>
                                    <p:anim calcmode="lin" valueType="num">
                                      <p:cBhvr additive="base">
                                        <p:cTn dur="2000"/>
                                        <p:tgtEl>
                                          <p:spTgt spid="1228"/>
                                        </p:tgtEl>
                                        <p:attrNameLst>
                                          <p:attrName>ppt_w</p:attrName>
                                        </p:attrNameLst>
                                      </p:cBhvr>
                                      <p:tavLst>
                                        <p:tav fmla="" tm="0">
                                          <p:val>
                                            <p:strVal val="0"/>
                                          </p:val>
                                        </p:tav>
                                        <p:tav fmla="" tm="100000">
                                          <p:val>
                                            <p:strVal val="#ppt_w"/>
                                          </p:val>
                                        </p:tav>
                                      </p:tavLst>
                                    </p:anim>
                                    <p:anim calcmode="lin" valueType="num">
                                      <p:cBhvr additive="base">
                                        <p:cTn dur="2000"/>
                                        <p:tgtEl>
                                          <p:spTgt spid="122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1822"/>
                                        <p:tgtEl>
                                          <p:spTgt spid="1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1822"/>
                                        <p:tgtEl>
                                          <p:spTgt spid="1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1822"/>
                                        <p:tgtEl>
                                          <p:spTgt spid="1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243" name="Shape 1243"/>
        <p:cNvGrpSpPr/>
        <p:nvPr/>
      </p:nvGrpSpPr>
      <p:grpSpPr>
        <a:xfrm>
          <a:off x="0" y="0"/>
          <a:ext cx="0" cy="0"/>
          <a:chOff x="0" y="0"/>
          <a:chExt cx="0" cy="0"/>
        </a:xfrm>
      </p:grpSpPr>
      <p:cxnSp>
        <p:nvCxnSpPr>
          <p:cNvPr id="1244" name="Google Shape;1244;p57"/>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1245" name="Google Shape;1245;p57"/>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1246" name="Google Shape;1246;p57"/>
          <p:cNvGrpSpPr/>
          <p:nvPr/>
        </p:nvGrpSpPr>
        <p:grpSpPr>
          <a:xfrm>
            <a:off x="365125" y="9417050"/>
            <a:ext cx="17557750" cy="709613"/>
            <a:chOff x="0" y="-44230"/>
            <a:chExt cx="23408743" cy="944881"/>
          </a:xfrm>
        </p:grpSpPr>
        <p:sp>
          <p:nvSpPr>
            <p:cNvPr id="1247" name="Google Shape;1247;p5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8" name="Google Shape;1248;p5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249" name="Google Shape;1249;p57"/>
          <p:cNvGrpSpPr/>
          <p:nvPr/>
        </p:nvGrpSpPr>
        <p:grpSpPr>
          <a:xfrm>
            <a:off x="3057525" y="3314700"/>
            <a:ext cx="3851275" cy="2800350"/>
            <a:chOff x="0" y="-48680"/>
            <a:chExt cx="1014598" cy="737682"/>
          </a:xfrm>
        </p:grpSpPr>
        <p:sp>
          <p:nvSpPr>
            <p:cNvPr id="1250" name="Google Shape;1250;p57"/>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1" name="Google Shape;1251;p57"/>
            <p:cNvSpPr txBox="1"/>
            <p:nvPr/>
          </p:nvSpPr>
          <p:spPr>
            <a:xfrm>
              <a:off x="77893" y="-48680"/>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06</a:t>
              </a:r>
              <a:endParaRPr/>
            </a:p>
          </p:txBody>
        </p:sp>
      </p:grpSp>
      <p:sp>
        <p:nvSpPr>
          <p:cNvPr id="1252" name="Google Shape;1252;p57"/>
          <p:cNvSpPr/>
          <p:nvPr/>
        </p:nvSpPr>
        <p:spPr>
          <a:xfrm>
            <a:off x="10056813" y="3230563"/>
            <a:ext cx="7202487" cy="5790913"/>
          </a:xfrm>
          <a:custGeom>
            <a:rect b="b" l="l" r="r" t="t"/>
            <a:pathLst>
              <a:path extrusionOk="0" h="5651382" w="7029450">
                <a:moveTo>
                  <a:pt x="5271770" y="0"/>
                </a:moveTo>
                <a:lnTo>
                  <a:pt x="1757680" y="0"/>
                </a:lnTo>
                <a:lnTo>
                  <a:pt x="0" y="2825646"/>
                </a:lnTo>
                <a:lnTo>
                  <a:pt x="0" y="4019796"/>
                </a:lnTo>
                <a:cubicBezTo>
                  <a:pt x="0" y="4920419"/>
                  <a:pt x="787400" y="5651382"/>
                  <a:pt x="1757680" y="5651382"/>
                </a:cubicBezTo>
                <a:lnTo>
                  <a:pt x="5271770" y="5651382"/>
                </a:lnTo>
                <a:lnTo>
                  <a:pt x="7029450" y="2825646"/>
                </a:lnTo>
                <a:lnTo>
                  <a:pt x="7029450" y="1631495"/>
                </a:lnTo>
                <a:cubicBezTo>
                  <a:pt x="7029450" y="730872"/>
                  <a:pt x="6242050" y="0"/>
                  <a:pt x="5271770" y="0"/>
                </a:cubicBezTo>
                <a:close/>
              </a:path>
            </a:pathLst>
          </a:custGeom>
          <a:blipFill rotWithShape="1">
            <a:blip r:embed="rId4">
              <a:alphaModFix/>
            </a:blip>
            <a:stretch>
              <a:fillRect b="0" l="-10294" r="-1029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3" name="Google Shape;1253;p57"/>
          <p:cNvSpPr txBox="1"/>
          <p:nvPr/>
        </p:nvSpPr>
        <p:spPr>
          <a:xfrm>
            <a:off x="546100" y="6680200"/>
            <a:ext cx="10571700" cy="1814400"/>
          </a:xfrm>
          <a:prstGeom prst="rect">
            <a:avLst/>
          </a:prstGeom>
          <a:noFill/>
          <a:ln>
            <a:noFill/>
          </a:ln>
        </p:spPr>
        <p:txBody>
          <a:bodyPr anchorCtr="0" anchor="t" bIns="0" lIns="0" spcFirstLastPara="1" rIns="0" wrap="square" tIns="0">
            <a:spAutoFit/>
          </a:bodyPr>
          <a:lstStyle/>
          <a:p>
            <a:pPr indent="0" lvl="1" marL="0" marR="0" rtl="0" algn="ctr">
              <a:lnSpc>
                <a:spcPct val="126666"/>
              </a:lnSpc>
              <a:spcBef>
                <a:spcPts val="0"/>
              </a:spcBef>
              <a:spcAft>
                <a:spcPts val="0"/>
              </a:spcAft>
              <a:buNone/>
            </a:pPr>
            <a:r>
              <a:rPr b="1" lang="en-US" sz="5200">
                <a:solidFill>
                  <a:srgbClr val="FFFFFF"/>
                </a:solidFill>
              </a:rPr>
              <a:t>MODELLARE IL COMPORTAMENTO ASSERTIVO</a:t>
            </a:r>
            <a:endParaRPr sz="1200"/>
          </a:p>
        </p:txBody>
      </p:sp>
      <p:sp>
        <p:nvSpPr>
          <p:cNvPr id="1254" name="Google Shape;1254;p57"/>
          <p:cNvSpPr txBox="1"/>
          <p:nvPr/>
        </p:nvSpPr>
        <p:spPr>
          <a:xfrm>
            <a:off x="801688" y="828675"/>
            <a:ext cx="16684500" cy="17394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1300" u="none" cap="none" strike="noStrike">
                <a:solidFill>
                  <a:srgbClr val="FFFFFF"/>
                </a:solidFill>
                <a:latin typeface="Arimo"/>
                <a:ea typeface="Arimo"/>
                <a:cs typeface="Arimo"/>
                <a:sym typeface="Arimo"/>
              </a:rPr>
              <a:t>MODUL</a:t>
            </a:r>
            <a:r>
              <a:rPr b="1" lang="en-US" sz="11300">
                <a:solidFill>
                  <a:srgbClr val="FFFFFF"/>
                </a:solidFill>
                <a:latin typeface="Arimo"/>
                <a:ea typeface="Arimo"/>
                <a:cs typeface="Arimo"/>
                <a:sym typeface="Arimo"/>
              </a:rPr>
              <a:t>O</a:t>
            </a:r>
            <a:r>
              <a:rPr b="1" i="0" lang="en-US" sz="11300" u="none" cap="none" strike="noStrike">
                <a:solidFill>
                  <a:srgbClr val="FFFFFF"/>
                </a:solidFill>
                <a:latin typeface="Arimo"/>
                <a:ea typeface="Arimo"/>
                <a:cs typeface="Arimo"/>
                <a:sym typeface="Arimo"/>
              </a:rPr>
              <a:t> 3 - L</a:t>
            </a:r>
            <a:r>
              <a:rPr b="1" lang="en-US" sz="11300">
                <a:solidFill>
                  <a:srgbClr val="FFFFFF"/>
                </a:solidFill>
                <a:latin typeface="Arimo"/>
                <a:ea typeface="Arimo"/>
                <a:cs typeface="Arimo"/>
                <a:sym typeface="Arimo"/>
              </a:rPr>
              <a:t>EZIONE 5</a:t>
            </a:r>
            <a:endParaRPr sz="7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1000"/>
                                        <p:tgtEl>
                                          <p:spTgt spid="1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800"/>
                                        <p:tgtEl>
                                          <p:spTgt spid="1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53"/>
                                        </p:tgtEl>
                                        <p:attrNameLst>
                                          <p:attrName>style.visibility</p:attrName>
                                        </p:attrNameLst>
                                      </p:cBhvr>
                                      <p:to>
                                        <p:strVal val="visible"/>
                                      </p:to>
                                    </p:set>
                                    <p:anim calcmode="lin" valueType="num">
                                      <p:cBhvr additive="base">
                                        <p:cTn dur="1000"/>
                                        <p:tgtEl>
                                          <p:spTgt spid="1253"/>
                                        </p:tgtEl>
                                        <p:attrNameLst>
                                          <p:attrName>ppt_w</p:attrName>
                                        </p:attrNameLst>
                                      </p:cBhvr>
                                      <p:tavLst>
                                        <p:tav fmla="" tm="0">
                                          <p:val>
                                            <p:strVal val="0"/>
                                          </p:val>
                                        </p:tav>
                                        <p:tav fmla="" tm="100000">
                                          <p:val>
                                            <p:strVal val="#ppt_w"/>
                                          </p:val>
                                        </p:tav>
                                      </p:tavLst>
                                    </p:anim>
                                    <p:anim calcmode="lin" valueType="num">
                                      <p:cBhvr additive="base">
                                        <p:cTn dur="1000"/>
                                        <p:tgtEl>
                                          <p:spTgt spid="12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pic>
        <p:nvPicPr>
          <p:cNvPr id="1259" name="Google Shape;1259;p58"/>
          <p:cNvPicPr preferRelativeResize="0"/>
          <p:nvPr/>
        </p:nvPicPr>
        <p:blipFill rotWithShape="1">
          <a:blip r:embed="rId3">
            <a:alphaModFix/>
          </a:blip>
          <a:srcRect b="21851" l="0" r="0" t="21850"/>
          <a:stretch/>
        </p:blipFill>
        <p:spPr>
          <a:xfrm>
            <a:off x="0" y="0"/>
            <a:ext cx="18288000" cy="6048375"/>
          </a:xfrm>
          <a:prstGeom prst="rect">
            <a:avLst/>
          </a:prstGeom>
          <a:noFill/>
          <a:ln>
            <a:noFill/>
          </a:ln>
        </p:spPr>
      </p:pic>
      <p:grpSp>
        <p:nvGrpSpPr>
          <p:cNvPr id="1260" name="Google Shape;1260;p58"/>
          <p:cNvGrpSpPr/>
          <p:nvPr/>
        </p:nvGrpSpPr>
        <p:grpSpPr>
          <a:xfrm>
            <a:off x="365125" y="9417050"/>
            <a:ext cx="17557750" cy="709613"/>
            <a:chOff x="0" y="-44230"/>
            <a:chExt cx="23408743" cy="944881"/>
          </a:xfrm>
        </p:grpSpPr>
        <p:sp>
          <p:nvSpPr>
            <p:cNvPr id="1261" name="Google Shape;1261;p5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2" name="Google Shape;1262;p58"/>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263" name="Google Shape;1263;p58"/>
          <p:cNvSpPr txBox="1"/>
          <p:nvPr/>
        </p:nvSpPr>
        <p:spPr>
          <a:xfrm>
            <a:off x="635000" y="6415088"/>
            <a:ext cx="17018100" cy="2896800"/>
          </a:xfrm>
          <a:prstGeom prst="rect">
            <a:avLst/>
          </a:prstGeom>
          <a:noFill/>
          <a:ln>
            <a:noFill/>
          </a:ln>
        </p:spPr>
        <p:txBody>
          <a:bodyPr anchorCtr="0" anchor="t" bIns="0" lIns="0" spcFirstLastPara="1" rIns="0" wrap="square" tIns="0">
            <a:spAutoFit/>
          </a:bodyPr>
          <a:lstStyle/>
          <a:p>
            <a:pPr indent="0" lvl="1" marL="0" marR="0" rtl="0" algn="ctr">
              <a:lnSpc>
                <a:spcPct val="146041"/>
              </a:lnSpc>
              <a:spcBef>
                <a:spcPts val="0"/>
              </a:spcBef>
              <a:spcAft>
                <a:spcPts val="0"/>
              </a:spcAft>
              <a:buNone/>
            </a:pPr>
            <a:r>
              <a:rPr b="1" lang="en-US" sz="4800">
                <a:solidFill>
                  <a:srgbClr val="140E0C"/>
                </a:solidFill>
              </a:rPr>
              <a:t>COME PUÒ IL FORMATORE MODELLARE IL COMPORTAMENTO ASSERTIVO PER OGNI CATEGORIA DI DISABILITÀ IN UN CORSO ONLINE?</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2000"/>
                                        <p:tgtEl>
                                          <p:spTgt spid="1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59"/>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9" name="Google Shape;1269;p59"/>
          <p:cNvSpPr txBox="1"/>
          <p:nvPr/>
        </p:nvSpPr>
        <p:spPr>
          <a:xfrm>
            <a:off x="2667170" y="4545807"/>
            <a:ext cx="162306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7200">
                <a:solidFill>
                  <a:srgbClr val="FFFFFF"/>
                </a:solidFill>
              </a:rPr>
              <a:t>UTILIZZO DI MATERIALI VIDEO</a:t>
            </a:r>
            <a:endParaRPr/>
          </a:p>
        </p:txBody>
      </p:sp>
      <p:cxnSp>
        <p:nvCxnSpPr>
          <p:cNvPr id="1270" name="Google Shape;1270;p59"/>
          <p:cNvCxnSpPr/>
          <p:nvPr/>
        </p:nvCxnSpPr>
        <p:spPr>
          <a:xfrm>
            <a:off x="1028700" y="1374775"/>
            <a:ext cx="16230600" cy="0"/>
          </a:xfrm>
          <a:prstGeom prst="straightConnector1">
            <a:avLst/>
          </a:prstGeom>
          <a:noFill/>
          <a:ln cap="flat" cmpd="sng" w="47625">
            <a:solidFill>
              <a:srgbClr val="FFFFFF"/>
            </a:solidFill>
            <a:prstDash val="solid"/>
            <a:round/>
            <a:headEnd len="sm" w="sm" type="none"/>
            <a:tailEnd len="sm" w="sm" type="none"/>
          </a:ln>
        </p:spPr>
      </p:cxnSp>
      <p:cxnSp>
        <p:nvCxnSpPr>
          <p:cNvPr id="1271" name="Google Shape;1271;p59"/>
          <p:cNvCxnSpPr/>
          <p:nvPr/>
        </p:nvCxnSpPr>
        <p:spPr>
          <a:xfrm>
            <a:off x="1028700" y="8959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272" name="Google Shape;1272;p59"/>
          <p:cNvGrpSpPr/>
          <p:nvPr/>
        </p:nvGrpSpPr>
        <p:grpSpPr>
          <a:xfrm>
            <a:off x="365125" y="9417050"/>
            <a:ext cx="17557750" cy="642938"/>
            <a:chOff x="0" y="-44435"/>
            <a:chExt cx="23408743" cy="856941"/>
          </a:xfrm>
        </p:grpSpPr>
        <p:sp>
          <p:nvSpPr>
            <p:cNvPr id="1273" name="Google Shape;1273;p5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4" name="Google Shape;1274;p5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1000"/>
                                        <p:tgtEl>
                                          <p:spTgt spid="1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6"/>
          <p:cNvPicPr preferRelativeResize="0"/>
          <p:nvPr/>
        </p:nvPicPr>
        <p:blipFill rotWithShape="1">
          <a:blip r:embed="rId3">
            <a:alphaModFix/>
          </a:blip>
          <a:srcRect b="25194" l="0" r="0" t="25194"/>
          <a:stretch/>
        </p:blipFill>
        <p:spPr>
          <a:xfrm>
            <a:off x="0" y="0"/>
            <a:ext cx="18288000" cy="6048375"/>
          </a:xfrm>
          <a:prstGeom prst="rect">
            <a:avLst/>
          </a:prstGeom>
          <a:noFill/>
          <a:ln>
            <a:noFill/>
          </a:ln>
        </p:spPr>
      </p:pic>
      <p:grpSp>
        <p:nvGrpSpPr>
          <p:cNvPr id="161" name="Google Shape;161;p6"/>
          <p:cNvGrpSpPr/>
          <p:nvPr/>
        </p:nvGrpSpPr>
        <p:grpSpPr>
          <a:xfrm>
            <a:off x="365125" y="9417050"/>
            <a:ext cx="17557750" cy="642938"/>
            <a:chOff x="0" y="-44435"/>
            <a:chExt cx="23408743" cy="856941"/>
          </a:xfrm>
        </p:grpSpPr>
        <p:sp>
          <p:nvSpPr>
            <p:cNvPr id="162" name="Google Shape;162;p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6"/>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64" name="Google Shape;164;p6"/>
          <p:cNvSpPr txBox="1"/>
          <p:nvPr/>
        </p:nvSpPr>
        <p:spPr>
          <a:xfrm>
            <a:off x="3917950" y="6288088"/>
            <a:ext cx="10452000" cy="3149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b="1" lang="en-US" sz="6200">
                <a:solidFill>
                  <a:srgbClr val="140E0C"/>
                </a:solidFill>
              </a:rPr>
              <a:t>COMPORTAMENTO ASSERTIVO</a:t>
            </a:r>
            <a:endParaRPr b="1" sz="6200">
              <a:solidFill>
                <a:srgbClr val="140E0C"/>
              </a:solidFill>
            </a:endParaRPr>
          </a:p>
          <a:p>
            <a:pPr indent="0" lvl="1" marL="0" marR="0" rtl="0" algn="ctr">
              <a:lnSpc>
                <a:spcPct val="167013"/>
              </a:lnSpc>
              <a:spcBef>
                <a:spcPts val="0"/>
              </a:spcBef>
              <a:spcAft>
                <a:spcPts val="0"/>
              </a:spcAft>
              <a:buNone/>
            </a:pPr>
            <a:r>
              <a:rPr b="1" lang="en-US" sz="6200">
                <a:solidFill>
                  <a:srgbClr val="140E0C"/>
                </a:solidFill>
              </a:rPr>
              <a:t>Cos'è?</a:t>
            </a:r>
            <a:endParaRPr b="1" sz="6200">
              <a:solidFill>
                <a:srgbClr val="140E0C"/>
              </a:solidFil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278" name="Shape 1278"/>
        <p:cNvGrpSpPr/>
        <p:nvPr/>
      </p:nvGrpSpPr>
      <p:grpSpPr>
        <a:xfrm>
          <a:off x="0" y="0"/>
          <a:ext cx="0" cy="0"/>
          <a:chOff x="0" y="0"/>
          <a:chExt cx="0" cy="0"/>
        </a:xfrm>
      </p:grpSpPr>
      <p:cxnSp>
        <p:nvCxnSpPr>
          <p:cNvPr id="1279" name="Google Shape;1279;p60"/>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280" name="Google Shape;1280;p60"/>
          <p:cNvGrpSpPr/>
          <p:nvPr/>
        </p:nvGrpSpPr>
        <p:grpSpPr>
          <a:xfrm>
            <a:off x="365125" y="9417050"/>
            <a:ext cx="17557750" cy="709613"/>
            <a:chOff x="0" y="-44230"/>
            <a:chExt cx="23408743" cy="944881"/>
          </a:xfrm>
        </p:grpSpPr>
        <p:sp>
          <p:nvSpPr>
            <p:cNvPr id="1281" name="Google Shape;1281;p6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2" name="Google Shape;1282;p60"/>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283" name="Google Shape;1283;p60"/>
          <p:cNvGrpSpPr/>
          <p:nvPr/>
        </p:nvGrpSpPr>
        <p:grpSpPr>
          <a:xfrm>
            <a:off x="546735" y="1292225"/>
            <a:ext cx="17007843" cy="1903850"/>
            <a:chOff x="862" y="2034"/>
            <a:chExt cx="26783" cy="3000"/>
          </a:xfrm>
        </p:grpSpPr>
        <p:sp>
          <p:nvSpPr>
            <p:cNvPr id="1284" name="Google Shape;1284;p60"/>
            <p:cNvSpPr txBox="1"/>
            <p:nvPr/>
          </p:nvSpPr>
          <p:spPr>
            <a:xfrm>
              <a:off x="3944" y="2034"/>
              <a:ext cx="23700" cy="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2800">
                  <a:solidFill>
                    <a:srgbClr val="FFFFFF"/>
                  </a:solidFill>
                </a:rPr>
                <a:t>Disabilità del linguaggio  </a:t>
              </a:r>
              <a:endParaRPr b="1"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Presenta video che mostrano conversazioni utilizzando la lingua dei segni, app di assistenza alla comunicazione o semplicemente pazienza e chiarezza nell'espressione verbale.</a:t>
              </a:r>
              <a:endParaRPr sz="2800">
                <a:solidFill>
                  <a:srgbClr val="FFFFFF"/>
                </a:solidFill>
              </a:endParaRPr>
            </a:p>
            <a:p>
              <a:pPr indent="0" lvl="0" marL="0" marR="0" rtl="0" algn="just">
                <a:lnSpc>
                  <a:spcPct val="136206"/>
                </a:lnSpc>
                <a:spcBef>
                  <a:spcPts val="0"/>
                </a:spcBef>
                <a:spcAft>
                  <a:spcPts val="0"/>
                </a:spcAft>
                <a:buNone/>
              </a:pPr>
              <a:r>
                <a:t/>
              </a:r>
              <a:endParaRPr b="1" sz="2800">
                <a:solidFill>
                  <a:srgbClr val="FFFFFF"/>
                </a:solidFill>
              </a:endParaRPr>
            </a:p>
          </p:txBody>
        </p:sp>
        <p:pic>
          <p:nvPicPr>
            <p:cNvPr id="1285" name="Google Shape;1285;p60"/>
            <p:cNvPicPr preferRelativeResize="0"/>
            <p:nvPr/>
          </p:nvPicPr>
          <p:blipFill rotWithShape="1">
            <a:blip r:embed="rId4">
              <a:alphaModFix/>
            </a:blip>
            <a:srcRect b="0" l="0" r="0" t="0"/>
            <a:stretch/>
          </p:blipFill>
          <p:spPr>
            <a:xfrm rot="-5400000">
              <a:off x="1002" y="1982"/>
              <a:ext cx="2394" cy="2675"/>
            </a:xfrm>
            <a:prstGeom prst="rect">
              <a:avLst/>
            </a:prstGeom>
            <a:noFill/>
            <a:ln>
              <a:noFill/>
            </a:ln>
          </p:spPr>
        </p:pic>
      </p:grpSp>
      <p:grpSp>
        <p:nvGrpSpPr>
          <p:cNvPr id="1286" name="Google Shape;1286;p60"/>
          <p:cNvGrpSpPr/>
          <p:nvPr/>
        </p:nvGrpSpPr>
        <p:grpSpPr>
          <a:xfrm>
            <a:off x="546735" y="3133725"/>
            <a:ext cx="17007843" cy="2477667"/>
            <a:chOff x="862" y="4936"/>
            <a:chExt cx="26783" cy="3900"/>
          </a:xfrm>
        </p:grpSpPr>
        <p:pic>
          <p:nvPicPr>
            <p:cNvPr id="1287" name="Google Shape;1287;p60"/>
            <p:cNvPicPr preferRelativeResize="0"/>
            <p:nvPr/>
          </p:nvPicPr>
          <p:blipFill rotWithShape="1">
            <a:blip r:embed="rId4">
              <a:alphaModFix/>
            </a:blip>
            <a:srcRect b="0" l="0" r="0" t="0"/>
            <a:stretch/>
          </p:blipFill>
          <p:spPr>
            <a:xfrm rot="-5400000">
              <a:off x="1002" y="5200"/>
              <a:ext cx="2394" cy="2675"/>
            </a:xfrm>
            <a:prstGeom prst="rect">
              <a:avLst/>
            </a:prstGeom>
            <a:noFill/>
            <a:ln>
              <a:noFill/>
            </a:ln>
          </p:spPr>
        </p:pic>
        <p:sp>
          <p:nvSpPr>
            <p:cNvPr id="1288" name="Google Shape;1288;p60"/>
            <p:cNvSpPr txBox="1"/>
            <p:nvPr/>
          </p:nvSpPr>
          <p:spPr>
            <a:xfrm>
              <a:off x="3944" y="4936"/>
              <a:ext cx="23700" cy="3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2800">
                  <a:solidFill>
                    <a:srgbClr val="FFFFFF"/>
                  </a:solidFill>
                </a:rPr>
                <a:t>Disabilità uditive</a:t>
              </a:r>
              <a:r>
                <a:rPr lang="en-US" sz="2800">
                  <a:solidFill>
                    <a:srgbClr val="FFFFFF"/>
                  </a:solidFill>
                </a:rPr>
                <a:t>  </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Includi video che dimostrano come mantenere il contatto visivo, utilizzare il linguaggio del corpo e le espressioni facciali per supportare la comunicazione, e assicurarsi di essere in un ambiente adatto alla lettura labiale o all'uso della lingua dei segni.</a:t>
              </a:r>
              <a:endParaRPr sz="2800">
                <a:solidFill>
                  <a:srgbClr val="FFFFFF"/>
                </a:solidFill>
              </a:endParaRPr>
            </a:p>
            <a:p>
              <a:pPr indent="0" lvl="0" marL="0" marR="0" rtl="0" algn="just">
                <a:lnSpc>
                  <a:spcPct val="136206"/>
                </a:lnSpc>
                <a:spcBef>
                  <a:spcPts val="0"/>
                </a:spcBef>
                <a:spcAft>
                  <a:spcPts val="0"/>
                </a:spcAft>
                <a:buNone/>
              </a:pPr>
              <a:r>
                <a:t/>
              </a:r>
              <a:endParaRPr sz="2800">
                <a:solidFill>
                  <a:srgbClr val="FFFFFF"/>
                </a:solidFill>
              </a:endParaRPr>
            </a:p>
          </p:txBody>
        </p:sp>
      </p:grpSp>
      <p:grpSp>
        <p:nvGrpSpPr>
          <p:cNvPr id="1289" name="Google Shape;1289;p60"/>
          <p:cNvGrpSpPr/>
          <p:nvPr/>
        </p:nvGrpSpPr>
        <p:grpSpPr>
          <a:xfrm>
            <a:off x="546735" y="5476875"/>
            <a:ext cx="17007843" cy="1904617"/>
            <a:chOff x="862" y="8624"/>
            <a:chExt cx="26783" cy="3000"/>
          </a:xfrm>
        </p:grpSpPr>
        <p:sp>
          <p:nvSpPr>
            <p:cNvPr id="1290" name="Google Shape;1290;p60"/>
            <p:cNvSpPr txBox="1"/>
            <p:nvPr/>
          </p:nvSpPr>
          <p:spPr>
            <a:xfrm>
              <a:off x="3944" y="8624"/>
              <a:ext cx="23700" cy="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2800">
                  <a:solidFill>
                    <a:srgbClr val="FFFFFF"/>
                  </a:solidFill>
                </a:rPr>
                <a:t>Disabilità motorie  </a:t>
              </a:r>
              <a:endParaRPr b="1"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Dimostra attraverso video l'importanza di spazi accessibili e degli adattamenti necessari, oltre a come fornire assistenza fisica solo quando viene richiesta.</a:t>
              </a:r>
              <a:endParaRPr sz="2800">
                <a:solidFill>
                  <a:srgbClr val="FFFFFF"/>
                </a:solidFill>
              </a:endParaRPr>
            </a:p>
            <a:p>
              <a:pPr indent="0" lvl="0" marL="0" marR="0" rtl="0" algn="just">
                <a:lnSpc>
                  <a:spcPct val="136206"/>
                </a:lnSpc>
                <a:spcBef>
                  <a:spcPts val="0"/>
                </a:spcBef>
                <a:spcAft>
                  <a:spcPts val="0"/>
                </a:spcAft>
                <a:buNone/>
              </a:pPr>
              <a:r>
                <a:t/>
              </a:r>
              <a:endParaRPr b="1" sz="2800">
                <a:solidFill>
                  <a:srgbClr val="FFFFFF"/>
                </a:solidFill>
              </a:endParaRPr>
            </a:p>
          </p:txBody>
        </p:sp>
        <p:pic>
          <p:nvPicPr>
            <p:cNvPr id="1291" name="Google Shape;1291;p60"/>
            <p:cNvPicPr preferRelativeResize="0"/>
            <p:nvPr/>
          </p:nvPicPr>
          <p:blipFill rotWithShape="1">
            <a:blip r:embed="rId4">
              <a:alphaModFix/>
            </a:blip>
            <a:srcRect b="0" l="0" r="0" t="0"/>
            <a:stretch/>
          </p:blipFill>
          <p:spPr>
            <a:xfrm rot="-5400000">
              <a:off x="1002" y="8571"/>
              <a:ext cx="2394" cy="2675"/>
            </a:xfrm>
            <a:prstGeom prst="rect">
              <a:avLst/>
            </a:prstGeom>
            <a:noFill/>
            <a:ln>
              <a:noFill/>
            </a:ln>
          </p:spPr>
        </p:pic>
      </p:grpSp>
      <p:grpSp>
        <p:nvGrpSpPr>
          <p:cNvPr id="1292" name="Google Shape;1292;p60"/>
          <p:cNvGrpSpPr/>
          <p:nvPr/>
        </p:nvGrpSpPr>
        <p:grpSpPr>
          <a:xfrm>
            <a:off x="546735" y="7321550"/>
            <a:ext cx="17007843" cy="1529397"/>
            <a:chOff x="862" y="11531"/>
            <a:chExt cx="26783" cy="2408"/>
          </a:xfrm>
        </p:grpSpPr>
        <p:sp>
          <p:nvSpPr>
            <p:cNvPr id="1293" name="Google Shape;1293;p60"/>
            <p:cNvSpPr txBox="1"/>
            <p:nvPr/>
          </p:nvSpPr>
          <p:spPr>
            <a:xfrm>
              <a:off x="3944" y="11531"/>
              <a:ext cx="23700" cy="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2800">
                  <a:solidFill>
                    <a:srgbClr val="FFFFFF"/>
                  </a:solidFill>
                </a:rPr>
                <a:t>Disabilità visive  </a:t>
              </a:r>
              <a:endParaRPr b="1" sz="2800">
                <a:solidFill>
                  <a:srgbClr val="FFFFFF"/>
                </a:solidFill>
              </a:endParaRPr>
            </a:p>
            <a:p>
              <a:pPr indent="0" lvl="0" marL="0" rtl="0" algn="l">
                <a:lnSpc>
                  <a:spcPct val="115000"/>
                </a:lnSpc>
                <a:spcBef>
                  <a:spcPts val="0"/>
                </a:spcBef>
                <a:spcAft>
                  <a:spcPts val="0"/>
                </a:spcAft>
                <a:buSzPts val="1100"/>
                <a:buNone/>
              </a:pPr>
              <a:r>
                <a:rPr lang="en-US" sz="2800">
                  <a:solidFill>
                    <a:srgbClr val="FFFFFF"/>
                  </a:solidFill>
                </a:rPr>
                <a:t>Mostra tecniche efficaci di guida, come descrivere l'ambiente in modo chiaro e come utilizzare descrizioni verbali per compensare la mancanza di informazioni visive.</a:t>
              </a:r>
              <a:endParaRPr sz="2800">
                <a:solidFill>
                  <a:srgbClr val="FFFFFF"/>
                </a:solidFill>
              </a:endParaRPr>
            </a:p>
          </p:txBody>
        </p:sp>
        <p:pic>
          <p:nvPicPr>
            <p:cNvPr id="1294" name="Google Shape;1294;p60"/>
            <p:cNvPicPr preferRelativeResize="0"/>
            <p:nvPr/>
          </p:nvPicPr>
          <p:blipFill rotWithShape="1">
            <a:blip r:embed="rId4">
              <a:alphaModFix/>
            </a:blip>
            <a:srcRect b="0" l="0" r="0" t="0"/>
            <a:stretch/>
          </p:blipFill>
          <p:spPr>
            <a:xfrm rot="-5400000">
              <a:off x="1002" y="11405"/>
              <a:ext cx="2394" cy="2675"/>
            </a:xfrm>
            <a:prstGeom prst="rect">
              <a:avLst/>
            </a:prstGeom>
            <a:noFill/>
            <a:ln>
              <a:noFill/>
            </a:ln>
          </p:spPr>
        </p:pic>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2000"/>
                                        <p:tgtEl>
                                          <p:spTgt spid="1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2000"/>
                                        <p:tgtEl>
                                          <p:spTgt spid="1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2000"/>
                                        <p:tgtEl>
                                          <p:spTgt spid="1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2000"/>
                                        <p:tgtEl>
                                          <p:spTgt spid="1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8922"/>
        </a:solidFill>
      </p:bgPr>
    </p:bg>
    <p:spTree>
      <p:nvGrpSpPr>
        <p:cNvPr id="1298" name="Shape 1298"/>
        <p:cNvGrpSpPr/>
        <p:nvPr/>
      </p:nvGrpSpPr>
      <p:grpSpPr>
        <a:xfrm>
          <a:off x="0" y="0"/>
          <a:ext cx="0" cy="0"/>
          <a:chOff x="0" y="0"/>
          <a:chExt cx="0" cy="0"/>
        </a:xfrm>
      </p:grpSpPr>
      <p:pic>
        <p:nvPicPr>
          <p:cNvPr id="1299" name="Google Shape;1299;p61"/>
          <p:cNvPicPr preferRelativeResize="0"/>
          <p:nvPr/>
        </p:nvPicPr>
        <p:blipFill rotWithShape="1">
          <a:blip r:embed="rId3">
            <a:alphaModFix/>
          </a:blip>
          <a:srcRect b="0" l="11200" r="11201" t="0"/>
          <a:stretch/>
        </p:blipFill>
        <p:spPr>
          <a:xfrm>
            <a:off x="931863" y="2924175"/>
            <a:ext cx="7224712" cy="6215063"/>
          </a:xfrm>
          <a:prstGeom prst="rect">
            <a:avLst/>
          </a:prstGeom>
          <a:noFill/>
          <a:ln>
            <a:noFill/>
          </a:ln>
        </p:spPr>
      </p:pic>
      <p:cxnSp>
        <p:nvCxnSpPr>
          <p:cNvPr id="1300" name="Google Shape;1300;p61"/>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301" name="Google Shape;1301;p61"/>
          <p:cNvSpPr txBox="1"/>
          <p:nvPr/>
        </p:nvSpPr>
        <p:spPr>
          <a:xfrm>
            <a:off x="8705850" y="3221038"/>
            <a:ext cx="9018600" cy="5664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200">
                <a:solidFill>
                  <a:srgbClr val="FFFFFF"/>
                </a:solidFill>
              </a:rPr>
              <a:t>Crea scenari interattivi in cui i partecipanti possono scegliere diverse opzioni di risposta in situazioni simulate, ricevendo feedback immediato sull'efficacia delle loro scelte. Questi scenari possono includere situazioni specifiche per ogni tipo di disabilità, evidenziando l'importanza della comunicazione e degli adattamenti comportamentali.</a:t>
            </a:r>
            <a:endParaRPr sz="1000"/>
          </a:p>
        </p:txBody>
      </p:sp>
      <p:cxnSp>
        <p:nvCxnSpPr>
          <p:cNvPr id="1302" name="Google Shape;1302;p61"/>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303" name="Google Shape;1303;p61"/>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304" name="Google Shape;1304;p61"/>
          <p:cNvSpPr txBox="1"/>
          <p:nvPr/>
        </p:nvSpPr>
        <p:spPr>
          <a:xfrm>
            <a:off x="1538288" y="1674813"/>
            <a:ext cx="14128800" cy="243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4800">
                <a:solidFill>
                  <a:srgbClr val="FFFFFF"/>
                </a:solidFill>
              </a:rPr>
              <a:t>SIMULAZIONI E SCENARI INTERATTIVI </a:t>
            </a:r>
            <a:endParaRPr b="1" sz="4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b="1" sz="4800">
              <a:solidFill>
                <a:srgbClr val="FFFFFF"/>
              </a:solidFill>
            </a:endParaRPr>
          </a:p>
          <a:p>
            <a:pPr indent="0" lvl="1" marL="0" marR="0" rtl="0" algn="l">
              <a:lnSpc>
                <a:spcPct val="100000"/>
              </a:lnSpc>
              <a:spcBef>
                <a:spcPts val="0"/>
              </a:spcBef>
              <a:spcAft>
                <a:spcPts val="0"/>
              </a:spcAft>
              <a:buNone/>
            </a:pPr>
            <a:r>
              <a:t/>
            </a:r>
            <a:endParaRPr b="1" sz="4800">
              <a:solidFill>
                <a:srgbClr val="FFFFFF"/>
              </a:solidFill>
            </a:endParaRPr>
          </a:p>
        </p:txBody>
      </p:sp>
      <p:grpSp>
        <p:nvGrpSpPr>
          <p:cNvPr id="1305" name="Google Shape;1305;p61"/>
          <p:cNvGrpSpPr/>
          <p:nvPr/>
        </p:nvGrpSpPr>
        <p:grpSpPr>
          <a:xfrm>
            <a:off x="365125" y="9417050"/>
            <a:ext cx="17557750" cy="642938"/>
            <a:chOff x="0" y="-44435"/>
            <a:chExt cx="23408743" cy="856941"/>
          </a:xfrm>
        </p:grpSpPr>
        <p:sp>
          <p:nvSpPr>
            <p:cNvPr id="1306" name="Google Shape;1306;p6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7" name="Google Shape;1307;p61"/>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4"/>
                                        </p:tgtEl>
                                        <p:attrNameLst>
                                          <p:attrName>style.visibility</p:attrName>
                                        </p:attrNameLst>
                                      </p:cBhvr>
                                      <p:to>
                                        <p:strVal val="visible"/>
                                      </p:to>
                                    </p:set>
                                    <p:animEffect filter="fade" transition="in">
                                      <p:cBhvr>
                                        <p:cTn dur="2000"/>
                                        <p:tgtEl>
                                          <p:spTgt spid="1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80"/>
                                        <p:tgtEl>
                                          <p:spTgt spid="1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8888"/>
        </a:solidFill>
      </p:bgPr>
    </p:bg>
    <p:spTree>
      <p:nvGrpSpPr>
        <p:cNvPr id="1311" name="Shape 1311"/>
        <p:cNvGrpSpPr/>
        <p:nvPr/>
      </p:nvGrpSpPr>
      <p:grpSpPr>
        <a:xfrm>
          <a:off x="0" y="0"/>
          <a:ext cx="0" cy="0"/>
          <a:chOff x="0" y="0"/>
          <a:chExt cx="0" cy="0"/>
        </a:xfrm>
      </p:grpSpPr>
      <p:pic>
        <p:nvPicPr>
          <p:cNvPr id="1312" name="Google Shape;1312;p62"/>
          <p:cNvPicPr preferRelativeResize="0"/>
          <p:nvPr/>
        </p:nvPicPr>
        <p:blipFill rotWithShape="1">
          <a:blip r:embed="rId3">
            <a:alphaModFix/>
          </a:blip>
          <a:srcRect b="0" l="11249" r="11250" t="0"/>
          <a:stretch/>
        </p:blipFill>
        <p:spPr>
          <a:xfrm>
            <a:off x="931863" y="2924175"/>
            <a:ext cx="7224712" cy="6215063"/>
          </a:xfrm>
          <a:prstGeom prst="rect">
            <a:avLst/>
          </a:prstGeom>
          <a:noFill/>
          <a:ln>
            <a:noFill/>
          </a:ln>
        </p:spPr>
      </p:pic>
      <p:cxnSp>
        <p:nvCxnSpPr>
          <p:cNvPr id="1313" name="Google Shape;1313;p62"/>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314" name="Google Shape;1314;p62"/>
          <p:cNvSpPr txBox="1"/>
          <p:nvPr/>
        </p:nvSpPr>
        <p:spPr>
          <a:xfrm>
            <a:off x="8705850" y="3221038"/>
            <a:ext cx="9018600" cy="5841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300">
                <a:solidFill>
                  <a:srgbClr val="FFFFFF"/>
                </a:solidFill>
              </a:rPr>
              <a:t>Organizza sessioni dal vivo o registrate in cui i partecipanti possono praticare e dimostrare abilità di comunicazione assertiva in ruoli alternati, ricevendo feedback da compagni e insegnanti. Queste sessioni possono essere condotte tramite videoconferenze, permettendo ai partecipanti di sperimentare e discutere diversi approcci.</a:t>
            </a:r>
            <a:endParaRPr sz="1100"/>
          </a:p>
        </p:txBody>
      </p:sp>
      <p:cxnSp>
        <p:nvCxnSpPr>
          <p:cNvPr id="1315" name="Google Shape;1315;p62"/>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316" name="Google Shape;1316;p62"/>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317" name="Google Shape;1317;p62"/>
          <p:cNvSpPr txBox="1"/>
          <p:nvPr/>
        </p:nvSpPr>
        <p:spPr>
          <a:xfrm>
            <a:off x="1538288" y="1674813"/>
            <a:ext cx="14128800" cy="243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4800">
                <a:solidFill>
                  <a:srgbClr val="FFFFFF"/>
                </a:solidFill>
              </a:rPr>
              <a:t>GIOCHI DI RUOLO VIRTUALI</a:t>
            </a:r>
            <a:endParaRPr b="1" sz="4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b="1" sz="4800">
              <a:solidFill>
                <a:srgbClr val="FFFFFF"/>
              </a:solidFill>
            </a:endParaRPr>
          </a:p>
          <a:p>
            <a:pPr indent="0" lvl="1" marL="0" marR="0" rtl="0" algn="l">
              <a:lnSpc>
                <a:spcPct val="100000"/>
              </a:lnSpc>
              <a:spcBef>
                <a:spcPts val="0"/>
              </a:spcBef>
              <a:spcAft>
                <a:spcPts val="0"/>
              </a:spcAft>
              <a:buNone/>
            </a:pPr>
            <a:r>
              <a:t/>
            </a:r>
            <a:endParaRPr b="1" sz="4800">
              <a:solidFill>
                <a:srgbClr val="FFFFFF"/>
              </a:solidFill>
            </a:endParaRPr>
          </a:p>
        </p:txBody>
      </p:sp>
      <p:grpSp>
        <p:nvGrpSpPr>
          <p:cNvPr id="1318" name="Google Shape;1318;p62"/>
          <p:cNvGrpSpPr/>
          <p:nvPr/>
        </p:nvGrpSpPr>
        <p:grpSpPr>
          <a:xfrm>
            <a:off x="365125" y="9417050"/>
            <a:ext cx="17557750" cy="642938"/>
            <a:chOff x="0" y="-44435"/>
            <a:chExt cx="23408743" cy="856941"/>
          </a:xfrm>
        </p:grpSpPr>
        <p:sp>
          <p:nvSpPr>
            <p:cNvPr id="1319" name="Google Shape;1319;p6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0" name="Google Shape;1320;p62"/>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2000"/>
                                        <p:tgtEl>
                                          <p:spTgt spid="1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80"/>
                                        <p:tgtEl>
                                          <p:spTgt spid="1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8922"/>
        </a:solidFill>
      </p:bgPr>
    </p:bg>
    <p:spTree>
      <p:nvGrpSpPr>
        <p:cNvPr id="1324" name="Shape 1324"/>
        <p:cNvGrpSpPr/>
        <p:nvPr/>
      </p:nvGrpSpPr>
      <p:grpSpPr>
        <a:xfrm>
          <a:off x="0" y="0"/>
          <a:ext cx="0" cy="0"/>
          <a:chOff x="0" y="0"/>
          <a:chExt cx="0" cy="0"/>
        </a:xfrm>
      </p:grpSpPr>
      <p:pic>
        <p:nvPicPr>
          <p:cNvPr id="1325" name="Google Shape;1325;p63"/>
          <p:cNvPicPr preferRelativeResize="0"/>
          <p:nvPr/>
        </p:nvPicPr>
        <p:blipFill rotWithShape="1">
          <a:blip r:embed="rId3">
            <a:alphaModFix/>
          </a:blip>
          <a:srcRect b="0" l="11249" r="11250" t="0"/>
          <a:stretch/>
        </p:blipFill>
        <p:spPr>
          <a:xfrm>
            <a:off x="931863" y="2924175"/>
            <a:ext cx="7224712" cy="6215063"/>
          </a:xfrm>
          <a:prstGeom prst="rect">
            <a:avLst/>
          </a:prstGeom>
          <a:noFill/>
          <a:ln>
            <a:noFill/>
          </a:ln>
        </p:spPr>
      </p:pic>
      <p:cxnSp>
        <p:nvCxnSpPr>
          <p:cNvPr id="1326" name="Google Shape;1326;p63"/>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327" name="Google Shape;1327;p63"/>
          <p:cNvSpPr txBox="1"/>
          <p:nvPr/>
        </p:nvSpPr>
        <p:spPr>
          <a:xfrm>
            <a:off x="8705850" y="3563938"/>
            <a:ext cx="9018600" cy="5541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Utilizza forum di discussione online e gruppi per permettere ai partecipanti di condividere esperienze, strategie e sfide incontrate nella comunicazione con persone con diversi tipi di disabilità. Questo può promuovere l'apprendimento collaborativo e lo sviluppo di una comunità di pratica.</a:t>
            </a:r>
            <a:endParaRPr/>
          </a:p>
        </p:txBody>
      </p:sp>
      <p:cxnSp>
        <p:nvCxnSpPr>
          <p:cNvPr id="1328" name="Google Shape;1328;p63"/>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329" name="Google Shape;1329;p63"/>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330" name="Google Shape;1330;p63"/>
          <p:cNvSpPr txBox="1"/>
          <p:nvPr/>
        </p:nvSpPr>
        <p:spPr>
          <a:xfrm>
            <a:off x="1538288" y="1674813"/>
            <a:ext cx="14128800" cy="243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en-US" sz="4800">
                <a:solidFill>
                  <a:srgbClr val="FFFFFF"/>
                </a:solidFill>
              </a:rPr>
              <a:t>FORUM DI DISCUSSIONE E GRUPPI</a:t>
            </a:r>
            <a:endParaRPr b="1" sz="4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b="1" sz="4800">
              <a:solidFill>
                <a:srgbClr val="FFFFFF"/>
              </a:solidFill>
            </a:endParaRPr>
          </a:p>
          <a:p>
            <a:pPr indent="0" lvl="1" marL="0" marR="0" rtl="0" algn="l">
              <a:lnSpc>
                <a:spcPct val="100000"/>
              </a:lnSpc>
              <a:spcBef>
                <a:spcPts val="0"/>
              </a:spcBef>
              <a:spcAft>
                <a:spcPts val="0"/>
              </a:spcAft>
              <a:buNone/>
            </a:pPr>
            <a:r>
              <a:t/>
            </a:r>
            <a:endParaRPr b="1" sz="4800">
              <a:solidFill>
                <a:srgbClr val="FFFFFF"/>
              </a:solidFill>
            </a:endParaRPr>
          </a:p>
        </p:txBody>
      </p:sp>
      <p:grpSp>
        <p:nvGrpSpPr>
          <p:cNvPr id="1331" name="Google Shape;1331;p63"/>
          <p:cNvGrpSpPr/>
          <p:nvPr/>
        </p:nvGrpSpPr>
        <p:grpSpPr>
          <a:xfrm>
            <a:off x="365125" y="9417050"/>
            <a:ext cx="17557750" cy="642938"/>
            <a:chOff x="0" y="-44435"/>
            <a:chExt cx="23408743" cy="856941"/>
          </a:xfrm>
        </p:grpSpPr>
        <p:sp>
          <p:nvSpPr>
            <p:cNvPr id="1332" name="Google Shape;1332;p6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3" name="Google Shape;1333;p63"/>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2000"/>
                                        <p:tgtEl>
                                          <p:spTgt spid="1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80"/>
                                        <p:tgtEl>
                                          <p:spTgt spid="1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8888"/>
        </a:solidFill>
      </p:bgPr>
    </p:bg>
    <p:spTree>
      <p:nvGrpSpPr>
        <p:cNvPr id="1337" name="Shape 1337"/>
        <p:cNvGrpSpPr/>
        <p:nvPr/>
      </p:nvGrpSpPr>
      <p:grpSpPr>
        <a:xfrm>
          <a:off x="0" y="0"/>
          <a:ext cx="0" cy="0"/>
          <a:chOff x="0" y="0"/>
          <a:chExt cx="0" cy="0"/>
        </a:xfrm>
      </p:grpSpPr>
      <p:pic>
        <p:nvPicPr>
          <p:cNvPr id="1338" name="Google Shape;1338;p64"/>
          <p:cNvPicPr preferRelativeResize="0"/>
          <p:nvPr/>
        </p:nvPicPr>
        <p:blipFill rotWithShape="1">
          <a:blip r:embed="rId3">
            <a:alphaModFix/>
          </a:blip>
          <a:srcRect b="0" l="11249" r="11250" t="0"/>
          <a:stretch/>
        </p:blipFill>
        <p:spPr>
          <a:xfrm>
            <a:off x="931863" y="2924175"/>
            <a:ext cx="7224712" cy="6215063"/>
          </a:xfrm>
          <a:prstGeom prst="rect">
            <a:avLst/>
          </a:prstGeom>
          <a:noFill/>
          <a:ln>
            <a:noFill/>
          </a:ln>
        </p:spPr>
      </p:pic>
      <p:cxnSp>
        <p:nvCxnSpPr>
          <p:cNvPr id="1339" name="Google Shape;1339;p64"/>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340" name="Google Shape;1340;p64"/>
          <p:cNvSpPr txBox="1"/>
          <p:nvPr/>
        </p:nvSpPr>
        <p:spPr>
          <a:xfrm>
            <a:off x="8705850" y="3563938"/>
            <a:ext cx="9018600" cy="5541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Fornisci accesso ad articoli, libri e altre risorse che offrono informazioni aggiuntive e prospettive diverse sulla comunicazione assertiva con persone con disabilità. Questo potrebbe includere studi di casi, ricerche attuali e teorie rilevanti provenienti dalla psicologia e dall'educazione.</a:t>
            </a:r>
            <a:endParaRPr/>
          </a:p>
        </p:txBody>
      </p:sp>
      <p:cxnSp>
        <p:nvCxnSpPr>
          <p:cNvPr id="1341" name="Google Shape;1341;p64"/>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342" name="Google Shape;1342;p64"/>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343" name="Google Shape;1343;p64"/>
          <p:cNvSpPr txBox="1"/>
          <p:nvPr/>
        </p:nvSpPr>
        <p:spPr>
          <a:xfrm>
            <a:off x="1538288" y="1674813"/>
            <a:ext cx="14128800" cy="738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4800">
                <a:solidFill>
                  <a:srgbClr val="FFFFFF"/>
                </a:solidFill>
              </a:rPr>
              <a:t>ULTERIORI RISORSE E LETTURE</a:t>
            </a:r>
            <a:endParaRPr/>
          </a:p>
        </p:txBody>
      </p:sp>
      <p:grpSp>
        <p:nvGrpSpPr>
          <p:cNvPr id="1344" name="Google Shape;1344;p64"/>
          <p:cNvGrpSpPr/>
          <p:nvPr/>
        </p:nvGrpSpPr>
        <p:grpSpPr>
          <a:xfrm>
            <a:off x="365125" y="9417050"/>
            <a:ext cx="17557750" cy="642938"/>
            <a:chOff x="0" y="-44435"/>
            <a:chExt cx="23408743" cy="856941"/>
          </a:xfrm>
        </p:grpSpPr>
        <p:sp>
          <p:nvSpPr>
            <p:cNvPr id="1345" name="Google Shape;1345;p6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6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3"/>
                                        </p:tgtEl>
                                        <p:attrNameLst>
                                          <p:attrName>style.visibility</p:attrName>
                                        </p:attrNameLst>
                                      </p:cBhvr>
                                      <p:to>
                                        <p:strVal val="visible"/>
                                      </p:to>
                                    </p:set>
                                    <p:animEffect filter="fade" transition="in">
                                      <p:cBhvr>
                                        <p:cTn dur="2000"/>
                                        <p:tgtEl>
                                          <p:spTgt spid="1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80"/>
                                        <p:tgtEl>
                                          <p:spTgt spid="1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8922"/>
        </a:solidFill>
      </p:bgPr>
    </p:bg>
    <p:spTree>
      <p:nvGrpSpPr>
        <p:cNvPr id="1350" name="Shape 1350"/>
        <p:cNvGrpSpPr/>
        <p:nvPr/>
      </p:nvGrpSpPr>
      <p:grpSpPr>
        <a:xfrm>
          <a:off x="0" y="0"/>
          <a:ext cx="0" cy="0"/>
          <a:chOff x="0" y="0"/>
          <a:chExt cx="0" cy="0"/>
        </a:xfrm>
      </p:grpSpPr>
      <p:pic>
        <p:nvPicPr>
          <p:cNvPr id="1351" name="Google Shape;1351;p65"/>
          <p:cNvPicPr preferRelativeResize="0"/>
          <p:nvPr/>
        </p:nvPicPr>
        <p:blipFill rotWithShape="1">
          <a:blip r:embed="rId3">
            <a:alphaModFix/>
          </a:blip>
          <a:srcRect b="0" l="11200" r="11201" t="0"/>
          <a:stretch/>
        </p:blipFill>
        <p:spPr>
          <a:xfrm>
            <a:off x="931863" y="2924175"/>
            <a:ext cx="7224712" cy="6215063"/>
          </a:xfrm>
          <a:prstGeom prst="rect">
            <a:avLst/>
          </a:prstGeom>
          <a:noFill/>
          <a:ln>
            <a:noFill/>
          </a:ln>
        </p:spPr>
      </p:pic>
      <p:cxnSp>
        <p:nvCxnSpPr>
          <p:cNvPr id="1352" name="Google Shape;1352;p65"/>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353" name="Google Shape;1353;p65"/>
          <p:cNvSpPr txBox="1"/>
          <p:nvPr/>
        </p:nvSpPr>
        <p:spPr>
          <a:xfrm>
            <a:off x="8664575" y="3603625"/>
            <a:ext cx="9018600" cy="4710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600">
                <a:solidFill>
                  <a:srgbClr val="FFFFFF"/>
                </a:solidFill>
              </a:rPr>
              <a:t>Includi valutazioni e opportunità di feedback personalizzato per aiutare i partecipanti a comprendere i loro progressi e le aree che necessitano di miglioramento. Questo può essere fatto attraverso quiz, diari di riflessione e incontri online individuali.</a:t>
            </a:r>
            <a:endParaRPr/>
          </a:p>
        </p:txBody>
      </p:sp>
      <p:cxnSp>
        <p:nvCxnSpPr>
          <p:cNvPr id="1354" name="Google Shape;1354;p65"/>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355" name="Google Shape;1355;p65"/>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356" name="Google Shape;1356;p65"/>
          <p:cNvSpPr txBox="1"/>
          <p:nvPr/>
        </p:nvSpPr>
        <p:spPr>
          <a:xfrm>
            <a:off x="1538288" y="1674813"/>
            <a:ext cx="14674800" cy="738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4800">
                <a:solidFill>
                  <a:srgbClr val="FFFFFF"/>
                </a:solidFill>
              </a:rPr>
              <a:t>FEEDBACK E VALUTAZIONI PERSONALIZZATI</a:t>
            </a:r>
            <a:endParaRPr/>
          </a:p>
        </p:txBody>
      </p:sp>
      <p:grpSp>
        <p:nvGrpSpPr>
          <p:cNvPr id="1357" name="Google Shape;1357;p65"/>
          <p:cNvGrpSpPr/>
          <p:nvPr/>
        </p:nvGrpSpPr>
        <p:grpSpPr>
          <a:xfrm>
            <a:off x="365125" y="9417050"/>
            <a:ext cx="17557750" cy="642938"/>
            <a:chOff x="0" y="-44435"/>
            <a:chExt cx="23408743" cy="856941"/>
          </a:xfrm>
        </p:grpSpPr>
        <p:sp>
          <p:nvSpPr>
            <p:cNvPr id="1358" name="Google Shape;1358;p6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9" name="Google Shape;1359;p65"/>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2000"/>
                                        <p:tgtEl>
                                          <p:spTgt spid="1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80"/>
                                        <p:tgtEl>
                                          <p:spTgt spid="1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66"/>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65" name="Google Shape;1365;p66"/>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366" name="Google Shape;1366;p66"/>
          <p:cNvGrpSpPr/>
          <p:nvPr/>
        </p:nvGrpSpPr>
        <p:grpSpPr>
          <a:xfrm>
            <a:off x="365125" y="9417050"/>
            <a:ext cx="17557750" cy="709613"/>
            <a:chOff x="0" y="-44230"/>
            <a:chExt cx="23408743" cy="944881"/>
          </a:xfrm>
        </p:grpSpPr>
        <p:sp>
          <p:nvSpPr>
            <p:cNvPr id="1367" name="Google Shape;1367;p6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8" name="Google Shape;1368;p66"/>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369" name="Google Shape;1369;p66"/>
          <p:cNvSpPr txBox="1"/>
          <p:nvPr/>
        </p:nvSpPr>
        <p:spPr>
          <a:xfrm>
            <a:off x="1371804" y="4521140"/>
            <a:ext cx="16230600" cy="1991400"/>
          </a:xfrm>
          <a:prstGeom prst="rect">
            <a:avLst/>
          </a:prstGeom>
          <a:noFill/>
          <a:ln>
            <a:noFill/>
          </a:ln>
        </p:spPr>
        <p:txBody>
          <a:bodyPr anchorCtr="0" anchor="t" bIns="0" lIns="0" spcFirstLastPara="1" rIns="0" wrap="square" tIns="0">
            <a:spAutoFit/>
          </a:bodyPr>
          <a:lstStyle/>
          <a:p>
            <a:pPr indent="0" lvl="1" marL="0" marR="0" rtl="0" algn="ctr">
              <a:lnSpc>
                <a:spcPct val="131035"/>
              </a:lnSpc>
              <a:spcBef>
                <a:spcPts val="0"/>
              </a:spcBef>
              <a:spcAft>
                <a:spcPts val="0"/>
              </a:spcAft>
              <a:buNone/>
            </a:pPr>
            <a:r>
              <a:rPr b="1" lang="en-US" sz="5600">
                <a:solidFill>
                  <a:srgbClr val="FFFFFF"/>
                </a:solidFill>
              </a:rPr>
              <a:t>USARE IL FEEDBACK PER MIGLIORARE IL COMPORTAMENTO ASSERTIVO</a:t>
            </a:r>
            <a:endParaRPr/>
          </a:p>
        </p:txBody>
      </p:sp>
      <p:cxnSp>
        <p:nvCxnSpPr>
          <p:cNvPr id="1370" name="Google Shape;1370;p66"/>
          <p:cNvCxnSpPr/>
          <p:nvPr/>
        </p:nvCxnSpPr>
        <p:spPr>
          <a:xfrm>
            <a:off x="1028700" y="8959850"/>
            <a:ext cx="16230600" cy="0"/>
          </a:xfrm>
          <a:prstGeom prst="straightConnector1">
            <a:avLst/>
          </a:prstGeom>
          <a:noFill/>
          <a:ln cap="flat" cmpd="sng" w="47625">
            <a:solidFill>
              <a:srgbClr val="FFFFFF"/>
            </a:solidFill>
            <a:prstDash val="solid"/>
            <a:round/>
            <a:headEnd len="sm" w="sm" type="none"/>
            <a:tailEnd len="sm" w="sm" type="none"/>
          </a:ln>
        </p:spPr>
      </p:cxn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9"/>
                                        </p:tgtEl>
                                        <p:attrNameLst>
                                          <p:attrName>style.visibility</p:attrName>
                                        </p:attrNameLst>
                                      </p:cBhvr>
                                      <p:to>
                                        <p:strVal val="visible"/>
                                      </p:to>
                                    </p:set>
                                    <p:animEffect filter="fade" transition="in">
                                      <p:cBhvr>
                                        <p:cTn dur="2000"/>
                                        <p:tgtEl>
                                          <p:spTgt spid="1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374" name="Shape 1374"/>
        <p:cNvGrpSpPr/>
        <p:nvPr/>
      </p:nvGrpSpPr>
      <p:grpSpPr>
        <a:xfrm>
          <a:off x="0" y="0"/>
          <a:ext cx="0" cy="0"/>
          <a:chOff x="0" y="0"/>
          <a:chExt cx="0" cy="0"/>
        </a:xfrm>
      </p:grpSpPr>
      <p:cxnSp>
        <p:nvCxnSpPr>
          <p:cNvPr id="1375" name="Google Shape;1375;p67"/>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376" name="Google Shape;1376;p67"/>
          <p:cNvGrpSpPr/>
          <p:nvPr/>
        </p:nvGrpSpPr>
        <p:grpSpPr>
          <a:xfrm>
            <a:off x="365125" y="9417050"/>
            <a:ext cx="17557750" cy="709613"/>
            <a:chOff x="0" y="-44230"/>
            <a:chExt cx="23408743" cy="944881"/>
          </a:xfrm>
        </p:grpSpPr>
        <p:sp>
          <p:nvSpPr>
            <p:cNvPr id="1377" name="Google Shape;1377;p6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8" name="Google Shape;1378;p6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379" name="Google Shape;1379;p67"/>
          <p:cNvGrpSpPr/>
          <p:nvPr/>
        </p:nvGrpSpPr>
        <p:grpSpPr>
          <a:xfrm>
            <a:off x="365125" y="1289050"/>
            <a:ext cx="10986765" cy="4382177"/>
            <a:chOff x="576" y="2030"/>
            <a:chExt cx="17300" cy="6900"/>
          </a:xfrm>
        </p:grpSpPr>
        <p:pic>
          <p:nvPicPr>
            <p:cNvPr id="1380" name="Google Shape;1380;p67"/>
            <p:cNvPicPr preferRelativeResize="0"/>
            <p:nvPr/>
          </p:nvPicPr>
          <p:blipFill rotWithShape="1">
            <a:blip r:embed="rId4">
              <a:alphaModFix/>
            </a:blip>
            <a:srcRect b="0" l="0" r="0" t="0"/>
            <a:stretch/>
          </p:blipFill>
          <p:spPr>
            <a:xfrm>
              <a:off x="576" y="2421"/>
              <a:ext cx="3650" cy="2427"/>
            </a:xfrm>
            <a:prstGeom prst="rect">
              <a:avLst/>
            </a:prstGeom>
            <a:noFill/>
            <a:ln>
              <a:noFill/>
            </a:ln>
          </p:spPr>
        </p:pic>
        <p:sp>
          <p:nvSpPr>
            <p:cNvPr id="1381" name="Google Shape;1381;p67"/>
            <p:cNvSpPr txBox="1"/>
            <p:nvPr/>
          </p:nvSpPr>
          <p:spPr>
            <a:xfrm>
              <a:off x="4676" y="2030"/>
              <a:ext cx="13200" cy="69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700">
                  <a:solidFill>
                    <a:srgbClr val="FFFFFF"/>
                  </a:solidFill>
                </a:rPr>
                <a:t>Feedback costruttivo da parte degli insegnanti o dei compagni di corso: Gli insegnanti o i compagni di corso possono fornire feedback costruttivo su come i partecipanti comunicano. Ad esempio, se un partecipante non ha espresso chiaramente i propri bisogni o limitazioni, l'insegnante o il compagno di corso può notarlo e suggerire modi per migliorare.</a:t>
              </a:r>
              <a:endParaRPr sz="1100"/>
            </a:p>
          </p:txBody>
        </p:sp>
      </p:grpSp>
      <p:grpSp>
        <p:nvGrpSpPr>
          <p:cNvPr id="1382" name="Google Shape;1382;p67"/>
          <p:cNvGrpSpPr/>
          <p:nvPr/>
        </p:nvGrpSpPr>
        <p:grpSpPr>
          <a:xfrm>
            <a:off x="365125" y="5775325"/>
            <a:ext cx="10986765" cy="3810687"/>
            <a:chOff x="576" y="9095"/>
            <a:chExt cx="17300" cy="6000"/>
          </a:xfrm>
        </p:grpSpPr>
        <p:sp>
          <p:nvSpPr>
            <p:cNvPr id="1383" name="Google Shape;1383;p67"/>
            <p:cNvSpPr txBox="1"/>
            <p:nvPr/>
          </p:nvSpPr>
          <p:spPr>
            <a:xfrm>
              <a:off x="4676" y="9095"/>
              <a:ext cx="13200" cy="60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800">
                  <a:solidFill>
                    <a:srgbClr val="FFFFFF"/>
                  </a:solidFill>
                </a:rPr>
                <a:t>Autovalutazione e feedback personale: I partecipanti possono essere incoraggiati a riflettere sui propri comportamenti e prestazioni. Questo può includere domande come: "Sono stato chiaro nell'esprimere i miei bisogni?" o "Come potrei migliorare il mio ascolto attivo?"</a:t>
              </a:r>
              <a:endParaRPr sz="1200"/>
            </a:p>
          </p:txBody>
        </p:sp>
        <p:pic>
          <p:nvPicPr>
            <p:cNvPr id="1384" name="Google Shape;1384;p67"/>
            <p:cNvPicPr preferRelativeResize="0"/>
            <p:nvPr/>
          </p:nvPicPr>
          <p:blipFill rotWithShape="1">
            <a:blip r:embed="rId4">
              <a:alphaModFix/>
            </a:blip>
            <a:srcRect b="0" l="0" r="0" t="0"/>
            <a:stretch/>
          </p:blipFill>
          <p:spPr>
            <a:xfrm>
              <a:off x="576" y="9275"/>
              <a:ext cx="3650" cy="2427"/>
            </a:xfrm>
            <a:prstGeom prst="rect">
              <a:avLst/>
            </a:prstGeom>
            <a:noFill/>
            <a:ln>
              <a:noFill/>
            </a:ln>
          </p:spPr>
        </p:pic>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1000"/>
                                        <p:tgtEl>
                                          <p:spTgt spid="1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1000"/>
                                        <p:tgtEl>
                                          <p:spTgt spid="1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388" name="Shape 1388"/>
        <p:cNvGrpSpPr/>
        <p:nvPr/>
      </p:nvGrpSpPr>
      <p:grpSpPr>
        <a:xfrm>
          <a:off x="0" y="0"/>
          <a:ext cx="0" cy="0"/>
          <a:chOff x="0" y="0"/>
          <a:chExt cx="0" cy="0"/>
        </a:xfrm>
      </p:grpSpPr>
      <p:cxnSp>
        <p:nvCxnSpPr>
          <p:cNvPr id="1389" name="Google Shape;1389;p68"/>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390" name="Google Shape;1390;p68"/>
          <p:cNvGrpSpPr/>
          <p:nvPr/>
        </p:nvGrpSpPr>
        <p:grpSpPr>
          <a:xfrm>
            <a:off x="365125" y="9417050"/>
            <a:ext cx="17557750" cy="709613"/>
            <a:chOff x="0" y="-44230"/>
            <a:chExt cx="23408743" cy="944881"/>
          </a:xfrm>
        </p:grpSpPr>
        <p:sp>
          <p:nvSpPr>
            <p:cNvPr id="1391" name="Google Shape;1391;p6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2" name="Google Shape;1392;p68"/>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393" name="Google Shape;1393;p68"/>
          <p:cNvGrpSpPr/>
          <p:nvPr/>
        </p:nvGrpSpPr>
        <p:grpSpPr>
          <a:xfrm>
            <a:off x="12179300" y="2152650"/>
            <a:ext cx="5360988" cy="6981825"/>
            <a:chOff x="0" y="0"/>
            <a:chExt cx="14630400" cy="19050000"/>
          </a:xfrm>
        </p:grpSpPr>
        <p:sp>
          <p:nvSpPr>
            <p:cNvPr id="1394" name="Google Shape;1394;p68"/>
            <p:cNvSpPr/>
            <p:nvPr/>
          </p:nvSpPr>
          <p:spPr>
            <a:xfrm>
              <a:off x="604520" y="545084"/>
              <a:ext cx="13421360" cy="17959831"/>
            </a:xfrm>
            <a:custGeom>
              <a:rect b="b" l="l" r="r" t="t"/>
              <a:pathLst>
                <a:path extrusionOk="0" h="17959831" w="13421360">
                  <a:moveTo>
                    <a:pt x="13421360" y="17959831"/>
                  </a:moveTo>
                  <a:lnTo>
                    <a:pt x="0" y="17959831"/>
                  </a:lnTo>
                  <a:lnTo>
                    <a:pt x="0" y="0"/>
                  </a:lnTo>
                  <a:lnTo>
                    <a:pt x="13421360" y="0"/>
                  </a:lnTo>
                  <a:lnTo>
                    <a:pt x="13421360" y="17959831"/>
                  </a:lnTo>
                  <a:close/>
                </a:path>
              </a:pathLst>
            </a:custGeom>
            <a:blipFill rotWithShape="1">
              <a:blip r:embed="rId4">
                <a:alphaModFix/>
              </a:blip>
              <a:stretch>
                <a:fillRect b="0" l="-68945" r="-6894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5" name="Google Shape;1395;p68"/>
            <p:cNvSpPr/>
            <p:nvPr/>
          </p:nvSpPr>
          <p:spPr>
            <a:xfrm>
              <a:off x="0" y="0"/>
              <a:ext cx="14630400" cy="19050000"/>
            </a:xfrm>
            <a:custGeom>
              <a:rect b="b" l="l" r="r" t="t"/>
              <a:pathLst>
                <a:path extrusionOk="0" h="19050000" w="14630400">
                  <a:moveTo>
                    <a:pt x="14630400" y="19050000"/>
                  </a:moveTo>
                  <a:lnTo>
                    <a:pt x="0" y="19050000"/>
                  </a:lnTo>
                  <a:lnTo>
                    <a:pt x="0" y="0"/>
                  </a:lnTo>
                  <a:lnTo>
                    <a:pt x="14630400" y="0"/>
                  </a:lnTo>
                  <a:lnTo>
                    <a:pt x="14630400" y="1905000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96" name="Google Shape;1396;p68"/>
          <p:cNvGrpSpPr/>
          <p:nvPr/>
        </p:nvGrpSpPr>
        <p:grpSpPr>
          <a:xfrm>
            <a:off x="365125" y="1289050"/>
            <a:ext cx="10986765" cy="4382177"/>
            <a:chOff x="576" y="2030"/>
            <a:chExt cx="17300" cy="6900"/>
          </a:xfrm>
        </p:grpSpPr>
        <p:pic>
          <p:nvPicPr>
            <p:cNvPr id="1397" name="Google Shape;1397;p68"/>
            <p:cNvPicPr preferRelativeResize="0"/>
            <p:nvPr/>
          </p:nvPicPr>
          <p:blipFill rotWithShape="1">
            <a:blip r:embed="rId6">
              <a:alphaModFix/>
            </a:blip>
            <a:srcRect b="0" l="0" r="0" t="0"/>
            <a:stretch/>
          </p:blipFill>
          <p:spPr>
            <a:xfrm>
              <a:off x="576" y="2421"/>
              <a:ext cx="3650" cy="2427"/>
            </a:xfrm>
            <a:prstGeom prst="rect">
              <a:avLst/>
            </a:prstGeom>
            <a:noFill/>
            <a:ln>
              <a:noFill/>
            </a:ln>
          </p:spPr>
        </p:pic>
        <p:sp>
          <p:nvSpPr>
            <p:cNvPr id="1398" name="Google Shape;1398;p68"/>
            <p:cNvSpPr txBox="1"/>
            <p:nvPr/>
          </p:nvSpPr>
          <p:spPr>
            <a:xfrm>
              <a:off x="4676" y="2030"/>
              <a:ext cx="13200" cy="69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700">
                  <a:solidFill>
                    <a:srgbClr val="FFFFFF"/>
                  </a:solidFill>
                </a:rPr>
                <a:t>Il role-playing e il feedback immediato: Il role-playing può essere un modo efficace per praticare e migliorare il comportamento assertivo. I partecipanti possono lavorare in coppie o essere divisi in piccoli gruppi per interpretare diversi scenari. Dopo ogni scenario, i partecipanti possono ricevere feedback immediato dai loro partner di role-playing o dal formatore.</a:t>
              </a:r>
              <a:endParaRPr sz="1100"/>
            </a:p>
          </p:txBody>
        </p:sp>
      </p:grpSp>
      <p:grpSp>
        <p:nvGrpSpPr>
          <p:cNvPr id="1399" name="Google Shape;1399;p68"/>
          <p:cNvGrpSpPr/>
          <p:nvPr/>
        </p:nvGrpSpPr>
        <p:grpSpPr>
          <a:xfrm>
            <a:off x="365125" y="5775325"/>
            <a:ext cx="10986765" cy="4001222"/>
            <a:chOff x="576" y="9095"/>
            <a:chExt cx="17300" cy="6300"/>
          </a:xfrm>
        </p:grpSpPr>
        <p:sp>
          <p:nvSpPr>
            <p:cNvPr id="1400" name="Google Shape;1400;p68"/>
            <p:cNvSpPr txBox="1"/>
            <p:nvPr/>
          </p:nvSpPr>
          <p:spPr>
            <a:xfrm>
              <a:off x="4676" y="9095"/>
              <a:ext cx="13200" cy="63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500">
                  <a:solidFill>
                    <a:srgbClr val="FFFFFF"/>
                  </a:solidFill>
                </a:rPr>
                <a:t>Feedback abilitato dalla tecnologia: Alcune piattaforme di apprendimento online dispongono di funzionalità che consentono di fornire feedback in tempo reale o in modo automatizzato. Ad esempio, alcune piattaforme possono avere un sistema di valutazione tra pari che permette ai partecipanti di ricevere feedback sul loro comportamento assertivo.</a:t>
              </a:r>
              <a:endParaRPr sz="900"/>
            </a:p>
          </p:txBody>
        </p:sp>
        <p:pic>
          <p:nvPicPr>
            <p:cNvPr id="1401" name="Google Shape;1401;p68"/>
            <p:cNvPicPr preferRelativeResize="0"/>
            <p:nvPr/>
          </p:nvPicPr>
          <p:blipFill rotWithShape="1">
            <a:blip r:embed="rId6">
              <a:alphaModFix/>
            </a:blip>
            <a:srcRect b="0" l="0" r="0" t="0"/>
            <a:stretch/>
          </p:blipFill>
          <p:spPr>
            <a:xfrm>
              <a:off x="576" y="9275"/>
              <a:ext cx="3650" cy="2427"/>
            </a:xfrm>
            <a:prstGeom prst="rect">
              <a:avLst/>
            </a:prstGeom>
            <a:noFill/>
            <a:ln>
              <a:noFill/>
            </a:ln>
          </p:spPr>
        </p:pic>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2000"/>
                                        <p:tgtEl>
                                          <p:spTgt spid="1396"/>
                                        </p:tgtEl>
                                      </p:cBhvr>
                                    </p:animEffect>
                                  </p:childTnLst>
                                </p:cTn>
                              </p:par>
                              <p:par>
                                <p:cTn fill="hold" nodeType="withEffect" presetClass="entr" presetID="10" presetSubtype="0">
                                  <p:stCondLst>
                                    <p:cond delay="0"/>
                                  </p:stCondLst>
                                  <p:childTnLst>
                                    <p:set>
                                      <p:cBhvr>
                                        <p:cTn dur="1" fill="hold">
                                          <p:stCondLst>
                                            <p:cond delay="0"/>
                                          </p:stCondLst>
                                        </p:cTn>
                                        <p:tgtEl>
                                          <p:spTgt spid="1393"/>
                                        </p:tgtEl>
                                        <p:attrNameLst>
                                          <p:attrName>style.visibility</p:attrName>
                                        </p:attrNameLst>
                                      </p:cBhvr>
                                      <p:to>
                                        <p:strVal val="visible"/>
                                      </p:to>
                                    </p:set>
                                    <p:animEffect filter="fade" transition="in">
                                      <p:cBhvr>
                                        <p:cTn dur="2000"/>
                                        <p:tgtEl>
                                          <p:spTgt spid="1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2000"/>
                                        <p:tgtEl>
                                          <p:spTgt spid="1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7D95"/>
        </a:solidFill>
      </p:bgPr>
    </p:bg>
    <p:spTree>
      <p:nvGrpSpPr>
        <p:cNvPr id="1405" name="Shape 1405"/>
        <p:cNvGrpSpPr/>
        <p:nvPr/>
      </p:nvGrpSpPr>
      <p:grpSpPr>
        <a:xfrm>
          <a:off x="0" y="0"/>
          <a:ext cx="0" cy="0"/>
          <a:chOff x="0" y="0"/>
          <a:chExt cx="0" cy="0"/>
        </a:xfrm>
      </p:grpSpPr>
      <p:cxnSp>
        <p:nvCxnSpPr>
          <p:cNvPr id="1406" name="Google Shape;1406;p69"/>
          <p:cNvCxnSpPr/>
          <p:nvPr/>
        </p:nvCxnSpPr>
        <p:spPr>
          <a:xfrm>
            <a:off x="1028700" y="1004888"/>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07" name="Google Shape;1407;p69"/>
          <p:cNvGrpSpPr/>
          <p:nvPr/>
        </p:nvGrpSpPr>
        <p:grpSpPr>
          <a:xfrm>
            <a:off x="365125" y="9417050"/>
            <a:ext cx="17557750" cy="709613"/>
            <a:chOff x="0" y="-44230"/>
            <a:chExt cx="23408743" cy="944881"/>
          </a:xfrm>
        </p:grpSpPr>
        <p:sp>
          <p:nvSpPr>
            <p:cNvPr id="1408" name="Google Shape;1408;p6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9" name="Google Shape;1409;p69"/>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410" name="Google Shape;1410;p69"/>
          <p:cNvGrpSpPr/>
          <p:nvPr/>
        </p:nvGrpSpPr>
        <p:grpSpPr>
          <a:xfrm>
            <a:off x="12179300" y="2152650"/>
            <a:ext cx="5360988" cy="6981825"/>
            <a:chOff x="0" y="0"/>
            <a:chExt cx="14630400" cy="19050000"/>
          </a:xfrm>
        </p:grpSpPr>
        <p:sp>
          <p:nvSpPr>
            <p:cNvPr id="1411" name="Google Shape;1411;p69"/>
            <p:cNvSpPr/>
            <p:nvPr/>
          </p:nvSpPr>
          <p:spPr>
            <a:xfrm>
              <a:off x="604520" y="545084"/>
              <a:ext cx="13421360" cy="17959831"/>
            </a:xfrm>
            <a:custGeom>
              <a:rect b="b" l="l" r="r" t="t"/>
              <a:pathLst>
                <a:path extrusionOk="0" h="17959831" w="13421360">
                  <a:moveTo>
                    <a:pt x="13421360" y="17959831"/>
                  </a:moveTo>
                  <a:lnTo>
                    <a:pt x="0" y="17959831"/>
                  </a:lnTo>
                  <a:lnTo>
                    <a:pt x="0" y="0"/>
                  </a:lnTo>
                  <a:lnTo>
                    <a:pt x="13421360" y="0"/>
                  </a:lnTo>
                  <a:lnTo>
                    <a:pt x="13421360" y="17959831"/>
                  </a:lnTo>
                  <a:close/>
                </a:path>
              </a:pathLst>
            </a:custGeom>
            <a:blipFill rotWithShape="1">
              <a:blip r:embed="rId4">
                <a:alphaModFix/>
              </a:blip>
              <a:stretch>
                <a:fillRect b="0" l="-36610" r="-3661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2" name="Google Shape;1412;p69"/>
            <p:cNvSpPr/>
            <p:nvPr/>
          </p:nvSpPr>
          <p:spPr>
            <a:xfrm>
              <a:off x="0" y="0"/>
              <a:ext cx="14630400" cy="19050000"/>
            </a:xfrm>
            <a:custGeom>
              <a:rect b="b" l="l" r="r" t="t"/>
              <a:pathLst>
                <a:path extrusionOk="0" h="19050000" w="14630400">
                  <a:moveTo>
                    <a:pt x="14630400" y="19050000"/>
                  </a:moveTo>
                  <a:lnTo>
                    <a:pt x="0" y="19050000"/>
                  </a:lnTo>
                  <a:lnTo>
                    <a:pt x="0" y="0"/>
                  </a:lnTo>
                  <a:lnTo>
                    <a:pt x="14630400" y="0"/>
                  </a:lnTo>
                  <a:lnTo>
                    <a:pt x="14630400" y="1905000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13" name="Google Shape;1413;p69"/>
          <p:cNvGrpSpPr/>
          <p:nvPr/>
        </p:nvGrpSpPr>
        <p:grpSpPr>
          <a:xfrm>
            <a:off x="365125" y="1223963"/>
            <a:ext cx="11236004" cy="4380484"/>
            <a:chOff x="576" y="1927"/>
            <a:chExt cx="17693" cy="6900"/>
          </a:xfrm>
        </p:grpSpPr>
        <p:pic>
          <p:nvPicPr>
            <p:cNvPr id="1414" name="Google Shape;1414;p69"/>
            <p:cNvPicPr preferRelativeResize="0"/>
            <p:nvPr/>
          </p:nvPicPr>
          <p:blipFill rotWithShape="1">
            <a:blip r:embed="rId6">
              <a:alphaModFix/>
            </a:blip>
            <a:srcRect b="0" l="0" r="0" t="0"/>
            <a:stretch/>
          </p:blipFill>
          <p:spPr>
            <a:xfrm>
              <a:off x="576" y="2421"/>
              <a:ext cx="3650" cy="2427"/>
            </a:xfrm>
            <a:prstGeom prst="rect">
              <a:avLst/>
            </a:prstGeom>
            <a:noFill/>
            <a:ln>
              <a:noFill/>
            </a:ln>
          </p:spPr>
        </p:pic>
        <p:sp>
          <p:nvSpPr>
            <p:cNvPr id="1415" name="Google Shape;1415;p69"/>
            <p:cNvSpPr txBox="1"/>
            <p:nvPr/>
          </p:nvSpPr>
          <p:spPr>
            <a:xfrm>
              <a:off x="5069" y="1927"/>
              <a:ext cx="13200" cy="69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700">
                  <a:solidFill>
                    <a:srgbClr val="FFFFFF"/>
                  </a:solidFill>
                </a:rPr>
                <a:t>Incorporare il feedback nei piani di miglioramento: Dopo aver ricevuto il feedback, ogni partecipante dovrebbe creare un piano d'azione personalizzato per migliorare il proprio comportamento assertivo. Questo piano può includere obiettivi specifici, strategie per raggiungere tali obiettivi e metodi per monitorare i progressi.</a:t>
              </a:r>
              <a:endParaRPr sz="1100"/>
            </a:p>
          </p:txBody>
        </p:sp>
      </p:grpSp>
      <p:sp>
        <p:nvSpPr>
          <p:cNvPr id="1416" name="Google Shape;1416;p69"/>
          <p:cNvSpPr txBox="1"/>
          <p:nvPr/>
        </p:nvSpPr>
        <p:spPr>
          <a:xfrm>
            <a:off x="728663" y="5567363"/>
            <a:ext cx="11030100" cy="3815700"/>
          </a:xfrm>
          <a:prstGeom prst="rect">
            <a:avLst/>
          </a:prstGeom>
          <a:noFill/>
          <a:ln>
            <a:noFill/>
          </a:ln>
        </p:spPr>
        <p:txBody>
          <a:bodyPr anchorCtr="0" anchor="t" bIns="0" lIns="0" spcFirstLastPara="1" rIns="0" wrap="square" tIns="0">
            <a:spAutoFit/>
          </a:bodyPr>
          <a:lstStyle/>
          <a:p>
            <a:pPr indent="0" lvl="0" marL="0" marR="0" rtl="0" algn="just">
              <a:lnSpc>
                <a:spcPct val="142241"/>
              </a:lnSpc>
              <a:spcBef>
                <a:spcPts val="0"/>
              </a:spcBef>
              <a:spcAft>
                <a:spcPts val="0"/>
              </a:spcAft>
              <a:buNone/>
            </a:pPr>
            <a:r>
              <a:rPr lang="en-US" sz="2600">
                <a:solidFill>
                  <a:srgbClr val="FFFFFF"/>
                </a:solidFill>
              </a:rPr>
              <a:t>Per le persone con disabilità, il feedback può essere adattato per tenere conto delle esigenze e circostanze uniche di ciascun individuo. Ad esempio, per una persona con una disabilità uditiva, il feedback verbale può essere sostituito con feedback scritto. Utilizzando il feedback in modo strategico, il corso può aiutare i partecipanti a migliorare il loro comportamento assertivo e a comunicare in modo più efficace nell'ambiente online.</a:t>
            </a:r>
            <a:endParaRPr sz="11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gtEl>
                                        <p:attrNameLst>
                                          <p:attrName>style.visibility</p:attrName>
                                        </p:attrNameLst>
                                      </p:cBhvr>
                                      <p:to>
                                        <p:strVal val="visible"/>
                                      </p:to>
                                    </p:set>
                                    <p:animEffect filter="fade" transition="in">
                                      <p:cBhvr>
                                        <p:cTn dur="2000"/>
                                        <p:tgtEl>
                                          <p:spTgt spid="1413"/>
                                        </p:tgtEl>
                                      </p:cBhvr>
                                    </p:animEffect>
                                  </p:childTnLst>
                                </p:cTn>
                              </p:par>
                              <p:par>
                                <p:cTn fill="hold" nodeType="withEffect" presetClass="entr" presetID="10" presetSubtype="0">
                                  <p:stCondLst>
                                    <p:cond delay="0"/>
                                  </p:stCondLst>
                                  <p:childTnLst>
                                    <p:set>
                                      <p:cBhvr>
                                        <p:cTn dur="1" fill="hold">
                                          <p:stCondLst>
                                            <p:cond delay="0"/>
                                          </p:stCondLst>
                                        </p:cTn>
                                        <p:tgtEl>
                                          <p:spTgt spid="1410"/>
                                        </p:tgtEl>
                                        <p:attrNameLst>
                                          <p:attrName>style.visibility</p:attrName>
                                        </p:attrNameLst>
                                      </p:cBhvr>
                                      <p:to>
                                        <p:strVal val="visible"/>
                                      </p:to>
                                    </p:set>
                                    <p:animEffect filter="fade" transition="in">
                                      <p:cBhvr>
                                        <p:cTn dur="2000"/>
                                        <p:tgtEl>
                                          <p:spTgt spid="1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1000"/>
                                        <p:tgtEl>
                                          <p:spTgt spid="1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68" name="Shape 168"/>
        <p:cNvGrpSpPr/>
        <p:nvPr/>
      </p:nvGrpSpPr>
      <p:grpSpPr>
        <a:xfrm>
          <a:off x="0" y="0"/>
          <a:ext cx="0" cy="0"/>
          <a:chOff x="0" y="0"/>
          <a:chExt cx="0" cy="0"/>
        </a:xfrm>
      </p:grpSpPr>
      <p:cxnSp>
        <p:nvCxnSpPr>
          <p:cNvPr id="169" name="Google Shape;169;p7"/>
          <p:cNvCxnSpPr/>
          <p:nvPr/>
        </p:nvCxnSpPr>
        <p:spPr>
          <a:xfrm>
            <a:off x="4022725" y="8704263"/>
            <a:ext cx="13236575" cy="0"/>
          </a:xfrm>
          <a:prstGeom prst="straightConnector1">
            <a:avLst/>
          </a:prstGeom>
          <a:noFill/>
          <a:ln cap="flat" cmpd="sng" w="9525">
            <a:solidFill>
              <a:srgbClr val="FFFFFF"/>
            </a:solidFill>
            <a:prstDash val="solid"/>
            <a:round/>
            <a:headEnd len="sm" w="sm" type="none"/>
            <a:tailEnd len="sm" w="sm" type="none"/>
          </a:ln>
        </p:spPr>
      </p:cxnSp>
      <p:cxnSp>
        <p:nvCxnSpPr>
          <p:cNvPr id="170" name="Google Shape;170;p7"/>
          <p:cNvCxnSpPr/>
          <p:nvPr/>
        </p:nvCxnSpPr>
        <p:spPr>
          <a:xfrm>
            <a:off x="4022725" y="1023938"/>
            <a:ext cx="13236575" cy="0"/>
          </a:xfrm>
          <a:prstGeom prst="straightConnector1">
            <a:avLst/>
          </a:prstGeom>
          <a:noFill/>
          <a:ln cap="flat" cmpd="sng" w="9525">
            <a:solidFill>
              <a:srgbClr val="FFFFFF"/>
            </a:solidFill>
            <a:prstDash val="solid"/>
            <a:round/>
            <a:headEnd len="sm" w="sm" type="none"/>
            <a:tailEnd len="sm" w="sm" type="none"/>
          </a:ln>
        </p:spPr>
      </p:cxnSp>
      <p:grpSp>
        <p:nvGrpSpPr>
          <p:cNvPr id="171" name="Google Shape;171;p7"/>
          <p:cNvGrpSpPr/>
          <p:nvPr/>
        </p:nvGrpSpPr>
        <p:grpSpPr>
          <a:xfrm>
            <a:off x="365125" y="9417050"/>
            <a:ext cx="17557750" cy="709613"/>
            <a:chOff x="0" y="-44230"/>
            <a:chExt cx="23408743" cy="944881"/>
          </a:xfrm>
        </p:grpSpPr>
        <p:sp>
          <p:nvSpPr>
            <p:cNvPr id="172" name="Google Shape;172;p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74" name="Google Shape;174;p7"/>
          <p:cNvGrpSpPr/>
          <p:nvPr/>
        </p:nvGrpSpPr>
        <p:grpSpPr>
          <a:xfrm>
            <a:off x="608013" y="1449388"/>
            <a:ext cx="6831012" cy="6829425"/>
            <a:chOff x="0" y="0"/>
            <a:chExt cx="13716000" cy="13716000"/>
          </a:xfrm>
        </p:grpSpPr>
        <p:sp>
          <p:nvSpPr>
            <p:cNvPr id="175" name="Google Shape;175;p7"/>
            <p:cNvSpPr/>
            <p:nvPr/>
          </p:nvSpPr>
          <p:spPr>
            <a:xfrm>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4">
                <a:alphaModFix/>
              </a:blip>
              <a:stretch>
                <a:fillRect b="0" l="-24998" r="-249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7"/>
            <p:cNvSpPr/>
            <p:nvPr/>
          </p:nvSpPr>
          <p:spPr>
            <a:xfrm>
              <a:off x="0" y="0"/>
              <a:ext cx="13716000" cy="13716000"/>
            </a:xfrm>
            <a:custGeom>
              <a:rect b="b" l="l" r="r" t="t"/>
              <a:pathLst>
                <a:path extrusionOk="0" h="13716000" w="13716000">
                  <a:moveTo>
                    <a:pt x="13716000" y="13716000"/>
                  </a:moveTo>
                  <a:lnTo>
                    <a:pt x="0" y="13716000"/>
                  </a:lnTo>
                  <a:lnTo>
                    <a:pt x="0" y="0"/>
                  </a:lnTo>
                  <a:lnTo>
                    <a:pt x="13716000" y="0"/>
                  </a:lnTo>
                  <a:lnTo>
                    <a:pt x="13716000" y="1371600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7" name="Google Shape;177;p7"/>
          <p:cNvSpPr txBox="1"/>
          <p:nvPr/>
        </p:nvSpPr>
        <p:spPr>
          <a:xfrm>
            <a:off x="7770813" y="2370138"/>
            <a:ext cx="9488400" cy="4179000"/>
          </a:xfrm>
          <a:prstGeom prst="rect">
            <a:avLst/>
          </a:prstGeom>
          <a:noFill/>
          <a:ln>
            <a:noFill/>
          </a:ln>
        </p:spPr>
        <p:txBody>
          <a:bodyPr anchorCtr="0" anchor="t" bIns="0" lIns="0" spcFirstLastPara="1" rIns="0" wrap="square" tIns="0">
            <a:spAutoFit/>
          </a:bodyPr>
          <a:lstStyle/>
          <a:p>
            <a:pPr indent="-419100" lvl="1" marL="914400" rtl="0" algn="l">
              <a:lnSpc>
                <a:spcPct val="115000"/>
              </a:lnSpc>
              <a:spcBef>
                <a:spcPts val="0"/>
              </a:spcBef>
              <a:spcAft>
                <a:spcPts val="0"/>
              </a:spcAft>
              <a:buSzPts val="3000"/>
              <a:buAutoNum type="alphaLcPeriod"/>
            </a:pPr>
            <a:r>
              <a:rPr lang="en-US" sz="3000"/>
              <a:t>Il comportamento assertivo è un metodo di comunicazione e azione che consiste nell'esprimere i propri pensieri, sentimenti, bisogni e diritti in modo diretto, onesto e appropriato, senza violare i diritti e i sentimenti degli altri.  </a:t>
            </a:r>
            <a:endParaRPr sz="3000"/>
          </a:p>
          <a:p>
            <a:pPr indent="-419100" lvl="1" marL="914400" rtl="0" algn="l">
              <a:lnSpc>
                <a:spcPct val="115000"/>
              </a:lnSpc>
              <a:spcBef>
                <a:spcPts val="0"/>
              </a:spcBef>
              <a:spcAft>
                <a:spcPts val="0"/>
              </a:spcAft>
              <a:buSzPts val="3000"/>
              <a:buAutoNum type="alphaLcPeriod"/>
            </a:pPr>
            <a:r>
              <a:rPr lang="en-US" sz="3000"/>
              <a:t>Questa forma di comportamento implica la fiducia in se stessi e la capacità di comunicare questa fiducia agli altri.</a:t>
            </a:r>
            <a:endParaRPr sz="30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3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70"/>
          <p:cNvPicPr preferRelativeResize="0"/>
          <p:nvPr/>
        </p:nvPicPr>
        <p:blipFill rotWithShape="1">
          <a:blip r:embed="rId3">
            <a:alphaModFix/>
          </a:blip>
          <a:srcRect b="25194" l="0" r="0" t="25194"/>
          <a:stretch/>
        </p:blipFill>
        <p:spPr>
          <a:xfrm>
            <a:off x="0" y="0"/>
            <a:ext cx="18288000" cy="6048375"/>
          </a:xfrm>
          <a:prstGeom prst="rect">
            <a:avLst/>
          </a:prstGeom>
          <a:noFill/>
          <a:ln>
            <a:noFill/>
          </a:ln>
        </p:spPr>
      </p:pic>
      <p:grpSp>
        <p:nvGrpSpPr>
          <p:cNvPr id="1422" name="Google Shape;1422;p70"/>
          <p:cNvGrpSpPr/>
          <p:nvPr/>
        </p:nvGrpSpPr>
        <p:grpSpPr>
          <a:xfrm>
            <a:off x="365125" y="9417050"/>
            <a:ext cx="17557750" cy="709613"/>
            <a:chOff x="0" y="-44230"/>
            <a:chExt cx="23408743" cy="944881"/>
          </a:xfrm>
        </p:grpSpPr>
        <p:sp>
          <p:nvSpPr>
            <p:cNvPr id="1423" name="Google Shape;1423;p7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4" name="Google Shape;1424;p70"/>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5F7D95"/>
                  </a:solidFill>
                  <a:latin typeface="Arial"/>
                  <a:ea typeface="Arial"/>
                  <a:cs typeface="Arial"/>
                  <a:sym typeface="Arial"/>
                </a:rPr>
                <a:t>Project: “Teach Me To Help” | # 2022-1-RO01-KA220-VET-000085029</a:t>
              </a:r>
              <a:endParaRPr/>
            </a:p>
          </p:txBody>
        </p:sp>
      </p:grpSp>
      <p:sp>
        <p:nvSpPr>
          <p:cNvPr id="1425" name="Google Shape;1425;p70"/>
          <p:cNvSpPr txBox="1"/>
          <p:nvPr/>
        </p:nvSpPr>
        <p:spPr>
          <a:xfrm>
            <a:off x="635000" y="6694488"/>
            <a:ext cx="17018100" cy="2423400"/>
          </a:xfrm>
          <a:prstGeom prst="rect">
            <a:avLst/>
          </a:prstGeom>
          <a:noFill/>
          <a:ln>
            <a:noFill/>
          </a:ln>
        </p:spPr>
        <p:txBody>
          <a:bodyPr anchorCtr="0" anchor="t" bIns="0" lIns="0" spcFirstLastPara="1" rIns="0" wrap="square" tIns="0">
            <a:spAutoFit/>
          </a:bodyPr>
          <a:lstStyle/>
          <a:p>
            <a:pPr indent="0" lvl="1" marL="0" marR="0" rtl="0" algn="ctr">
              <a:lnSpc>
                <a:spcPct val="146015"/>
              </a:lnSpc>
              <a:spcBef>
                <a:spcPts val="0"/>
              </a:spcBef>
              <a:spcAft>
                <a:spcPts val="0"/>
              </a:spcAft>
              <a:buNone/>
            </a:pPr>
            <a:r>
              <a:rPr b="1" lang="en-US" sz="6400">
                <a:solidFill>
                  <a:srgbClr val="140E0C"/>
                </a:solidFill>
              </a:rPr>
              <a:t>Esercizi pratici per modellare un comportamento assertivo online</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2000"/>
                                        <p:tgtEl>
                                          <p:spTgt spid="1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71"/>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31" name="Google Shape;1431;p71"/>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32" name="Google Shape;1432;p71"/>
          <p:cNvGrpSpPr/>
          <p:nvPr/>
        </p:nvGrpSpPr>
        <p:grpSpPr>
          <a:xfrm>
            <a:off x="365125" y="9417050"/>
            <a:ext cx="17557750" cy="709613"/>
            <a:chOff x="0" y="-44230"/>
            <a:chExt cx="23408743" cy="944881"/>
          </a:xfrm>
        </p:grpSpPr>
        <p:sp>
          <p:nvSpPr>
            <p:cNvPr id="1433" name="Google Shape;1433;p7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4" name="Google Shape;1434;p7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435" name="Google Shape;1435;p71"/>
          <p:cNvSpPr/>
          <p:nvPr/>
        </p:nvSpPr>
        <p:spPr>
          <a:xfrm>
            <a:off x="1028700" y="5913375"/>
            <a:ext cx="2986513" cy="3349438"/>
          </a:xfrm>
          <a:custGeom>
            <a:rect b="b" l="l" r="r" t="t"/>
            <a:pathLst>
              <a:path extrusionOk="0" h="4199922" w="3422937">
                <a:moveTo>
                  <a:pt x="0" y="0"/>
                </a:moveTo>
                <a:lnTo>
                  <a:pt x="3422937" y="0"/>
                </a:lnTo>
                <a:lnTo>
                  <a:pt x="3422937" y="4199922"/>
                </a:lnTo>
                <a:lnTo>
                  <a:pt x="0" y="41999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6" name="Google Shape;1436;p71"/>
          <p:cNvSpPr txBox="1"/>
          <p:nvPr/>
        </p:nvSpPr>
        <p:spPr>
          <a:xfrm>
            <a:off x="1028700" y="2684463"/>
            <a:ext cx="16040100" cy="32289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900">
                <a:solidFill>
                  <a:srgbClr val="FFFFFF"/>
                </a:solidFill>
              </a:rPr>
              <a:t>Scenari di role-playing: I partecipanti possono essere inseriti in scenari specifici in cui devono esercitare le loro abilità di comunicazione assertiva. Ad esempio, uno scenario potrebbe prevedere la richiesta di accomodamenti ragionevoli per un corso online. Dopo aver interpretato lo scenario, i partecipanti possono ricevere feedback e discutere su come hanno gestito la situazione.</a:t>
            </a:r>
            <a:endParaRPr sz="1300"/>
          </a:p>
        </p:txBody>
      </p:sp>
      <p:sp>
        <p:nvSpPr>
          <p:cNvPr id="1437" name="Google Shape;1437;p71"/>
          <p:cNvSpPr txBox="1"/>
          <p:nvPr/>
        </p:nvSpPr>
        <p:spPr>
          <a:xfrm>
            <a:off x="1219200" y="477838"/>
            <a:ext cx="158496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438" name="Google Shape;1438;p71"/>
          <p:cNvSpPr txBox="1"/>
          <p:nvPr/>
        </p:nvSpPr>
        <p:spPr>
          <a:xfrm>
            <a:off x="5291138" y="5764213"/>
            <a:ext cx="12180900" cy="40596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Esercizi di ascolto attivo: All'interno di un gruppo o in coppia, un partecipante può condividere un'esperienza o un'opinione mentre l'altro si concentra sull'ascolto attivo. Successivamente, l'ascoltatore può riassumere ciò che ha sentito per dimostrare di aver compreso. Questo esercizio può aiutare a sviluppare le abilità di ascolto attivo, essenziali per una comunicazione assertiva.</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1000"/>
                                        <p:tgtEl>
                                          <p:spTgt spid="1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2000"/>
                                        <p:tgtEl>
                                          <p:spTgt spid="1436"/>
                                        </p:tgtEl>
                                      </p:cBhvr>
                                    </p:animEffect>
                                  </p:childTnLst>
                                </p:cTn>
                              </p:par>
                              <p:par>
                                <p:cTn fill="hold" nodeType="with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3000"/>
                                        <p:tgtEl>
                                          <p:spTgt spid="1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8"/>
                                        </p:tgtEl>
                                        <p:attrNameLst>
                                          <p:attrName>style.visibility</p:attrName>
                                        </p:attrNameLst>
                                      </p:cBhvr>
                                      <p:to>
                                        <p:strVal val="visible"/>
                                      </p:to>
                                    </p:set>
                                    <p:animEffect filter="fade" transition="in">
                                      <p:cBhvr>
                                        <p:cTn dur="2000"/>
                                        <p:tgtEl>
                                          <p:spTgt spid="1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72"/>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44" name="Google Shape;1444;p72"/>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45" name="Google Shape;1445;p72"/>
          <p:cNvGrpSpPr/>
          <p:nvPr/>
        </p:nvGrpSpPr>
        <p:grpSpPr>
          <a:xfrm>
            <a:off x="365125" y="9417050"/>
            <a:ext cx="17557750" cy="709613"/>
            <a:chOff x="0" y="-44230"/>
            <a:chExt cx="23408743" cy="944881"/>
          </a:xfrm>
        </p:grpSpPr>
        <p:sp>
          <p:nvSpPr>
            <p:cNvPr id="1446" name="Google Shape;1446;p7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7" name="Google Shape;1447;p7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448" name="Google Shape;1448;p72"/>
          <p:cNvSpPr/>
          <p:nvPr/>
        </p:nvSpPr>
        <p:spPr>
          <a:xfrm>
            <a:off x="13022263" y="4648200"/>
            <a:ext cx="4578350" cy="4578350"/>
          </a:xfrm>
          <a:custGeom>
            <a:rect b="b" l="l" r="r" t="t"/>
            <a:pathLst>
              <a:path extrusionOk="0" h="4578082" w="4578082">
                <a:moveTo>
                  <a:pt x="0" y="0"/>
                </a:moveTo>
                <a:lnTo>
                  <a:pt x="4578082" y="0"/>
                </a:lnTo>
                <a:lnTo>
                  <a:pt x="4578082" y="4578082"/>
                </a:lnTo>
                <a:lnTo>
                  <a:pt x="0" y="45780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9" name="Google Shape;1449;p72"/>
          <p:cNvSpPr txBox="1"/>
          <p:nvPr/>
        </p:nvSpPr>
        <p:spPr>
          <a:xfrm>
            <a:off x="1433513" y="2671763"/>
            <a:ext cx="16038600" cy="19011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Valutazione e riflessione sulle interazioni precedenti: I partecipanti possono essere incoraggiati a riflettere sulle loro interazioni passate e a valutare se sono stati assertivi o meno. Questo processo di autovalutazione può offrire preziose opportunità di apprendimento.</a:t>
            </a:r>
            <a:endParaRPr/>
          </a:p>
        </p:txBody>
      </p:sp>
      <p:sp>
        <p:nvSpPr>
          <p:cNvPr id="1450" name="Google Shape;1450;p72"/>
          <p:cNvSpPr txBox="1"/>
          <p:nvPr/>
        </p:nvSpPr>
        <p:spPr>
          <a:xfrm>
            <a:off x="1219200" y="495300"/>
            <a:ext cx="158481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451" name="Google Shape;1451;p72"/>
          <p:cNvSpPr txBox="1"/>
          <p:nvPr/>
        </p:nvSpPr>
        <p:spPr>
          <a:xfrm>
            <a:off x="503238" y="5564188"/>
            <a:ext cx="12180900" cy="33402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Esercizi per esprimere bisogni e aspettative: I partecipanti possono essere incoraggiati a scrivere i propri scenari in cui devono esprimere i loro bisogni o aspettative in modo assertivo. Questo può aiutare a sviluppare abilità per esprimere i propri bisogni in modo rispettoso ed efficace.</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2000"/>
                                        <p:tgtEl>
                                          <p:spTgt spid="1449"/>
                                        </p:tgtEl>
                                      </p:cBhvr>
                                    </p:animEffect>
                                  </p:childTnLst>
                                </p:cTn>
                              </p:par>
                              <p:par>
                                <p:cTn fill="hold" nodeType="with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2000"/>
                                        <p:tgtEl>
                                          <p:spTgt spid="1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1"/>
                                        </p:tgtEl>
                                        <p:attrNameLst>
                                          <p:attrName>style.visibility</p:attrName>
                                        </p:attrNameLst>
                                      </p:cBhvr>
                                      <p:to>
                                        <p:strVal val="visible"/>
                                      </p:to>
                                    </p:set>
                                    <p:animEffect filter="fade" transition="in">
                                      <p:cBhvr>
                                        <p:cTn dur="2000"/>
                                        <p:tgtEl>
                                          <p:spTgt spid="1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73"/>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57" name="Google Shape;1457;p73"/>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58" name="Google Shape;1458;p73"/>
          <p:cNvGrpSpPr/>
          <p:nvPr/>
        </p:nvGrpSpPr>
        <p:grpSpPr>
          <a:xfrm>
            <a:off x="365125" y="9417050"/>
            <a:ext cx="17557750" cy="709613"/>
            <a:chOff x="0" y="-44230"/>
            <a:chExt cx="23408743" cy="944881"/>
          </a:xfrm>
        </p:grpSpPr>
        <p:sp>
          <p:nvSpPr>
            <p:cNvPr id="1459" name="Google Shape;1459;p7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0" name="Google Shape;1460;p73"/>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461" name="Google Shape;1461;p73"/>
          <p:cNvSpPr/>
          <p:nvPr/>
        </p:nvSpPr>
        <p:spPr>
          <a:xfrm>
            <a:off x="1028700" y="4764088"/>
            <a:ext cx="3916363" cy="4494212"/>
          </a:xfrm>
          <a:custGeom>
            <a:rect b="b" l="l" r="r" t="t"/>
            <a:pathLst>
              <a:path extrusionOk="0" h="4494653" w="3915967">
                <a:moveTo>
                  <a:pt x="0" y="0"/>
                </a:moveTo>
                <a:lnTo>
                  <a:pt x="3915967" y="0"/>
                </a:lnTo>
                <a:lnTo>
                  <a:pt x="3915967" y="4494653"/>
                </a:lnTo>
                <a:lnTo>
                  <a:pt x="0" y="449465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2" name="Google Shape;1462;p73"/>
          <p:cNvSpPr txBox="1"/>
          <p:nvPr/>
        </p:nvSpPr>
        <p:spPr>
          <a:xfrm>
            <a:off x="1028700" y="2684463"/>
            <a:ext cx="16040100" cy="26205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Esercizi per gestire il feedback: I partecipanti possono ricevere feedback da altri partecipanti o dagli insegnanti e possono essere incoraggiati a usare questo feedback per migliorare il loro comportamento assertivo. Possono anche essere incoraggiati a esercitarsi nel dare feedback in modo costruttivo e assertivo.</a:t>
            </a:r>
            <a:endParaRPr/>
          </a:p>
        </p:txBody>
      </p:sp>
      <p:sp>
        <p:nvSpPr>
          <p:cNvPr id="1463" name="Google Shape;1463;p73"/>
          <p:cNvSpPr txBox="1"/>
          <p:nvPr/>
        </p:nvSpPr>
        <p:spPr>
          <a:xfrm>
            <a:off x="1219200" y="477838"/>
            <a:ext cx="158496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464" name="Google Shape;1464;p73"/>
          <p:cNvSpPr txBox="1"/>
          <p:nvPr/>
        </p:nvSpPr>
        <p:spPr>
          <a:xfrm>
            <a:off x="5291138" y="5764213"/>
            <a:ext cx="12180900" cy="33402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Tecniche di rilassamento e gestione dello stress: Un aspetto importante del comportamento assertivo è la capacità di gestire lo stress e le emozioni negative. Esercizi di rilassamento, come la respirazione profonda o la meditazione, possono essere utili per aiutare i partecipanti a sentirsi più calmi e sicuri nella loro espressione assertiva.</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gtEl>
                                        <p:attrNameLst>
                                          <p:attrName>style.visibility</p:attrName>
                                        </p:attrNameLst>
                                      </p:cBhvr>
                                      <p:to>
                                        <p:strVal val="visible"/>
                                      </p:to>
                                    </p:set>
                                    <p:animEffect filter="fade" transition="in">
                                      <p:cBhvr>
                                        <p:cTn dur="1000"/>
                                        <p:tgtEl>
                                          <p:spTgt spid="1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2"/>
                                        </p:tgtEl>
                                        <p:attrNameLst>
                                          <p:attrName>style.visibility</p:attrName>
                                        </p:attrNameLst>
                                      </p:cBhvr>
                                      <p:to>
                                        <p:strVal val="visible"/>
                                      </p:to>
                                    </p:set>
                                    <p:animEffect filter="fade" transition="in">
                                      <p:cBhvr>
                                        <p:cTn dur="1000"/>
                                        <p:tgtEl>
                                          <p:spTgt spid="1462"/>
                                        </p:tgtEl>
                                      </p:cBhvr>
                                    </p:animEffect>
                                  </p:childTnLst>
                                </p:cTn>
                              </p:par>
                              <p:par>
                                <p:cTn fill="hold" nodeType="withEffect" presetClass="entr" presetID="10" presetSubtype="0">
                                  <p:stCondLst>
                                    <p:cond delay="0"/>
                                  </p:stCondLst>
                                  <p:childTnLst>
                                    <p:set>
                                      <p:cBhvr>
                                        <p:cTn dur="1" fill="hold">
                                          <p:stCondLst>
                                            <p:cond delay="0"/>
                                          </p:stCondLst>
                                        </p:cTn>
                                        <p:tgtEl>
                                          <p:spTgt spid="1461"/>
                                        </p:tgtEl>
                                        <p:attrNameLst>
                                          <p:attrName>style.visibility</p:attrName>
                                        </p:attrNameLst>
                                      </p:cBhvr>
                                      <p:to>
                                        <p:strVal val="visible"/>
                                      </p:to>
                                    </p:set>
                                    <p:animEffect filter="fade" transition="in">
                                      <p:cBhvr>
                                        <p:cTn dur="2000"/>
                                        <p:tgtEl>
                                          <p:spTgt spid="1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4"/>
                                        </p:tgtEl>
                                        <p:attrNameLst>
                                          <p:attrName>style.visibility</p:attrName>
                                        </p:attrNameLst>
                                      </p:cBhvr>
                                      <p:to>
                                        <p:strVal val="visible"/>
                                      </p:to>
                                    </p:set>
                                    <p:animEffect filter="fade" transition="in">
                                      <p:cBhvr>
                                        <p:cTn dur="2000"/>
                                        <p:tgtEl>
                                          <p:spTgt spid="1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74"/>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70" name="Google Shape;1470;p74"/>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71" name="Google Shape;1471;p74"/>
          <p:cNvGrpSpPr/>
          <p:nvPr/>
        </p:nvGrpSpPr>
        <p:grpSpPr>
          <a:xfrm>
            <a:off x="365125" y="9417050"/>
            <a:ext cx="17557750" cy="709613"/>
            <a:chOff x="0" y="-44230"/>
            <a:chExt cx="23408743" cy="944881"/>
          </a:xfrm>
        </p:grpSpPr>
        <p:sp>
          <p:nvSpPr>
            <p:cNvPr id="1472" name="Google Shape;1472;p7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3" name="Google Shape;1473;p74"/>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474" name="Google Shape;1474;p74"/>
          <p:cNvSpPr/>
          <p:nvPr/>
        </p:nvSpPr>
        <p:spPr>
          <a:xfrm>
            <a:off x="10048424" y="4304181"/>
            <a:ext cx="7874451" cy="5087469"/>
          </a:xfrm>
          <a:custGeom>
            <a:rect b="b" l="l" r="r" t="t"/>
            <a:pathLst>
              <a:path extrusionOk="0"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rotWithShape="1">
            <a:blip r:embed="rId5">
              <a:alphaModFix/>
            </a:blip>
            <a:stretch>
              <a:fillRect b="-1871" l="0" r="0" t="-187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5" name="Google Shape;1475;p74"/>
          <p:cNvSpPr txBox="1"/>
          <p:nvPr/>
        </p:nvSpPr>
        <p:spPr>
          <a:xfrm>
            <a:off x="1028700" y="2443163"/>
            <a:ext cx="16040100" cy="18375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900">
                <a:solidFill>
                  <a:srgbClr val="FFFFFF"/>
                </a:solidFill>
              </a:rPr>
              <a:t>Scenari di role-playing: Supponiamo che un partecipante abbia una disabilità visiva e necessiti di materiali del corso in formato audio. Uno scenario di role-playing potrebbe coinvolgere il partecipante che richiede in modo assertivo, chiaro e rispettoso questi adattamenti all'insegnante.</a:t>
            </a:r>
            <a:endParaRPr sz="1300"/>
          </a:p>
        </p:txBody>
      </p:sp>
      <p:sp>
        <p:nvSpPr>
          <p:cNvPr id="1476" name="Google Shape;1476;p74"/>
          <p:cNvSpPr txBox="1"/>
          <p:nvPr/>
        </p:nvSpPr>
        <p:spPr>
          <a:xfrm>
            <a:off x="1219200" y="477838"/>
            <a:ext cx="158496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477" name="Google Shape;1477;p74"/>
          <p:cNvSpPr txBox="1"/>
          <p:nvPr/>
        </p:nvSpPr>
        <p:spPr>
          <a:xfrm>
            <a:off x="1028700" y="4413250"/>
            <a:ext cx="8812200" cy="44607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800">
                <a:solidFill>
                  <a:srgbClr val="FFFFFF"/>
                </a:solidFill>
              </a:rPr>
              <a:t>Esercizi di ascolto attivo: Un partecipante con una disabilità fisica condivide la sua esperienza di partecipazione al corso online, concentrandosi sulle difficoltà incontrate. L'altro partecipante ascolta attentamente, si astiene dall'interrompere e fornisce un riassunto di ciò che ha ascoltato, validando i sentimenti e l'esperienza del primo partecipante.</a:t>
            </a:r>
            <a:endParaRPr sz="1200"/>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6"/>
                                        </p:tgtEl>
                                        <p:attrNameLst>
                                          <p:attrName>style.visibility</p:attrName>
                                        </p:attrNameLst>
                                      </p:cBhvr>
                                      <p:to>
                                        <p:strVal val="visible"/>
                                      </p:to>
                                    </p:set>
                                    <p:animEffect filter="fade" transition="in">
                                      <p:cBhvr>
                                        <p:cTn dur="1000"/>
                                        <p:tgtEl>
                                          <p:spTgt spid="1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5"/>
                                        </p:tgtEl>
                                        <p:attrNameLst>
                                          <p:attrName>style.visibility</p:attrName>
                                        </p:attrNameLst>
                                      </p:cBhvr>
                                      <p:to>
                                        <p:strVal val="visible"/>
                                      </p:to>
                                    </p:set>
                                    <p:animEffect filter="fade" transition="in">
                                      <p:cBhvr>
                                        <p:cTn dur="2000"/>
                                        <p:tgtEl>
                                          <p:spTgt spid="1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7"/>
                                        </p:tgtEl>
                                        <p:attrNameLst>
                                          <p:attrName>style.visibility</p:attrName>
                                        </p:attrNameLst>
                                      </p:cBhvr>
                                      <p:to>
                                        <p:strVal val="visible"/>
                                      </p:to>
                                    </p:set>
                                    <p:animEffect filter="fade" transition="in">
                                      <p:cBhvr>
                                        <p:cTn dur="2000"/>
                                        <p:tgtEl>
                                          <p:spTgt spid="1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75"/>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83" name="Google Shape;1483;p75"/>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484" name="Google Shape;1484;p75"/>
          <p:cNvGrpSpPr/>
          <p:nvPr/>
        </p:nvGrpSpPr>
        <p:grpSpPr>
          <a:xfrm>
            <a:off x="365125" y="9417050"/>
            <a:ext cx="17557750" cy="709613"/>
            <a:chOff x="0" y="-44230"/>
            <a:chExt cx="23408743" cy="944881"/>
          </a:xfrm>
        </p:grpSpPr>
        <p:sp>
          <p:nvSpPr>
            <p:cNvPr id="1485" name="Google Shape;1485;p7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6" name="Google Shape;1486;p75"/>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487" name="Google Shape;1487;p75"/>
          <p:cNvGrpSpPr/>
          <p:nvPr/>
        </p:nvGrpSpPr>
        <p:grpSpPr>
          <a:xfrm>
            <a:off x="1028700" y="4897438"/>
            <a:ext cx="7723188" cy="4429125"/>
            <a:chOff x="0" y="0"/>
            <a:chExt cx="7981950" cy="4578350"/>
          </a:xfrm>
        </p:grpSpPr>
        <p:sp>
          <p:nvSpPr>
            <p:cNvPr id="1488" name="Google Shape;1488;p75"/>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9" name="Google Shape;1489;p75"/>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lnTo>
                    <a:pt x="7239000" y="434848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0" name="Google Shape;1490;p75"/>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1" name="Google Shape;1491;p75"/>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2" name="Google Shape;1492;p75"/>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5">
                <a:alphaModFix/>
              </a:blip>
              <a:stretch>
                <a:fillRect b="-3160" l="0" r="0" t="-316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93" name="Google Shape;1493;p75"/>
          <p:cNvSpPr txBox="1"/>
          <p:nvPr/>
        </p:nvSpPr>
        <p:spPr>
          <a:xfrm>
            <a:off x="1028700" y="2424113"/>
            <a:ext cx="16040100" cy="25332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2900">
                <a:solidFill>
                  <a:srgbClr val="FFFFFF"/>
                </a:solidFill>
              </a:rPr>
              <a:t>Esercizi per esprimere bisogni e aspettative: Un partecipante con una disabilità uditiva scrive uno scenario in cui ha bisogno di richiedere un interprete della lingua dei segni per lezioni video in diretta. Dovrebbe essere diretto ma rispettoso, assicurandosi che i suoi bisogni e le sue aspettative siano ben compresi.</a:t>
            </a:r>
            <a:endParaRPr sz="1300"/>
          </a:p>
        </p:txBody>
      </p:sp>
      <p:sp>
        <p:nvSpPr>
          <p:cNvPr id="1494" name="Google Shape;1494;p75"/>
          <p:cNvSpPr txBox="1"/>
          <p:nvPr/>
        </p:nvSpPr>
        <p:spPr>
          <a:xfrm>
            <a:off x="1219200" y="477838"/>
            <a:ext cx="158496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495" name="Google Shape;1495;p75"/>
          <p:cNvSpPr txBox="1"/>
          <p:nvPr/>
        </p:nvSpPr>
        <p:spPr>
          <a:xfrm>
            <a:off x="9048750" y="4783138"/>
            <a:ext cx="8210700" cy="47793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Valutazione e riflessione sulle interazioni passate: Un partecipante con una disabilità dell'apprendimento riflette su una recente interazione con un compagno di corso in cui si è sentito imbarazzato. Analizza se ha reagito in modo assertivo o se avrebbe potuto gestire la situazione in modo diverso.</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4"/>
                                        </p:tgtEl>
                                        <p:attrNameLst>
                                          <p:attrName>style.visibility</p:attrName>
                                        </p:attrNameLst>
                                      </p:cBhvr>
                                      <p:to>
                                        <p:strVal val="visible"/>
                                      </p:to>
                                    </p:set>
                                    <p:animEffect filter="fade" transition="in">
                                      <p:cBhvr>
                                        <p:cTn dur="1000"/>
                                        <p:tgtEl>
                                          <p:spTgt spid="1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3"/>
                                        </p:tgtEl>
                                        <p:attrNameLst>
                                          <p:attrName>style.visibility</p:attrName>
                                        </p:attrNameLst>
                                      </p:cBhvr>
                                      <p:to>
                                        <p:strVal val="visible"/>
                                      </p:to>
                                    </p:set>
                                    <p:animEffect filter="fade" transition="in">
                                      <p:cBhvr>
                                        <p:cTn dur="1000"/>
                                        <p:tgtEl>
                                          <p:spTgt spid="1493"/>
                                        </p:tgtEl>
                                      </p:cBhvr>
                                    </p:animEffect>
                                  </p:childTnLst>
                                </p:cTn>
                              </p:par>
                              <p:par>
                                <p:cTn fill="hold" nodeType="withEffect" presetClass="entr" presetID="10" presetSubtype="0">
                                  <p:stCondLst>
                                    <p:cond delay="0"/>
                                  </p:stCondLst>
                                  <p:childTnLst>
                                    <p:set>
                                      <p:cBhvr>
                                        <p:cTn dur="1" fill="hold">
                                          <p:stCondLst>
                                            <p:cond delay="0"/>
                                          </p:stCondLst>
                                        </p:cTn>
                                        <p:tgtEl>
                                          <p:spTgt spid="1487"/>
                                        </p:tgtEl>
                                        <p:attrNameLst>
                                          <p:attrName>style.visibility</p:attrName>
                                        </p:attrNameLst>
                                      </p:cBhvr>
                                      <p:to>
                                        <p:strVal val="visible"/>
                                      </p:to>
                                    </p:set>
                                    <p:animEffect filter="fade" transition="in">
                                      <p:cBhvr>
                                        <p:cTn dur="2000"/>
                                        <p:tgtEl>
                                          <p:spTgt spid="1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gtEl>
                                        <p:attrNameLst>
                                          <p:attrName>style.visibility</p:attrName>
                                        </p:attrNameLst>
                                      </p:cBhvr>
                                      <p:to>
                                        <p:strVal val="visible"/>
                                      </p:to>
                                    </p:set>
                                    <p:animEffect filter="fade" transition="in">
                                      <p:cBhvr>
                                        <p:cTn dur="2000"/>
                                        <p:tgtEl>
                                          <p:spTgt spid="1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76"/>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01" name="Google Shape;1501;p76"/>
          <p:cNvCxnSpPr/>
          <p:nvPr/>
        </p:nvCxnSpPr>
        <p:spPr>
          <a:xfrm>
            <a:off x="1028700" y="210185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1502" name="Google Shape;1502;p76"/>
          <p:cNvGrpSpPr/>
          <p:nvPr/>
        </p:nvGrpSpPr>
        <p:grpSpPr>
          <a:xfrm>
            <a:off x="365125" y="9417050"/>
            <a:ext cx="17557750" cy="709613"/>
            <a:chOff x="0" y="-44230"/>
            <a:chExt cx="23408743" cy="944881"/>
          </a:xfrm>
        </p:grpSpPr>
        <p:sp>
          <p:nvSpPr>
            <p:cNvPr id="1503" name="Google Shape;1503;p76"/>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4" name="Google Shape;1504;p76"/>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
        <p:nvSpPr>
          <p:cNvPr id="1505" name="Google Shape;1505;p76"/>
          <p:cNvSpPr txBox="1"/>
          <p:nvPr/>
        </p:nvSpPr>
        <p:spPr>
          <a:xfrm>
            <a:off x="1028700" y="2443163"/>
            <a:ext cx="16040100" cy="19011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Esercizi nella gestione del feedback: Un partecipante con disabilità motorie riceve feedback dai suoi coetanei secondo cui a volte le sue esigenze non sono espresse chiaramente. Accetta il feedback in modo costruttivo e si impegna a lavorare sulla chiarezza della sua comunicazione.</a:t>
            </a:r>
            <a:endParaRPr/>
          </a:p>
        </p:txBody>
      </p:sp>
      <p:sp>
        <p:nvSpPr>
          <p:cNvPr id="1506" name="Google Shape;1506;p76"/>
          <p:cNvSpPr txBox="1"/>
          <p:nvPr/>
        </p:nvSpPr>
        <p:spPr>
          <a:xfrm>
            <a:off x="1219200" y="477838"/>
            <a:ext cx="15849600" cy="1626000"/>
          </a:xfrm>
          <a:prstGeom prst="rect">
            <a:avLst/>
          </a:prstGeom>
          <a:noFill/>
          <a:ln>
            <a:noFill/>
          </a:ln>
        </p:spPr>
        <p:txBody>
          <a:bodyPr anchorCtr="0" anchor="t" bIns="0" lIns="0" spcFirstLastPara="1" rIns="0" wrap="square" tIns="0">
            <a:spAutoFit/>
          </a:bodyPr>
          <a:lstStyle/>
          <a:p>
            <a:pPr indent="0" lvl="0" marL="0" marR="0" rtl="0" algn="ctr">
              <a:lnSpc>
                <a:spcPct val="120062"/>
              </a:lnSpc>
              <a:spcBef>
                <a:spcPts val="0"/>
              </a:spcBef>
              <a:spcAft>
                <a:spcPts val="0"/>
              </a:spcAft>
              <a:buNone/>
            </a:pPr>
            <a:r>
              <a:rPr b="1" lang="en-US" sz="4800">
                <a:solidFill>
                  <a:srgbClr val="FFFFFF"/>
                </a:solidFill>
              </a:rPr>
              <a:t>Esercizi pratici per modellare un comportamento assertivo online</a:t>
            </a:r>
            <a:endParaRPr/>
          </a:p>
        </p:txBody>
      </p:sp>
      <p:sp>
        <p:nvSpPr>
          <p:cNvPr id="1507" name="Google Shape;1507;p76"/>
          <p:cNvSpPr txBox="1"/>
          <p:nvPr/>
        </p:nvSpPr>
        <p:spPr>
          <a:xfrm>
            <a:off x="1028700" y="5003800"/>
            <a:ext cx="9258300" cy="4059600"/>
          </a:xfrm>
          <a:prstGeom prst="rect">
            <a:avLst/>
          </a:prstGeom>
          <a:noFill/>
          <a:ln>
            <a:noFill/>
          </a:ln>
        </p:spPr>
        <p:txBody>
          <a:bodyPr anchorCtr="0" anchor="t" bIns="0" lIns="0" spcFirstLastPara="1" rIns="0" wrap="square" tIns="0">
            <a:spAutoFit/>
          </a:bodyPr>
          <a:lstStyle/>
          <a:p>
            <a:pPr indent="0" lvl="0" marL="0" marR="0" rtl="0" algn="just">
              <a:lnSpc>
                <a:spcPct val="155833"/>
              </a:lnSpc>
              <a:spcBef>
                <a:spcPts val="0"/>
              </a:spcBef>
              <a:spcAft>
                <a:spcPts val="0"/>
              </a:spcAft>
              <a:buNone/>
            </a:pPr>
            <a:r>
              <a:rPr lang="en-US" sz="3000">
                <a:solidFill>
                  <a:srgbClr val="FFFFFF"/>
                </a:solidFill>
              </a:rPr>
              <a:t>Tecniche di rilassamento e gestione dello stress: Un partecipante con ansia pratica esercizi di respirazione profonda o meditazione prima di partecipare al corso o di affrontare interazioni difficili. Questo lo aiuta a calmarsi e ad affrontare la comunicazione in modo più assertivo e equilibrato.</a:t>
            </a:r>
            <a:endParaRPr/>
          </a:p>
        </p:txBody>
      </p:sp>
      <p:grpSp>
        <p:nvGrpSpPr>
          <p:cNvPr id="1508" name="Google Shape;1508;p76"/>
          <p:cNvGrpSpPr/>
          <p:nvPr/>
        </p:nvGrpSpPr>
        <p:grpSpPr>
          <a:xfrm>
            <a:off x="11477535" y="4096573"/>
            <a:ext cx="5728755" cy="5375040"/>
            <a:chOff x="-113030" y="-128270"/>
            <a:chExt cx="3810000" cy="3575050"/>
          </a:xfrm>
        </p:grpSpPr>
        <p:sp>
          <p:nvSpPr>
            <p:cNvPr id="1509" name="Google Shape;1509;p76"/>
            <p:cNvSpPr/>
            <p:nvPr/>
          </p:nvSpPr>
          <p:spPr>
            <a:xfrm>
              <a:off x="-106680" y="-119380"/>
              <a:ext cx="3799840" cy="3566160"/>
            </a:xfrm>
            <a:custGeom>
              <a:rect b="b" l="l" r="r" t="t"/>
              <a:pathLst>
                <a:path extrusionOk="0" h="3566160" w="3799840">
                  <a:moveTo>
                    <a:pt x="3362960" y="1760220"/>
                  </a:moveTo>
                  <a:cubicBezTo>
                    <a:pt x="3401060" y="1694180"/>
                    <a:pt x="3434080" y="1623060"/>
                    <a:pt x="3459480" y="1545590"/>
                  </a:cubicBezTo>
                  <a:cubicBezTo>
                    <a:pt x="3643630" y="995680"/>
                    <a:pt x="3402330" y="388620"/>
                    <a:pt x="2921000" y="190500"/>
                  </a:cubicBezTo>
                  <a:cubicBezTo>
                    <a:pt x="2522220" y="26670"/>
                    <a:pt x="2082800" y="194310"/>
                    <a:pt x="1838960" y="568960"/>
                  </a:cubicBezTo>
                  <a:cubicBezTo>
                    <a:pt x="1746250" y="421640"/>
                    <a:pt x="1612900" y="297180"/>
                    <a:pt x="1442720" y="218440"/>
                  </a:cubicBezTo>
                  <a:cubicBezTo>
                    <a:pt x="976630" y="0"/>
                    <a:pt x="421640" y="201930"/>
                    <a:pt x="203200" y="669290"/>
                  </a:cubicBezTo>
                  <a:cubicBezTo>
                    <a:pt x="0" y="1103630"/>
                    <a:pt x="161290" y="1614170"/>
                    <a:pt x="560070" y="1859280"/>
                  </a:cubicBezTo>
                  <a:cubicBezTo>
                    <a:pt x="485140" y="1955800"/>
                    <a:pt x="425450" y="2067560"/>
                    <a:pt x="388620" y="2194560"/>
                  </a:cubicBezTo>
                  <a:cubicBezTo>
                    <a:pt x="233680" y="2716530"/>
                    <a:pt x="506730" y="3272790"/>
                    <a:pt x="998220" y="3435350"/>
                  </a:cubicBezTo>
                  <a:cubicBezTo>
                    <a:pt x="1393190" y="3566160"/>
                    <a:pt x="1809750" y="3403600"/>
                    <a:pt x="2038350" y="3061970"/>
                  </a:cubicBezTo>
                  <a:cubicBezTo>
                    <a:pt x="2125980" y="3171190"/>
                    <a:pt x="2237740" y="3262630"/>
                    <a:pt x="2373630" y="3326130"/>
                  </a:cubicBezTo>
                  <a:cubicBezTo>
                    <a:pt x="2840990" y="3544570"/>
                    <a:pt x="3395980" y="3342640"/>
                    <a:pt x="3614420" y="2875280"/>
                  </a:cubicBezTo>
                  <a:cubicBezTo>
                    <a:pt x="3799840" y="2481580"/>
                    <a:pt x="3684270" y="2024380"/>
                    <a:pt x="3362960" y="1760220"/>
                  </a:cubicBezTo>
                  <a:close/>
                </a:path>
              </a:pathLst>
            </a:custGeom>
            <a:blipFill rotWithShape="1">
              <a:blip r:embed="rId5">
                <a:alphaModFix/>
              </a:blip>
              <a:stretch>
                <a:fillRect b="0" l="-12295" r="-1229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0" name="Google Shape;1510;p76"/>
            <p:cNvSpPr/>
            <p:nvPr/>
          </p:nvSpPr>
          <p:spPr>
            <a:xfrm>
              <a:off x="-113030" y="-128270"/>
              <a:ext cx="3810000" cy="3563620"/>
            </a:xfrm>
            <a:custGeom>
              <a:rect b="b" l="l" r="r" t="t"/>
              <a:pathLst>
                <a:path extrusionOk="0" h="3563620" w="3810000">
                  <a:moveTo>
                    <a:pt x="1283970" y="3497580"/>
                  </a:moveTo>
                  <a:cubicBezTo>
                    <a:pt x="1189990" y="3497580"/>
                    <a:pt x="1096010" y="3482340"/>
                    <a:pt x="1002030" y="3451860"/>
                  </a:cubicBezTo>
                  <a:cubicBezTo>
                    <a:pt x="506730" y="3288030"/>
                    <a:pt x="231140" y="2726690"/>
                    <a:pt x="387350" y="2200910"/>
                  </a:cubicBezTo>
                  <a:cubicBezTo>
                    <a:pt x="422910" y="2080260"/>
                    <a:pt x="480060" y="1968500"/>
                    <a:pt x="554990" y="1870710"/>
                  </a:cubicBezTo>
                  <a:cubicBezTo>
                    <a:pt x="151130" y="1617980"/>
                    <a:pt x="0" y="1106170"/>
                    <a:pt x="201930" y="674370"/>
                  </a:cubicBezTo>
                  <a:cubicBezTo>
                    <a:pt x="421640" y="203200"/>
                    <a:pt x="982980" y="0"/>
                    <a:pt x="1454150" y="219710"/>
                  </a:cubicBezTo>
                  <a:cubicBezTo>
                    <a:pt x="1615440" y="294640"/>
                    <a:pt x="1751330" y="412750"/>
                    <a:pt x="1846580" y="562610"/>
                  </a:cubicBezTo>
                  <a:cubicBezTo>
                    <a:pt x="2099310" y="184150"/>
                    <a:pt x="2543810" y="31750"/>
                    <a:pt x="2931160" y="191770"/>
                  </a:cubicBezTo>
                  <a:cubicBezTo>
                    <a:pt x="3416300" y="391160"/>
                    <a:pt x="3660140" y="1003300"/>
                    <a:pt x="3474720" y="1557020"/>
                  </a:cubicBezTo>
                  <a:cubicBezTo>
                    <a:pt x="3450590" y="1630680"/>
                    <a:pt x="3418840" y="1701800"/>
                    <a:pt x="3380740" y="1766570"/>
                  </a:cubicBezTo>
                  <a:cubicBezTo>
                    <a:pt x="3708400" y="2039620"/>
                    <a:pt x="3810000" y="2500630"/>
                    <a:pt x="3629660" y="2887980"/>
                  </a:cubicBezTo>
                  <a:cubicBezTo>
                    <a:pt x="3522980" y="3116580"/>
                    <a:pt x="3333750" y="3289300"/>
                    <a:pt x="3097530" y="3374390"/>
                  </a:cubicBezTo>
                  <a:cubicBezTo>
                    <a:pt x="2861310" y="3460750"/>
                    <a:pt x="2604770" y="3449320"/>
                    <a:pt x="2377440" y="3342640"/>
                  </a:cubicBezTo>
                  <a:cubicBezTo>
                    <a:pt x="2247900" y="3281680"/>
                    <a:pt x="2136140" y="3195320"/>
                    <a:pt x="2045970" y="3084830"/>
                  </a:cubicBezTo>
                  <a:cubicBezTo>
                    <a:pt x="1864360" y="3348990"/>
                    <a:pt x="1579880" y="3497580"/>
                    <a:pt x="1283970" y="3497580"/>
                  </a:cubicBezTo>
                  <a:close/>
                  <a:moveTo>
                    <a:pt x="1056640" y="148590"/>
                  </a:moveTo>
                  <a:cubicBezTo>
                    <a:pt x="708660" y="148590"/>
                    <a:pt x="374650" y="346710"/>
                    <a:pt x="217170" y="681990"/>
                  </a:cubicBezTo>
                  <a:cubicBezTo>
                    <a:pt x="17780" y="1108710"/>
                    <a:pt x="170180" y="1615440"/>
                    <a:pt x="571500" y="1861820"/>
                  </a:cubicBezTo>
                  <a:cubicBezTo>
                    <a:pt x="574040" y="1863090"/>
                    <a:pt x="575310" y="1865630"/>
                    <a:pt x="575310" y="1868170"/>
                  </a:cubicBezTo>
                  <a:cubicBezTo>
                    <a:pt x="575310" y="1870710"/>
                    <a:pt x="575310" y="1873250"/>
                    <a:pt x="574040" y="1874520"/>
                  </a:cubicBezTo>
                  <a:cubicBezTo>
                    <a:pt x="497840" y="1972310"/>
                    <a:pt x="440690" y="2084070"/>
                    <a:pt x="403860" y="2207260"/>
                  </a:cubicBezTo>
                  <a:cubicBezTo>
                    <a:pt x="250190" y="2724150"/>
                    <a:pt x="521970" y="3276600"/>
                    <a:pt x="1008380" y="3436620"/>
                  </a:cubicBezTo>
                  <a:cubicBezTo>
                    <a:pt x="1391920" y="3563620"/>
                    <a:pt x="1805940" y="3415030"/>
                    <a:pt x="2039620" y="3067050"/>
                  </a:cubicBezTo>
                  <a:cubicBezTo>
                    <a:pt x="2040890" y="3064510"/>
                    <a:pt x="2043430" y="3063240"/>
                    <a:pt x="2045970" y="3063240"/>
                  </a:cubicBezTo>
                  <a:cubicBezTo>
                    <a:pt x="2048510" y="3063240"/>
                    <a:pt x="2051050" y="3064510"/>
                    <a:pt x="2053590" y="3067050"/>
                  </a:cubicBezTo>
                  <a:cubicBezTo>
                    <a:pt x="2143760" y="3180080"/>
                    <a:pt x="2255520" y="3267710"/>
                    <a:pt x="2386330" y="3328670"/>
                  </a:cubicBezTo>
                  <a:cubicBezTo>
                    <a:pt x="2609850" y="3432810"/>
                    <a:pt x="2861310" y="3444240"/>
                    <a:pt x="3093720" y="3360420"/>
                  </a:cubicBezTo>
                  <a:cubicBezTo>
                    <a:pt x="3326130" y="3276600"/>
                    <a:pt x="3511550" y="3106420"/>
                    <a:pt x="3615690" y="2882900"/>
                  </a:cubicBezTo>
                  <a:cubicBezTo>
                    <a:pt x="3794760" y="2500630"/>
                    <a:pt x="3691890" y="2045970"/>
                    <a:pt x="3365500" y="1778000"/>
                  </a:cubicBezTo>
                  <a:cubicBezTo>
                    <a:pt x="3361690" y="1775460"/>
                    <a:pt x="3361690" y="1770380"/>
                    <a:pt x="3362960" y="1766570"/>
                  </a:cubicBezTo>
                  <a:cubicBezTo>
                    <a:pt x="3402330" y="1700530"/>
                    <a:pt x="3434080" y="1628140"/>
                    <a:pt x="3459480" y="1553210"/>
                  </a:cubicBezTo>
                  <a:cubicBezTo>
                    <a:pt x="3642360" y="1008380"/>
                    <a:pt x="3402330" y="405130"/>
                    <a:pt x="2926080" y="209550"/>
                  </a:cubicBezTo>
                  <a:cubicBezTo>
                    <a:pt x="2540000" y="49530"/>
                    <a:pt x="2100580" y="204470"/>
                    <a:pt x="1852930" y="582930"/>
                  </a:cubicBezTo>
                  <a:cubicBezTo>
                    <a:pt x="1851660" y="585470"/>
                    <a:pt x="1849120" y="586740"/>
                    <a:pt x="1845310" y="586740"/>
                  </a:cubicBezTo>
                  <a:cubicBezTo>
                    <a:pt x="1845310" y="586740"/>
                    <a:pt x="1845310" y="586740"/>
                    <a:pt x="1845310" y="586740"/>
                  </a:cubicBezTo>
                  <a:cubicBezTo>
                    <a:pt x="1842770" y="586740"/>
                    <a:pt x="1840230" y="585470"/>
                    <a:pt x="1837690" y="582930"/>
                  </a:cubicBezTo>
                  <a:cubicBezTo>
                    <a:pt x="1742440" y="431800"/>
                    <a:pt x="1607820" y="311150"/>
                    <a:pt x="1445260" y="236220"/>
                  </a:cubicBezTo>
                  <a:cubicBezTo>
                    <a:pt x="1320800" y="176530"/>
                    <a:pt x="1187450" y="148590"/>
                    <a:pt x="1056640" y="148590"/>
                  </a:cubicBezTo>
                  <a:close/>
                </a:path>
              </a:pathLst>
            </a:custGeom>
            <a:solidFill>
              <a:srgbClr val="1353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6"/>
                                        </p:tgtEl>
                                        <p:attrNameLst>
                                          <p:attrName>style.visibility</p:attrName>
                                        </p:attrNameLst>
                                      </p:cBhvr>
                                      <p:to>
                                        <p:strVal val="visible"/>
                                      </p:to>
                                    </p:set>
                                    <p:animEffect filter="fade" transition="in">
                                      <p:cBhvr>
                                        <p:cTn dur="1000"/>
                                        <p:tgtEl>
                                          <p:spTgt spid="1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2000"/>
                                        <p:tgtEl>
                                          <p:spTgt spid="1505"/>
                                        </p:tgtEl>
                                      </p:cBhvr>
                                    </p:animEffect>
                                  </p:childTnLst>
                                </p:cTn>
                              </p:par>
                              <p:par>
                                <p:cTn fill="hold" nodeType="with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2000"/>
                                        <p:tgtEl>
                                          <p:spTgt spid="1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7"/>
                                        </p:tgtEl>
                                        <p:attrNameLst>
                                          <p:attrName>style.visibility</p:attrName>
                                        </p:attrNameLst>
                                      </p:cBhvr>
                                      <p:to>
                                        <p:strVal val="visible"/>
                                      </p:to>
                                    </p:set>
                                    <p:animEffect filter="fade" transition="in">
                                      <p:cBhvr>
                                        <p:cTn dur="2000"/>
                                        <p:tgtEl>
                                          <p:spTgt spid="1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514" name="Shape 1514"/>
        <p:cNvGrpSpPr/>
        <p:nvPr/>
      </p:nvGrpSpPr>
      <p:grpSpPr>
        <a:xfrm>
          <a:off x="0" y="0"/>
          <a:ext cx="0" cy="0"/>
          <a:chOff x="0" y="0"/>
          <a:chExt cx="0" cy="0"/>
        </a:xfrm>
      </p:grpSpPr>
      <p:cxnSp>
        <p:nvCxnSpPr>
          <p:cNvPr id="1515" name="Google Shape;1515;p77"/>
          <p:cNvCxnSpPr/>
          <p:nvPr/>
        </p:nvCxnSpPr>
        <p:spPr>
          <a:xfrm>
            <a:off x="1028700" y="2878138"/>
            <a:ext cx="16230600" cy="0"/>
          </a:xfrm>
          <a:prstGeom prst="straightConnector1">
            <a:avLst/>
          </a:prstGeom>
          <a:noFill/>
          <a:ln cap="flat" cmpd="sng" w="47625">
            <a:solidFill>
              <a:srgbClr val="5F7D95"/>
            </a:solidFill>
            <a:prstDash val="solid"/>
            <a:round/>
            <a:headEnd len="sm" w="sm" type="none"/>
            <a:tailEnd len="sm" w="sm" type="none"/>
          </a:ln>
        </p:spPr>
      </p:cxnSp>
      <p:cxnSp>
        <p:nvCxnSpPr>
          <p:cNvPr id="1516" name="Google Shape;1516;p77"/>
          <p:cNvCxnSpPr/>
          <p:nvPr/>
        </p:nvCxnSpPr>
        <p:spPr>
          <a:xfrm>
            <a:off x="1028700" y="9234488"/>
            <a:ext cx="16230600" cy="0"/>
          </a:xfrm>
          <a:prstGeom prst="straightConnector1">
            <a:avLst/>
          </a:prstGeom>
          <a:noFill/>
          <a:ln cap="flat" cmpd="sng" w="47625">
            <a:solidFill>
              <a:srgbClr val="5F7D95"/>
            </a:solidFill>
            <a:prstDash val="solid"/>
            <a:round/>
            <a:headEnd len="sm" w="sm" type="none"/>
            <a:tailEnd len="sm" w="sm" type="none"/>
          </a:ln>
        </p:spPr>
      </p:cxnSp>
      <p:grpSp>
        <p:nvGrpSpPr>
          <p:cNvPr id="1517" name="Google Shape;1517;p77"/>
          <p:cNvGrpSpPr/>
          <p:nvPr/>
        </p:nvGrpSpPr>
        <p:grpSpPr>
          <a:xfrm>
            <a:off x="365125" y="9417050"/>
            <a:ext cx="17557750" cy="709613"/>
            <a:chOff x="0" y="-44230"/>
            <a:chExt cx="23408743" cy="944881"/>
          </a:xfrm>
        </p:grpSpPr>
        <p:sp>
          <p:nvSpPr>
            <p:cNvPr id="1518" name="Google Shape;1518;p77"/>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9" name="Google Shape;1519;p77"/>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520" name="Google Shape;1520;p77"/>
          <p:cNvGrpSpPr/>
          <p:nvPr/>
        </p:nvGrpSpPr>
        <p:grpSpPr>
          <a:xfrm>
            <a:off x="3057525" y="3211513"/>
            <a:ext cx="3851275" cy="2800350"/>
            <a:chOff x="0" y="-75941"/>
            <a:chExt cx="1014598" cy="737682"/>
          </a:xfrm>
        </p:grpSpPr>
        <p:sp>
          <p:nvSpPr>
            <p:cNvPr id="1521" name="Google Shape;1521;p77"/>
            <p:cNvSpPr/>
            <p:nvPr/>
          </p:nvSpPr>
          <p:spPr>
            <a:xfrm>
              <a:off x="0" y="0"/>
              <a:ext cx="1014598" cy="661732"/>
            </a:xfrm>
            <a:custGeom>
              <a:rect b="b" l="l" r="r" t="t"/>
              <a:pathLst>
                <a:path extrusionOk="0" h="661732" w="1014598">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cap="sq" cmpd="sng" w="57150">
              <a:solidFill>
                <a:srgbClr val="89888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2" name="Google Shape;1522;p77"/>
            <p:cNvSpPr txBox="1"/>
            <p:nvPr/>
          </p:nvSpPr>
          <p:spPr>
            <a:xfrm>
              <a:off x="95119" y="-75941"/>
              <a:ext cx="824361" cy="737682"/>
            </a:xfrm>
            <a:prstGeom prst="rect">
              <a:avLst/>
            </a:prstGeom>
            <a:noFill/>
            <a:ln>
              <a:noFill/>
            </a:ln>
          </p:spPr>
          <p:txBody>
            <a:bodyPr anchorCtr="0" anchor="ctr" bIns="50800" lIns="50800" spcFirstLastPara="1" rIns="50800" wrap="square" tIns="50800">
              <a:noAutofit/>
            </a:bodyPr>
            <a:lstStyle/>
            <a:p>
              <a:pPr indent="0" lvl="0" marL="0" marR="0" rtl="0" algn="ctr">
                <a:lnSpc>
                  <a:spcPct val="139942"/>
                </a:lnSpc>
                <a:spcBef>
                  <a:spcPts val="0"/>
                </a:spcBef>
                <a:spcAft>
                  <a:spcPts val="0"/>
                </a:spcAft>
                <a:buNone/>
              </a:pPr>
              <a:r>
                <a:rPr b="1" lang="en-US" sz="8700">
                  <a:solidFill>
                    <a:srgbClr val="FEFEFE"/>
                  </a:solidFill>
                  <a:latin typeface="Arial"/>
                  <a:ea typeface="Arial"/>
                  <a:cs typeface="Arial"/>
                  <a:sym typeface="Arial"/>
                </a:rPr>
                <a:t>07</a:t>
              </a:r>
              <a:endParaRPr/>
            </a:p>
          </p:txBody>
        </p:sp>
      </p:grpSp>
      <p:sp>
        <p:nvSpPr>
          <p:cNvPr id="1523" name="Google Shape;1523;p77"/>
          <p:cNvSpPr txBox="1"/>
          <p:nvPr/>
        </p:nvSpPr>
        <p:spPr>
          <a:xfrm>
            <a:off x="609600" y="6230938"/>
            <a:ext cx="9215400" cy="17937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1" lang="en-US" sz="4300">
                <a:solidFill>
                  <a:srgbClr val="FFFFFF"/>
                </a:solidFill>
              </a:rPr>
              <a:t>Sfide e Soluzioni nella Pratica del Comportamento Assertivo Online</a:t>
            </a:r>
            <a:endParaRPr sz="1700"/>
          </a:p>
        </p:txBody>
      </p:sp>
      <p:sp>
        <p:nvSpPr>
          <p:cNvPr id="1524" name="Google Shape;1524;p77"/>
          <p:cNvSpPr txBox="1"/>
          <p:nvPr/>
        </p:nvSpPr>
        <p:spPr>
          <a:xfrm>
            <a:off x="801688" y="828675"/>
            <a:ext cx="16684500" cy="1585500"/>
          </a:xfrm>
          <a:prstGeom prst="rect">
            <a:avLst/>
          </a:prstGeom>
          <a:noFill/>
          <a:ln>
            <a:noFill/>
          </a:ln>
        </p:spPr>
        <p:txBody>
          <a:bodyPr anchorCtr="0" anchor="t" bIns="0" lIns="0" spcFirstLastPara="1" rIns="0" wrap="square" tIns="0">
            <a:spAutoFit/>
          </a:bodyPr>
          <a:lstStyle/>
          <a:p>
            <a:pPr indent="0" lvl="1" marL="0" marR="0" rtl="0" algn="ctr">
              <a:lnSpc>
                <a:spcPct val="134000"/>
              </a:lnSpc>
              <a:spcBef>
                <a:spcPts val="0"/>
              </a:spcBef>
              <a:spcAft>
                <a:spcPts val="0"/>
              </a:spcAft>
              <a:buNone/>
            </a:pPr>
            <a:r>
              <a:rPr b="1" i="0" lang="en-US" sz="10300" u="none" cap="none" strike="noStrike">
                <a:solidFill>
                  <a:srgbClr val="FFFFFF"/>
                </a:solidFill>
                <a:latin typeface="Arial"/>
                <a:ea typeface="Arial"/>
                <a:cs typeface="Arial"/>
                <a:sym typeface="Arial"/>
              </a:rPr>
              <a:t>MODUL</a:t>
            </a:r>
            <a:r>
              <a:rPr b="1" lang="en-US" sz="10300">
                <a:solidFill>
                  <a:srgbClr val="FFFFFF"/>
                </a:solidFill>
              </a:rPr>
              <a:t>O</a:t>
            </a:r>
            <a:r>
              <a:rPr b="1" i="0" lang="en-US" sz="10300" u="none" cap="none" strike="noStrike">
                <a:solidFill>
                  <a:srgbClr val="FFFFFF"/>
                </a:solidFill>
                <a:latin typeface="Arial"/>
                <a:ea typeface="Arial"/>
                <a:cs typeface="Arial"/>
                <a:sym typeface="Arial"/>
              </a:rPr>
              <a:t> 3 - LE</a:t>
            </a:r>
            <a:r>
              <a:rPr b="1" lang="en-US" sz="10300">
                <a:solidFill>
                  <a:srgbClr val="FFFFFF"/>
                </a:solidFill>
              </a:rPr>
              <a:t>ZIO</a:t>
            </a:r>
            <a:r>
              <a:rPr b="1" i="0" lang="en-US" sz="10300" u="none" cap="none" strike="noStrike">
                <a:solidFill>
                  <a:srgbClr val="FFFFFF"/>
                </a:solidFill>
                <a:latin typeface="Arial"/>
                <a:ea typeface="Arial"/>
                <a:cs typeface="Arial"/>
                <a:sym typeface="Arial"/>
              </a:rPr>
              <a:t>NE 5</a:t>
            </a:r>
            <a:endParaRPr sz="100"/>
          </a:p>
        </p:txBody>
      </p:sp>
      <p:sp>
        <p:nvSpPr>
          <p:cNvPr id="1525" name="Google Shape;1525;p77"/>
          <p:cNvSpPr/>
          <p:nvPr/>
        </p:nvSpPr>
        <p:spPr>
          <a:xfrm>
            <a:off x="10841038" y="3132138"/>
            <a:ext cx="5759450" cy="5759450"/>
          </a:xfrm>
          <a:custGeom>
            <a:rect b="b" l="l" r="r" t="t"/>
            <a:pathLst>
              <a:path extrusionOk="0" h="7620000" w="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rotWithShape="1">
            <a:blip r:embed="rId4">
              <a:alphaModFix/>
            </a:blip>
            <a:stretch>
              <a:fillRect b="-24998" l="0" r="0" t="-249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1000"/>
                                        <p:tgtEl>
                                          <p:spTgt spid="1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0"/>
                                        </p:tgtEl>
                                        <p:attrNameLst>
                                          <p:attrName>style.visibility</p:attrName>
                                        </p:attrNameLst>
                                      </p:cBhvr>
                                      <p:to>
                                        <p:strVal val="visible"/>
                                      </p:to>
                                    </p:set>
                                    <p:animEffect filter="fade" transition="in">
                                      <p:cBhvr>
                                        <p:cTn dur="800"/>
                                        <p:tgtEl>
                                          <p:spTgt spid="15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23"/>
                                        </p:tgtEl>
                                        <p:attrNameLst>
                                          <p:attrName>style.visibility</p:attrName>
                                        </p:attrNameLst>
                                      </p:cBhvr>
                                      <p:to>
                                        <p:strVal val="visible"/>
                                      </p:to>
                                    </p:set>
                                    <p:anim calcmode="lin" valueType="num">
                                      <p:cBhvr additive="base">
                                        <p:cTn dur="1000"/>
                                        <p:tgtEl>
                                          <p:spTgt spid="1523"/>
                                        </p:tgtEl>
                                        <p:attrNameLst>
                                          <p:attrName>ppt_w</p:attrName>
                                        </p:attrNameLst>
                                      </p:cBhvr>
                                      <p:tavLst>
                                        <p:tav fmla="" tm="0">
                                          <p:val>
                                            <p:strVal val="0"/>
                                          </p:val>
                                        </p:tav>
                                        <p:tav fmla="" tm="100000">
                                          <p:val>
                                            <p:strVal val="#ppt_w"/>
                                          </p:val>
                                        </p:tav>
                                      </p:tavLst>
                                    </p:anim>
                                    <p:anim calcmode="lin" valueType="num">
                                      <p:cBhvr additive="base">
                                        <p:cTn dur="1000"/>
                                        <p:tgtEl>
                                          <p:spTgt spid="15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8888"/>
        </a:solidFill>
      </p:bgPr>
    </p:bg>
    <p:spTree>
      <p:nvGrpSpPr>
        <p:cNvPr id="1529" name="Shape 1529"/>
        <p:cNvGrpSpPr/>
        <p:nvPr/>
      </p:nvGrpSpPr>
      <p:grpSpPr>
        <a:xfrm>
          <a:off x="0" y="0"/>
          <a:ext cx="0" cy="0"/>
          <a:chOff x="0" y="0"/>
          <a:chExt cx="0" cy="0"/>
        </a:xfrm>
      </p:grpSpPr>
      <p:pic>
        <p:nvPicPr>
          <p:cNvPr id="1530" name="Google Shape;1530;p78"/>
          <p:cNvPicPr preferRelativeResize="0"/>
          <p:nvPr/>
        </p:nvPicPr>
        <p:blipFill rotWithShape="1">
          <a:blip r:embed="rId3">
            <a:alphaModFix/>
          </a:blip>
          <a:srcRect b="0" l="15125" r="15124" t="0"/>
          <a:stretch/>
        </p:blipFill>
        <p:spPr>
          <a:xfrm>
            <a:off x="931863" y="2924175"/>
            <a:ext cx="7224712" cy="6215063"/>
          </a:xfrm>
          <a:prstGeom prst="rect">
            <a:avLst/>
          </a:prstGeom>
          <a:noFill/>
          <a:ln>
            <a:noFill/>
          </a:ln>
        </p:spPr>
      </p:pic>
      <p:cxnSp>
        <p:nvCxnSpPr>
          <p:cNvPr id="1531" name="Google Shape;1531;p78"/>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532" name="Google Shape;1532;p78"/>
          <p:cNvSpPr txBox="1"/>
          <p:nvPr/>
        </p:nvSpPr>
        <p:spPr>
          <a:xfrm>
            <a:off x="8602663" y="3224213"/>
            <a:ext cx="9018600" cy="502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3200">
                <a:solidFill>
                  <a:srgbClr val="FFFFFF"/>
                </a:solidFill>
              </a:rPr>
              <a:t>Affrontare il comportamento passivo-aggressivo o aggressivo online può essere difficile, ma ci sono strategie per farlo in modo assertivo e rispettoso.</a:t>
            </a:r>
            <a:endParaRPr sz="32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3200">
              <a:solidFill>
                <a:srgbClr val="FFFFFF"/>
              </a:solidFill>
            </a:endParaRPr>
          </a:p>
          <a:p>
            <a:pPr indent="0" lvl="0" marL="0" rtl="0" algn="l">
              <a:lnSpc>
                <a:spcPct val="115000"/>
              </a:lnSpc>
              <a:spcBef>
                <a:spcPts val="0"/>
              </a:spcBef>
              <a:spcAft>
                <a:spcPts val="0"/>
              </a:spcAft>
              <a:buSzPts val="1100"/>
              <a:buNone/>
            </a:pPr>
            <a:r>
              <a:rPr lang="en-US" sz="3200">
                <a:solidFill>
                  <a:srgbClr val="FFFFFF"/>
                </a:solidFill>
              </a:rPr>
              <a:t>Identificare il Comportamento: Il primo passo è riconoscere il comportamento passivo-aggressivo o aggressivo. Questo può includere commenti sarcastici o offensivi, sarcasmo, ignorare o evitare una comunicazione diretta, o intimidazione.</a:t>
            </a:r>
            <a:endParaRPr sz="3200">
              <a:solidFill>
                <a:srgbClr val="FFFFFF"/>
              </a:solidFill>
            </a:endParaRPr>
          </a:p>
        </p:txBody>
      </p:sp>
      <p:cxnSp>
        <p:nvCxnSpPr>
          <p:cNvPr id="1533" name="Google Shape;1533;p78"/>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34" name="Google Shape;1534;p78"/>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535" name="Google Shape;1535;p78"/>
          <p:cNvSpPr txBox="1"/>
          <p:nvPr/>
        </p:nvSpPr>
        <p:spPr>
          <a:xfrm>
            <a:off x="1538288" y="1147763"/>
            <a:ext cx="14128800" cy="1773900"/>
          </a:xfrm>
          <a:prstGeom prst="rect">
            <a:avLst/>
          </a:prstGeom>
          <a:noFill/>
          <a:ln>
            <a:noFill/>
          </a:ln>
        </p:spPr>
        <p:txBody>
          <a:bodyPr anchorCtr="0" anchor="t" bIns="0" lIns="0" spcFirstLastPara="1" rIns="0" wrap="square" tIns="0">
            <a:spAutoFit/>
          </a:bodyPr>
          <a:lstStyle/>
          <a:p>
            <a:pPr indent="0" lvl="1" marL="0" rtl="0" algn="l">
              <a:lnSpc>
                <a:spcPct val="140104"/>
              </a:lnSpc>
              <a:spcBef>
                <a:spcPts val="0"/>
              </a:spcBef>
              <a:spcAft>
                <a:spcPts val="0"/>
              </a:spcAft>
              <a:buNone/>
            </a:pPr>
            <a:r>
              <a:rPr b="1" lang="en-US" sz="4800">
                <a:solidFill>
                  <a:schemeClr val="lt1"/>
                </a:solidFill>
              </a:rPr>
              <a:t>Affrontare il Comportamento Passivo-Aggressivo o Aggressivo Online</a:t>
            </a:r>
            <a:endParaRPr b="1" sz="4800">
              <a:solidFill>
                <a:srgbClr val="FFFFFF"/>
              </a:solidFill>
            </a:endParaRPr>
          </a:p>
        </p:txBody>
      </p:sp>
      <p:grpSp>
        <p:nvGrpSpPr>
          <p:cNvPr id="1536" name="Google Shape;1536;p78"/>
          <p:cNvGrpSpPr/>
          <p:nvPr/>
        </p:nvGrpSpPr>
        <p:grpSpPr>
          <a:xfrm>
            <a:off x="365125" y="9417050"/>
            <a:ext cx="17557750" cy="642938"/>
            <a:chOff x="0" y="-44435"/>
            <a:chExt cx="23408743" cy="856941"/>
          </a:xfrm>
        </p:grpSpPr>
        <p:sp>
          <p:nvSpPr>
            <p:cNvPr id="1537" name="Google Shape;1537;p7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8" name="Google Shape;1538;p78"/>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5"/>
                                        </p:tgtEl>
                                        <p:attrNameLst>
                                          <p:attrName>style.visibility</p:attrName>
                                        </p:attrNameLst>
                                      </p:cBhvr>
                                      <p:to>
                                        <p:strVal val="visible"/>
                                      </p:to>
                                    </p:set>
                                    <p:animEffect filter="fade" transition="in">
                                      <p:cBhvr>
                                        <p:cTn dur="2000"/>
                                        <p:tgtEl>
                                          <p:spTgt spid="1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gtEl>
                                        <p:attrNameLst>
                                          <p:attrName>style.visibility</p:attrName>
                                        </p:attrNameLst>
                                      </p:cBhvr>
                                      <p:to>
                                        <p:strVal val="visible"/>
                                      </p:to>
                                    </p:set>
                                    <p:animEffect filter="fade" transition="in">
                                      <p:cBhvr>
                                        <p:cTn dur="80"/>
                                        <p:tgtEl>
                                          <p:spTgt spid="1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8922"/>
        </a:solidFill>
      </p:bgPr>
    </p:bg>
    <p:spTree>
      <p:nvGrpSpPr>
        <p:cNvPr id="1542" name="Shape 1542"/>
        <p:cNvGrpSpPr/>
        <p:nvPr/>
      </p:nvGrpSpPr>
      <p:grpSpPr>
        <a:xfrm>
          <a:off x="0" y="0"/>
          <a:ext cx="0" cy="0"/>
          <a:chOff x="0" y="0"/>
          <a:chExt cx="0" cy="0"/>
        </a:xfrm>
      </p:grpSpPr>
      <p:cxnSp>
        <p:nvCxnSpPr>
          <p:cNvPr id="1543" name="Google Shape;1543;p79"/>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544" name="Google Shape;1544;p79"/>
          <p:cNvSpPr txBox="1"/>
          <p:nvPr/>
        </p:nvSpPr>
        <p:spPr>
          <a:xfrm>
            <a:off x="1538288" y="3403588"/>
            <a:ext cx="15995700" cy="4396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Mantenere la Calma: Affrontare comportamenti passivo-aggressivi o aggressivi può essere stressante e suscitare forti emozioni. È importante cercare di rimanere calmi e non rispondere nello stesso modo. Prendersi una pausa prima di rispondere per gestire le emozioni può essere utile.</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Comunicazione Diretta e Chiara: Affronta il comportamento direttamente ma rispettosamente. Spiega alla persona cosa hai notato e perché è un problema. Ad esempio, puoi dire: "Ho notato che i tuoi messaggi tendono a essere sarcastici, e questo rende difficile per me comprendere ciò che stai cercando di comunicare. Puoi esprimere i tuoi pensieri in modo più diretto?"</a:t>
            </a:r>
            <a:endParaRPr sz="2800">
              <a:solidFill>
                <a:srgbClr val="FFFFFF"/>
              </a:solidFill>
            </a:endParaRPr>
          </a:p>
          <a:p>
            <a:pPr indent="0" lvl="0" marL="0" marR="0" rtl="0" algn="l">
              <a:lnSpc>
                <a:spcPct val="150000"/>
              </a:lnSpc>
              <a:spcBef>
                <a:spcPts val="0"/>
              </a:spcBef>
              <a:spcAft>
                <a:spcPts val="0"/>
              </a:spcAft>
              <a:buNone/>
            </a:pPr>
            <a:r>
              <a:t/>
            </a:r>
            <a:endParaRPr sz="2800">
              <a:solidFill>
                <a:srgbClr val="FFFFFF"/>
              </a:solidFill>
            </a:endParaRPr>
          </a:p>
        </p:txBody>
      </p:sp>
      <p:cxnSp>
        <p:nvCxnSpPr>
          <p:cNvPr id="1545" name="Google Shape;1545;p79"/>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46" name="Google Shape;1546;p79"/>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547" name="Google Shape;1547;p79"/>
          <p:cNvSpPr txBox="1"/>
          <p:nvPr/>
        </p:nvSpPr>
        <p:spPr>
          <a:xfrm>
            <a:off x="1538301" y="1073150"/>
            <a:ext cx="14988000" cy="1773900"/>
          </a:xfrm>
          <a:prstGeom prst="rect">
            <a:avLst/>
          </a:prstGeom>
          <a:noFill/>
          <a:ln>
            <a:noFill/>
          </a:ln>
        </p:spPr>
        <p:txBody>
          <a:bodyPr anchorCtr="0" anchor="t" bIns="0" lIns="0" spcFirstLastPara="1" rIns="0" wrap="square" tIns="0">
            <a:spAutoFit/>
          </a:bodyPr>
          <a:lstStyle/>
          <a:p>
            <a:pPr indent="0" lvl="1" marL="0" marR="0" rtl="0" algn="l">
              <a:lnSpc>
                <a:spcPct val="140104"/>
              </a:lnSpc>
              <a:spcBef>
                <a:spcPts val="0"/>
              </a:spcBef>
              <a:spcAft>
                <a:spcPts val="0"/>
              </a:spcAft>
              <a:buNone/>
            </a:pPr>
            <a:r>
              <a:rPr b="1" lang="en-US" sz="4800">
                <a:solidFill>
                  <a:srgbClr val="FFFFFF"/>
                </a:solidFill>
              </a:rPr>
              <a:t>Affrontare il Comportamento Passivo-Aggressivo o Aggressivo Online</a:t>
            </a:r>
            <a:endParaRPr/>
          </a:p>
        </p:txBody>
      </p:sp>
      <p:grpSp>
        <p:nvGrpSpPr>
          <p:cNvPr id="1548" name="Google Shape;1548;p79"/>
          <p:cNvGrpSpPr/>
          <p:nvPr/>
        </p:nvGrpSpPr>
        <p:grpSpPr>
          <a:xfrm>
            <a:off x="365125" y="9417050"/>
            <a:ext cx="17557750" cy="642938"/>
            <a:chOff x="0" y="-44435"/>
            <a:chExt cx="23408743" cy="856941"/>
          </a:xfrm>
        </p:grpSpPr>
        <p:sp>
          <p:nvSpPr>
            <p:cNvPr id="1549" name="Google Shape;1549;p7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0" name="Google Shape;1550;p7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7"/>
                                        </p:tgtEl>
                                        <p:attrNameLst>
                                          <p:attrName>style.visibility</p:attrName>
                                        </p:attrNameLst>
                                      </p:cBhvr>
                                      <p:to>
                                        <p:strVal val="visible"/>
                                      </p:to>
                                    </p:set>
                                    <p:animEffect filter="fade" transition="in">
                                      <p:cBhvr>
                                        <p:cTn dur="2000"/>
                                        <p:tgtEl>
                                          <p:spTgt spid="1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4"/>
                                        </p:tgtEl>
                                        <p:attrNameLst>
                                          <p:attrName>style.visibility</p:attrName>
                                        </p:attrNameLst>
                                      </p:cBhvr>
                                      <p:to>
                                        <p:strVal val="visible"/>
                                      </p:to>
                                    </p:set>
                                    <p:animEffect filter="fade" transition="in">
                                      <p:cBhvr>
                                        <p:cTn dur="80"/>
                                        <p:tgtEl>
                                          <p:spTgt spid="1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81" name="Shape 181"/>
        <p:cNvGrpSpPr/>
        <p:nvPr/>
      </p:nvGrpSpPr>
      <p:grpSpPr>
        <a:xfrm>
          <a:off x="0" y="0"/>
          <a:ext cx="0" cy="0"/>
          <a:chOff x="0" y="0"/>
          <a:chExt cx="0" cy="0"/>
        </a:xfrm>
      </p:grpSpPr>
      <p:sp>
        <p:nvSpPr>
          <p:cNvPr id="182" name="Google Shape;182;p8"/>
          <p:cNvSpPr/>
          <p:nvPr/>
        </p:nvSpPr>
        <p:spPr>
          <a:xfrm rot="-7900054">
            <a:off x="7348538" y="2133600"/>
            <a:ext cx="1012825" cy="454025"/>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8"/>
          <p:cNvSpPr/>
          <p:nvPr/>
        </p:nvSpPr>
        <p:spPr>
          <a:xfrm rot="-2700000">
            <a:off x="10017125" y="2144713"/>
            <a:ext cx="1012825" cy="454025"/>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8"/>
          <p:cNvSpPr/>
          <p:nvPr/>
        </p:nvSpPr>
        <p:spPr>
          <a:xfrm rot="3209977">
            <a:off x="9982200" y="7689850"/>
            <a:ext cx="1012825" cy="454025"/>
          </a:xfrm>
          <a:custGeom>
            <a:rect b="b" l="l" r="r" t="t"/>
            <a:pathLst>
              <a:path extrusionOk="0" h="454921" w="1012981">
                <a:moveTo>
                  <a:pt x="0" y="0"/>
                </a:moveTo>
                <a:lnTo>
                  <a:pt x="1012981" y="0"/>
                </a:lnTo>
                <a:lnTo>
                  <a:pt x="1012981" y="454921"/>
                </a:lnTo>
                <a:lnTo>
                  <a:pt x="0" y="45492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8"/>
          <p:cNvSpPr/>
          <p:nvPr/>
        </p:nvSpPr>
        <p:spPr>
          <a:xfrm rot="7866361">
            <a:off x="7241381" y="7663657"/>
            <a:ext cx="1012825" cy="455612"/>
          </a:xfrm>
          <a:custGeom>
            <a:rect b="b" l="l" r="r" t="t"/>
            <a:pathLst>
              <a:path extrusionOk="0" h="454921" w="1012981">
                <a:moveTo>
                  <a:pt x="0" y="0"/>
                </a:moveTo>
                <a:lnTo>
                  <a:pt x="1012982" y="0"/>
                </a:lnTo>
                <a:lnTo>
                  <a:pt x="1012982" y="454921"/>
                </a:lnTo>
                <a:lnTo>
                  <a:pt x="0" y="45492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6" name="Google Shape;186;p8"/>
          <p:cNvGrpSpPr/>
          <p:nvPr/>
        </p:nvGrpSpPr>
        <p:grpSpPr>
          <a:xfrm>
            <a:off x="1028700" y="925625"/>
            <a:ext cx="5587048" cy="2766900"/>
            <a:chOff x="1620" y="1458"/>
            <a:chExt cx="8799" cy="4356"/>
          </a:xfrm>
        </p:grpSpPr>
        <p:grpSp>
          <p:nvGrpSpPr>
            <p:cNvPr id="187" name="Google Shape;187;p8"/>
            <p:cNvGrpSpPr/>
            <p:nvPr/>
          </p:nvGrpSpPr>
          <p:grpSpPr>
            <a:xfrm>
              <a:off x="1620" y="1458"/>
              <a:ext cx="8799" cy="4356"/>
              <a:chOff x="0" y="-38100"/>
              <a:chExt cx="2065940" cy="1022743"/>
            </a:xfrm>
          </p:grpSpPr>
          <p:sp>
            <p:nvSpPr>
              <p:cNvPr id="188" name="Google Shape;188;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190" name="Google Shape;190;p8"/>
            <p:cNvSpPr/>
            <p:nvPr/>
          </p:nvSpPr>
          <p:spPr>
            <a:xfrm>
              <a:off x="2033" y="2391"/>
              <a:ext cx="2797" cy="2640"/>
            </a:xfrm>
            <a:custGeom>
              <a:rect b="b" l="l" r="r" t="t"/>
              <a:pathLst>
                <a:path extrusionOk="0" h="1676470" w="1776392">
                  <a:moveTo>
                    <a:pt x="0" y="0"/>
                  </a:moveTo>
                  <a:lnTo>
                    <a:pt x="1776393" y="0"/>
                  </a:lnTo>
                  <a:lnTo>
                    <a:pt x="1776393" y="1676470"/>
                  </a:lnTo>
                  <a:lnTo>
                    <a:pt x="0" y="16764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8"/>
            <p:cNvSpPr txBox="1"/>
            <p:nvPr/>
          </p:nvSpPr>
          <p:spPr>
            <a:xfrm>
              <a:off x="5446" y="2353"/>
              <a:ext cx="45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7600">
                  <a:solidFill>
                    <a:srgbClr val="FEFEFE"/>
                  </a:solidFill>
                </a:rPr>
                <a:t>Dire</a:t>
              </a:r>
              <a:r>
                <a:rPr lang="en-US" sz="7400">
                  <a:solidFill>
                    <a:srgbClr val="FEFEFE"/>
                  </a:solidFill>
                </a:rPr>
                <a:t>tto</a:t>
              </a:r>
              <a:endParaRPr sz="7400"/>
            </a:p>
          </p:txBody>
        </p:sp>
      </p:grpSp>
      <p:sp>
        <p:nvSpPr>
          <p:cNvPr id="192" name="Google Shape;192;p8"/>
          <p:cNvSpPr txBox="1"/>
          <p:nvPr/>
        </p:nvSpPr>
        <p:spPr>
          <a:xfrm>
            <a:off x="6994525" y="3159125"/>
            <a:ext cx="4299000" cy="5110200"/>
          </a:xfrm>
          <a:prstGeom prst="rect">
            <a:avLst/>
          </a:prstGeom>
          <a:noFill/>
          <a:ln>
            <a:noFill/>
          </a:ln>
        </p:spPr>
        <p:txBody>
          <a:bodyPr anchorCtr="0" anchor="t" bIns="0" lIns="0" spcFirstLastPara="1" rIns="0" wrap="square" tIns="0">
            <a:spAutoFit/>
          </a:bodyPr>
          <a:lstStyle/>
          <a:p>
            <a:pPr indent="0" lvl="1" marL="0" marR="0" rtl="0" algn="ctr">
              <a:lnSpc>
                <a:spcPct val="138095"/>
              </a:lnSpc>
              <a:spcBef>
                <a:spcPts val="0"/>
              </a:spcBef>
              <a:spcAft>
                <a:spcPts val="0"/>
              </a:spcAft>
              <a:buNone/>
            </a:pPr>
            <a:r>
              <a:rPr lang="en-US" sz="4200">
                <a:solidFill>
                  <a:srgbClr val="100F0D"/>
                </a:solidFill>
              </a:rPr>
              <a:t>Per i formatori che lavorano con persone con disabilità, è essenziale essere:</a:t>
            </a:r>
            <a:endParaRPr/>
          </a:p>
        </p:txBody>
      </p:sp>
      <p:grpSp>
        <p:nvGrpSpPr>
          <p:cNvPr id="193" name="Google Shape;193;p8"/>
          <p:cNvGrpSpPr/>
          <p:nvPr/>
        </p:nvGrpSpPr>
        <p:grpSpPr>
          <a:xfrm>
            <a:off x="1028700" y="3708513"/>
            <a:ext cx="5587048" cy="2766900"/>
            <a:chOff x="1620" y="5841"/>
            <a:chExt cx="8799" cy="4356"/>
          </a:xfrm>
        </p:grpSpPr>
        <p:grpSp>
          <p:nvGrpSpPr>
            <p:cNvPr id="194" name="Google Shape;194;p8"/>
            <p:cNvGrpSpPr/>
            <p:nvPr/>
          </p:nvGrpSpPr>
          <p:grpSpPr>
            <a:xfrm>
              <a:off x="1620" y="5841"/>
              <a:ext cx="8799" cy="4356"/>
              <a:chOff x="0" y="-38100"/>
              <a:chExt cx="2065940" cy="1022743"/>
            </a:xfrm>
          </p:grpSpPr>
          <p:sp>
            <p:nvSpPr>
              <p:cNvPr id="195" name="Google Shape;195;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197" name="Google Shape;197;p8"/>
            <p:cNvSpPr/>
            <p:nvPr/>
          </p:nvSpPr>
          <p:spPr>
            <a:xfrm>
              <a:off x="2234" y="6713"/>
              <a:ext cx="2396" cy="2673"/>
            </a:xfrm>
            <a:custGeom>
              <a:rect b="b" l="l" r="r" t="t"/>
              <a:pathLst>
                <a:path extrusionOk="0" h="1697240" w="1521152">
                  <a:moveTo>
                    <a:pt x="0" y="0"/>
                  </a:moveTo>
                  <a:lnTo>
                    <a:pt x="1521151" y="0"/>
                  </a:lnTo>
                  <a:lnTo>
                    <a:pt x="1521151" y="1697240"/>
                  </a:lnTo>
                  <a:lnTo>
                    <a:pt x="0" y="16972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8"/>
            <p:cNvSpPr txBox="1"/>
            <p:nvPr/>
          </p:nvSpPr>
          <p:spPr>
            <a:xfrm>
              <a:off x="5119" y="6745"/>
              <a:ext cx="51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7700">
                  <a:solidFill>
                    <a:srgbClr val="FEFEFE"/>
                  </a:solidFill>
                </a:rPr>
                <a:t>Onesto</a:t>
              </a:r>
              <a:endParaRPr sz="1100"/>
            </a:p>
          </p:txBody>
        </p:sp>
      </p:grpSp>
      <p:grpSp>
        <p:nvGrpSpPr>
          <p:cNvPr id="199" name="Google Shape;199;p8"/>
          <p:cNvGrpSpPr/>
          <p:nvPr/>
        </p:nvGrpSpPr>
        <p:grpSpPr>
          <a:xfrm>
            <a:off x="11671300" y="922450"/>
            <a:ext cx="5588635" cy="2766900"/>
            <a:chOff x="18381" y="1453"/>
            <a:chExt cx="8799" cy="4356"/>
          </a:xfrm>
        </p:grpSpPr>
        <p:grpSp>
          <p:nvGrpSpPr>
            <p:cNvPr id="200" name="Google Shape;200;p8"/>
            <p:cNvGrpSpPr/>
            <p:nvPr/>
          </p:nvGrpSpPr>
          <p:grpSpPr>
            <a:xfrm>
              <a:off x="18381" y="1453"/>
              <a:ext cx="8799" cy="4356"/>
              <a:chOff x="0" y="-38100"/>
              <a:chExt cx="2065940" cy="1022743"/>
            </a:xfrm>
          </p:grpSpPr>
          <p:sp>
            <p:nvSpPr>
              <p:cNvPr id="201" name="Google Shape;201;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203" name="Google Shape;203;p8"/>
            <p:cNvSpPr txBox="1"/>
            <p:nvPr/>
          </p:nvSpPr>
          <p:spPr>
            <a:xfrm>
              <a:off x="19085" y="2240"/>
              <a:ext cx="78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8000">
                  <a:solidFill>
                    <a:srgbClr val="FEFEFE"/>
                  </a:solidFill>
                </a:rPr>
                <a:t>Rispettoso</a:t>
              </a:r>
              <a:endParaRPr/>
            </a:p>
          </p:txBody>
        </p:sp>
      </p:grpSp>
      <p:grpSp>
        <p:nvGrpSpPr>
          <p:cNvPr id="204" name="Google Shape;204;p8"/>
          <p:cNvGrpSpPr/>
          <p:nvPr/>
        </p:nvGrpSpPr>
        <p:grpSpPr>
          <a:xfrm>
            <a:off x="1028700" y="6496225"/>
            <a:ext cx="5587048" cy="2765250"/>
            <a:chOff x="1620" y="10230"/>
            <a:chExt cx="8799" cy="4356"/>
          </a:xfrm>
        </p:grpSpPr>
        <p:grpSp>
          <p:nvGrpSpPr>
            <p:cNvPr id="205" name="Google Shape;205;p8"/>
            <p:cNvGrpSpPr/>
            <p:nvPr/>
          </p:nvGrpSpPr>
          <p:grpSpPr>
            <a:xfrm>
              <a:off x="1620" y="10230"/>
              <a:ext cx="8799" cy="4356"/>
              <a:chOff x="0" y="-38100"/>
              <a:chExt cx="2065940" cy="1022743"/>
            </a:xfrm>
          </p:grpSpPr>
          <p:sp>
            <p:nvSpPr>
              <p:cNvPr id="206" name="Google Shape;206;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208" name="Google Shape;208;p8"/>
            <p:cNvSpPr/>
            <p:nvPr/>
          </p:nvSpPr>
          <p:spPr>
            <a:xfrm>
              <a:off x="1950" y="11192"/>
              <a:ext cx="2881" cy="2748"/>
            </a:xfrm>
            <a:custGeom>
              <a:rect b="b" l="l" r="r" t="t"/>
              <a:pathLst>
                <a:path extrusionOk="0" h="1745076" w="1829699">
                  <a:moveTo>
                    <a:pt x="0" y="0"/>
                  </a:moveTo>
                  <a:lnTo>
                    <a:pt x="1829700" y="0"/>
                  </a:lnTo>
                  <a:lnTo>
                    <a:pt x="1829700" y="1745076"/>
                  </a:lnTo>
                  <a:lnTo>
                    <a:pt x="0" y="174507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8"/>
            <p:cNvSpPr txBox="1"/>
            <p:nvPr/>
          </p:nvSpPr>
          <p:spPr>
            <a:xfrm>
              <a:off x="5293" y="11209"/>
              <a:ext cx="45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8000">
                  <a:solidFill>
                    <a:srgbClr val="FEFEFE"/>
                  </a:solidFill>
                </a:rPr>
                <a:t>Attivo</a:t>
              </a:r>
              <a:endParaRPr/>
            </a:p>
          </p:txBody>
        </p:sp>
      </p:grpSp>
      <p:grpSp>
        <p:nvGrpSpPr>
          <p:cNvPr id="210" name="Google Shape;210;p8"/>
          <p:cNvGrpSpPr/>
          <p:nvPr/>
        </p:nvGrpSpPr>
        <p:grpSpPr>
          <a:xfrm>
            <a:off x="11671300" y="3705338"/>
            <a:ext cx="5588635" cy="2766900"/>
            <a:chOff x="18381" y="5836"/>
            <a:chExt cx="8799" cy="4356"/>
          </a:xfrm>
        </p:grpSpPr>
        <p:grpSp>
          <p:nvGrpSpPr>
            <p:cNvPr id="211" name="Google Shape;211;p8"/>
            <p:cNvGrpSpPr/>
            <p:nvPr/>
          </p:nvGrpSpPr>
          <p:grpSpPr>
            <a:xfrm>
              <a:off x="18381" y="5836"/>
              <a:ext cx="8799" cy="4356"/>
              <a:chOff x="0" y="-38100"/>
              <a:chExt cx="2065940" cy="1022743"/>
            </a:xfrm>
          </p:grpSpPr>
          <p:sp>
            <p:nvSpPr>
              <p:cNvPr id="212" name="Google Shape;212;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214" name="Google Shape;214;p8"/>
            <p:cNvSpPr txBox="1"/>
            <p:nvPr/>
          </p:nvSpPr>
          <p:spPr>
            <a:xfrm>
              <a:off x="19468" y="6745"/>
              <a:ext cx="72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8000">
                  <a:solidFill>
                    <a:srgbClr val="FEFEFE"/>
                  </a:solidFill>
                </a:rPr>
                <a:t>Bilanciato</a:t>
              </a:r>
              <a:endParaRPr/>
            </a:p>
          </p:txBody>
        </p:sp>
      </p:grpSp>
      <p:grpSp>
        <p:nvGrpSpPr>
          <p:cNvPr id="215" name="Google Shape;215;p8"/>
          <p:cNvGrpSpPr/>
          <p:nvPr/>
        </p:nvGrpSpPr>
        <p:grpSpPr>
          <a:xfrm>
            <a:off x="11671300" y="6491400"/>
            <a:ext cx="5588635" cy="2766900"/>
            <a:chOff x="18381" y="10224"/>
            <a:chExt cx="8799" cy="4356"/>
          </a:xfrm>
        </p:grpSpPr>
        <p:grpSp>
          <p:nvGrpSpPr>
            <p:cNvPr id="216" name="Google Shape;216;p8"/>
            <p:cNvGrpSpPr/>
            <p:nvPr/>
          </p:nvGrpSpPr>
          <p:grpSpPr>
            <a:xfrm>
              <a:off x="18381" y="10224"/>
              <a:ext cx="8799" cy="4356"/>
              <a:chOff x="0" y="-38100"/>
              <a:chExt cx="2065940" cy="1022743"/>
            </a:xfrm>
          </p:grpSpPr>
          <p:sp>
            <p:nvSpPr>
              <p:cNvPr id="217" name="Google Shape;217;p8"/>
              <p:cNvSpPr/>
              <p:nvPr/>
            </p:nvSpPr>
            <p:spPr>
              <a:xfrm>
                <a:off x="0" y="0"/>
                <a:ext cx="2065940" cy="984643"/>
              </a:xfrm>
              <a:custGeom>
                <a:rect b="b" l="l" r="r" t="t"/>
                <a:pathLst>
                  <a:path extrusionOk="0" h="984643" w="2065940">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cap="sq"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8"/>
              <p:cNvSpPr txBox="1"/>
              <p:nvPr/>
            </p:nvSpPr>
            <p:spPr>
              <a:xfrm>
                <a:off x="0" y="-38100"/>
                <a:ext cx="2065940" cy="1022743"/>
              </a:xfrm>
              <a:prstGeom prst="rect">
                <a:avLst/>
              </a:prstGeom>
              <a:noFill/>
              <a:ln>
                <a:noFill/>
              </a:ln>
            </p:spPr>
            <p:txBody>
              <a:bodyPr anchorCtr="0" anchor="ctr" bIns="50800" lIns="50800" spcFirstLastPara="1" rIns="50800" wrap="square" tIns="50800">
                <a:noAutofit/>
              </a:bodyPr>
              <a:lstStyle/>
              <a:p>
                <a:pPr indent="0" lvl="0" marL="0" marR="0" rtl="0" algn="ctr">
                  <a:lnSpc>
                    <a:spcPct val="147944"/>
                  </a:lnSpc>
                  <a:spcBef>
                    <a:spcPts val="0"/>
                  </a:spcBef>
                  <a:spcAft>
                    <a:spcPts val="0"/>
                  </a:spcAft>
                  <a:buNone/>
                </a:pPr>
                <a:r>
                  <a:t/>
                </a:r>
                <a:endParaRPr sz="1800">
                  <a:solidFill>
                    <a:schemeClr val="dk1"/>
                  </a:solidFill>
                  <a:latin typeface="Arial"/>
                  <a:ea typeface="Arial"/>
                  <a:cs typeface="Arial"/>
                  <a:sym typeface="Arial"/>
                </a:endParaRPr>
              </a:p>
            </p:txBody>
          </p:sp>
        </p:grpSp>
        <p:sp>
          <p:nvSpPr>
            <p:cNvPr id="219" name="Google Shape;219;p8"/>
            <p:cNvSpPr txBox="1"/>
            <p:nvPr/>
          </p:nvSpPr>
          <p:spPr>
            <a:xfrm>
              <a:off x="19471" y="11209"/>
              <a:ext cx="7200" cy="1800"/>
            </a:xfrm>
            <a:prstGeom prst="rect">
              <a:avLst/>
            </a:prstGeom>
            <a:noFill/>
            <a:ln>
              <a:noFill/>
            </a:ln>
          </p:spPr>
          <p:txBody>
            <a:bodyPr anchorCtr="0" anchor="t" bIns="0" lIns="0" spcFirstLastPara="1" rIns="0" wrap="square" tIns="0">
              <a:spAutoFit/>
            </a:bodyPr>
            <a:lstStyle/>
            <a:p>
              <a:pPr indent="0" lvl="0" marL="0" marR="0" rtl="0" algn="l">
                <a:lnSpc>
                  <a:spcPct val="149062"/>
                </a:lnSpc>
                <a:spcBef>
                  <a:spcPts val="0"/>
                </a:spcBef>
                <a:spcAft>
                  <a:spcPts val="0"/>
                </a:spcAft>
                <a:buNone/>
              </a:pPr>
              <a:r>
                <a:rPr lang="en-US" sz="7300">
                  <a:solidFill>
                    <a:srgbClr val="FEFEFE"/>
                  </a:solidFill>
                  <a:latin typeface="Arial"/>
                  <a:ea typeface="Arial"/>
                  <a:cs typeface="Arial"/>
                  <a:sym typeface="Arial"/>
                </a:rPr>
                <a:t>Confidente</a:t>
              </a:r>
              <a:endParaRPr sz="700"/>
            </a:p>
          </p:txBody>
        </p:sp>
      </p:grpSp>
      <p:grpSp>
        <p:nvGrpSpPr>
          <p:cNvPr id="220" name="Google Shape;220;p8"/>
          <p:cNvGrpSpPr/>
          <p:nvPr/>
        </p:nvGrpSpPr>
        <p:grpSpPr>
          <a:xfrm>
            <a:off x="365125" y="9417050"/>
            <a:ext cx="17557750" cy="642938"/>
            <a:chOff x="0" y="-44435"/>
            <a:chExt cx="23408743" cy="856941"/>
          </a:xfrm>
        </p:grpSpPr>
        <p:sp>
          <p:nvSpPr>
            <p:cNvPr id="221" name="Google Shape;221;p8"/>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7">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8"/>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2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2000"/>
                                        <p:tgtEl>
                                          <p:spTgt spid="193"/>
                                        </p:tgtEl>
                                        <p:attrNameLst>
                                          <p:attrName>ppt_w</p:attrName>
                                        </p:attrNameLst>
                                      </p:cBhvr>
                                      <p:tavLst>
                                        <p:tav fmla="" tm="0">
                                          <p:val>
                                            <p:strVal val="0"/>
                                          </p:val>
                                        </p:tav>
                                        <p:tav fmla="" tm="100000">
                                          <p:val>
                                            <p:strVal val="#ppt_w"/>
                                          </p:val>
                                        </p:tav>
                                      </p:tavLst>
                                    </p:anim>
                                    <p:anim calcmode="lin" valueType="num">
                                      <p:cBhvr additive="base">
                                        <p:cTn dur="2000"/>
                                        <p:tgtEl>
                                          <p:spTgt spid="1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2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2000"/>
                                        <p:tgtEl>
                                          <p:spTgt spid="210"/>
                                        </p:tgtEl>
                                        <p:attrNameLst>
                                          <p:attrName>ppt_w</p:attrName>
                                        </p:attrNameLst>
                                      </p:cBhvr>
                                      <p:tavLst>
                                        <p:tav fmla="" tm="0">
                                          <p:val>
                                            <p:strVal val="0"/>
                                          </p:val>
                                        </p:tav>
                                        <p:tav fmla="" tm="100000">
                                          <p:val>
                                            <p:strVal val="#ppt_w"/>
                                          </p:val>
                                        </p:tav>
                                      </p:tavLst>
                                    </p:anim>
                                    <p:anim calcmode="lin" valueType="num">
                                      <p:cBhvr additive="base">
                                        <p:cTn dur="2000"/>
                                        <p:tgtEl>
                                          <p:spTgt spid="2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8888"/>
        </a:solidFill>
      </p:bgPr>
    </p:bg>
    <p:spTree>
      <p:nvGrpSpPr>
        <p:cNvPr id="1554" name="Shape 1554"/>
        <p:cNvGrpSpPr/>
        <p:nvPr/>
      </p:nvGrpSpPr>
      <p:grpSpPr>
        <a:xfrm>
          <a:off x="0" y="0"/>
          <a:ext cx="0" cy="0"/>
          <a:chOff x="0" y="0"/>
          <a:chExt cx="0" cy="0"/>
        </a:xfrm>
      </p:grpSpPr>
      <p:cxnSp>
        <p:nvCxnSpPr>
          <p:cNvPr id="1555" name="Google Shape;1555;p80"/>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sp>
        <p:nvSpPr>
          <p:cNvPr id="1556" name="Google Shape;1556;p80"/>
          <p:cNvSpPr txBox="1"/>
          <p:nvPr/>
        </p:nvSpPr>
        <p:spPr>
          <a:xfrm>
            <a:off x="1538288" y="3097213"/>
            <a:ext cx="15995700" cy="4891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Stabilire Confini: Se il comportamento continua, è importante stabilire confini chiari. Puoi dire qualcosa del tipo: "Apprezzo una comunicazione rispettosa e diretta. Se questo non è possibile, dovrò limitare le nostre interazioni."</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800">
              <a:solidFill>
                <a:srgbClr val="FFFFFF"/>
              </a:solidFill>
            </a:endParaRPr>
          </a:p>
          <a:p>
            <a:pPr indent="0" lvl="0" marL="0" rtl="0" algn="l">
              <a:lnSpc>
                <a:spcPct val="115000"/>
              </a:lnSpc>
              <a:spcBef>
                <a:spcPts val="0"/>
              </a:spcBef>
              <a:spcAft>
                <a:spcPts val="0"/>
              </a:spcAft>
              <a:buSzPts val="1100"/>
              <a:buNone/>
            </a:pPr>
            <a:r>
              <a:rPr lang="en-US" sz="2800">
                <a:solidFill>
                  <a:srgbClr val="FFFFFF"/>
                </a:solidFill>
              </a:rPr>
              <a:t>Cercare Supporto: Se ti senti minacciato o molestato, è importante cercare supporto. Questo può includere chiedere aiuto a un consulente fidato o a un mentore.</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Cura di Sé: Affrontare comportamenti aggressivi o passivo-aggressivi può essere estenuante. Assicurati di dedicare tempo a te stesso e alle tue esigenze emotive.</a:t>
            </a:r>
            <a:endParaRPr sz="2800">
              <a:solidFill>
                <a:srgbClr val="FFFFFF"/>
              </a:solidFill>
            </a:endParaRPr>
          </a:p>
          <a:p>
            <a:pPr indent="0" lvl="0" marL="0" marR="0" rtl="0" algn="l">
              <a:lnSpc>
                <a:spcPct val="150000"/>
              </a:lnSpc>
              <a:spcBef>
                <a:spcPts val="0"/>
              </a:spcBef>
              <a:spcAft>
                <a:spcPts val="0"/>
              </a:spcAft>
              <a:buNone/>
            </a:pPr>
            <a:r>
              <a:t/>
            </a:r>
            <a:endParaRPr sz="2800">
              <a:solidFill>
                <a:srgbClr val="FFFFFF"/>
              </a:solidFill>
            </a:endParaRPr>
          </a:p>
        </p:txBody>
      </p:sp>
      <p:cxnSp>
        <p:nvCxnSpPr>
          <p:cNvPr id="1557" name="Google Shape;1557;p80"/>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58" name="Google Shape;1558;p80"/>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sp>
        <p:nvSpPr>
          <p:cNvPr id="1559" name="Google Shape;1559;p80"/>
          <p:cNvSpPr txBox="1"/>
          <p:nvPr/>
        </p:nvSpPr>
        <p:spPr>
          <a:xfrm>
            <a:off x="1538301" y="1073150"/>
            <a:ext cx="14864400" cy="1773900"/>
          </a:xfrm>
          <a:prstGeom prst="rect">
            <a:avLst/>
          </a:prstGeom>
          <a:noFill/>
          <a:ln>
            <a:noFill/>
          </a:ln>
        </p:spPr>
        <p:txBody>
          <a:bodyPr anchorCtr="0" anchor="t" bIns="0" lIns="0" spcFirstLastPara="1" rIns="0" wrap="square" tIns="0">
            <a:spAutoFit/>
          </a:bodyPr>
          <a:lstStyle/>
          <a:p>
            <a:pPr indent="0" lvl="1" marL="0" marR="0" rtl="0" algn="l">
              <a:lnSpc>
                <a:spcPct val="140104"/>
              </a:lnSpc>
              <a:spcBef>
                <a:spcPts val="0"/>
              </a:spcBef>
              <a:spcAft>
                <a:spcPts val="0"/>
              </a:spcAft>
              <a:buNone/>
            </a:pPr>
            <a:r>
              <a:rPr b="1" lang="en-US" sz="4800">
                <a:solidFill>
                  <a:srgbClr val="FFFFFF"/>
                </a:solidFill>
              </a:rPr>
              <a:t>Affrontare il Comportamento Passivo-Aggressivo o Aggressivo Online</a:t>
            </a:r>
            <a:endParaRPr/>
          </a:p>
        </p:txBody>
      </p:sp>
      <p:grpSp>
        <p:nvGrpSpPr>
          <p:cNvPr id="1560" name="Google Shape;1560;p80"/>
          <p:cNvGrpSpPr/>
          <p:nvPr/>
        </p:nvGrpSpPr>
        <p:grpSpPr>
          <a:xfrm>
            <a:off x="365125" y="9417050"/>
            <a:ext cx="17557750" cy="642938"/>
            <a:chOff x="0" y="-44435"/>
            <a:chExt cx="23408743" cy="856941"/>
          </a:xfrm>
        </p:grpSpPr>
        <p:sp>
          <p:nvSpPr>
            <p:cNvPr id="1561" name="Google Shape;1561;p80"/>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3">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2" name="Google Shape;1562;p80"/>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9"/>
                                        </p:tgtEl>
                                        <p:attrNameLst>
                                          <p:attrName>style.visibility</p:attrName>
                                        </p:attrNameLst>
                                      </p:cBhvr>
                                      <p:to>
                                        <p:strVal val="visible"/>
                                      </p:to>
                                    </p:set>
                                    <p:animEffect filter="fade" transition="in">
                                      <p:cBhvr>
                                        <p:cTn dur="2000"/>
                                        <p:tgtEl>
                                          <p:spTgt spid="1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80"/>
                                        <p:tgtEl>
                                          <p:spTgt spid="1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81"/>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68" name="Google Shape;1568;p81"/>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69" name="Google Shape;1569;p81"/>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70" name="Google Shape;1570;p81"/>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grpSp>
        <p:nvGrpSpPr>
          <p:cNvPr id="1571" name="Google Shape;1571;p81"/>
          <p:cNvGrpSpPr/>
          <p:nvPr/>
        </p:nvGrpSpPr>
        <p:grpSpPr>
          <a:xfrm>
            <a:off x="365125" y="9417050"/>
            <a:ext cx="17557750" cy="709613"/>
            <a:chOff x="0" y="-44230"/>
            <a:chExt cx="23408743" cy="944881"/>
          </a:xfrm>
        </p:grpSpPr>
        <p:sp>
          <p:nvSpPr>
            <p:cNvPr id="1572" name="Google Shape;1572;p81"/>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3" name="Google Shape;1573;p81"/>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1574" name="Google Shape;1574;p81"/>
          <p:cNvPicPr preferRelativeResize="0"/>
          <p:nvPr/>
        </p:nvPicPr>
        <p:blipFill rotWithShape="1">
          <a:blip r:embed="rId5">
            <a:alphaModFix/>
          </a:blip>
          <a:srcRect b="831" l="0" r="0" t="832"/>
          <a:stretch/>
        </p:blipFill>
        <p:spPr>
          <a:xfrm>
            <a:off x="1524000" y="4446588"/>
            <a:ext cx="6735763" cy="4405312"/>
          </a:xfrm>
          <a:prstGeom prst="rect">
            <a:avLst/>
          </a:prstGeom>
          <a:noFill/>
          <a:ln>
            <a:noFill/>
          </a:ln>
        </p:spPr>
      </p:pic>
      <p:sp>
        <p:nvSpPr>
          <p:cNvPr id="1575" name="Google Shape;1575;p81"/>
          <p:cNvSpPr txBox="1"/>
          <p:nvPr/>
        </p:nvSpPr>
        <p:spPr>
          <a:xfrm>
            <a:off x="1343325" y="3062300"/>
            <a:ext cx="16703100" cy="1163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lang="en-US" sz="2800">
                <a:solidFill>
                  <a:srgbClr val="FFFFFF"/>
                </a:solidFill>
              </a:rPr>
              <a:t>Rimanere assertivi di fronte al comportamento negativo degli altri può essere una sfida, ma è essenziale per mantenere il rispetto di sé e una comunicazione efficace. Ecco alcuni suggerimenti:</a:t>
            </a:r>
            <a:endParaRPr/>
          </a:p>
        </p:txBody>
      </p:sp>
      <p:sp>
        <p:nvSpPr>
          <p:cNvPr id="1576" name="Google Shape;1576;p81"/>
          <p:cNvSpPr txBox="1"/>
          <p:nvPr/>
        </p:nvSpPr>
        <p:spPr>
          <a:xfrm>
            <a:off x="1538288" y="1073150"/>
            <a:ext cx="14128800" cy="1773900"/>
          </a:xfrm>
          <a:prstGeom prst="rect">
            <a:avLst/>
          </a:prstGeom>
          <a:noFill/>
          <a:ln>
            <a:noFill/>
          </a:ln>
        </p:spPr>
        <p:txBody>
          <a:bodyPr anchorCtr="0" anchor="t" bIns="0" lIns="0" spcFirstLastPara="1" rIns="0" wrap="square" tIns="0">
            <a:spAutoFit/>
          </a:bodyPr>
          <a:lstStyle/>
          <a:p>
            <a:pPr indent="0" lvl="1" marL="0" marR="0" rtl="0" algn="l">
              <a:lnSpc>
                <a:spcPct val="140104"/>
              </a:lnSpc>
              <a:spcBef>
                <a:spcPts val="0"/>
              </a:spcBef>
              <a:spcAft>
                <a:spcPts val="0"/>
              </a:spcAft>
              <a:buNone/>
            </a:pPr>
            <a:r>
              <a:rPr b="1" lang="en-US" sz="4800">
                <a:solidFill>
                  <a:srgbClr val="FFFFFF"/>
                </a:solidFill>
              </a:rPr>
              <a:t>Come Rimanere Assertivi di Fronte al Comportamento Negativo degli Altri</a:t>
            </a:r>
            <a:endParaRPr/>
          </a:p>
        </p:txBody>
      </p:sp>
      <p:sp>
        <p:nvSpPr>
          <p:cNvPr id="1577" name="Google Shape;1577;p81"/>
          <p:cNvSpPr txBox="1"/>
          <p:nvPr/>
        </p:nvSpPr>
        <p:spPr>
          <a:xfrm>
            <a:off x="8515350" y="4244975"/>
            <a:ext cx="9619500" cy="4396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Rimani Calmo: Reazioni emotive forti possono compromettere il pensiero chiaro e potrebbero incentivare una risposta negativa. Cerca di mantenere la calma e concentrati su una risposta razionale e tranquilla.</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800">
              <a:solidFill>
                <a:srgbClr val="FFFFFF"/>
              </a:solidFill>
            </a:endParaRPr>
          </a:p>
          <a:p>
            <a:pPr indent="0" lvl="0" marL="0" rtl="0" algn="l">
              <a:lnSpc>
                <a:spcPct val="115000"/>
              </a:lnSpc>
              <a:spcBef>
                <a:spcPts val="0"/>
              </a:spcBef>
              <a:spcAft>
                <a:spcPts val="0"/>
              </a:spcAft>
              <a:buSzPts val="1100"/>
              <a:buNone/>
            </a:pPr>
            <a:r>
              <a:rPr lang="en-US" sz="2800">
                <a:solidFill>
                  <a:srgbClr val="FFFFFF"/>
                </a:solidFill>
              </a:rPr>
              <a:t>Usa Dichiarazioni in Prima Persona: Invece di accusare o criticare, esprimi i tuoi sentimenti e bisogni utilizzando dichiarazioni in prima persona. Ad esempio, invece di dire "Non lo fai mai...", puoi dire "Mi sento trascurato quando...".</a:t>
            </a:r>
            <a:endParaRPr sz="2800">
              <a:solidFill>
                <a:srgbClr val="FFFFFF"/>
              </a:solidFil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2000"/>
                                        <p:tgtEl>
                                          <p:spTgt spid="1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80"/>
                                        <p:tgtEl>
                                          <p:spTgt spid="1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2000"/>
                                        <p:tgtEl>
                                          <p:spTgt spid="1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82"/>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83" name="Google Shape;1583;p82"/>
          <p:cNvCxnSpPr/>
          <p:nvPr/>
        </p:nvCxnSpPr>
        <p:spPr>
          <a:xfrm>
            <a:off x="1538288" y="9364663"/>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84" name="Google Shape;1584;p82"/>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85" name="Google Shape;1585;p82"/>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grpSp>
        <p:nvGrpSpPr>
          <p:cNvPr id="1586" name="Google Shape;1586;p82"/>
          <p:cNvGrpSpPr/>
          <p:nvPr/>
        </p:nvGrpSpPr>
        <p:grpSpPr>
          <a:xfrm>
            <a:off x="365125" y="9417050"/>
            <a:ext cx="17557750" cy="709613"/>
            <a:chOff x="0" y="-44230"/>
            <a:chExt cx="23408743" cy="944881"/>
          </a:xfrm>
        </p:grpSpPr>
        <p:sp>
          <p:nvSpPr>
            <p:cNvPr id="1587" name="Google Shape;1587;p82"/>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8" name="Google Shape;1588;p82"/>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pic>
        <p:nvPicPr>
          <p:cNvPr id="1589" name="Google Shape;1589;p82"/>
          <p:cNvPicPr preferRelativeResize="0"/>
          <p:nvPr/>
        </p:nvPicPr>
        <p:blipFill rotWithShape="1">
          <a:blip r:embed="rId5">
            <a:alphaModFix/>
          </a:blip>
          <a:srcRect b="0" l="21" r="20" t="0"/>
          <a:stretch/>
        </p:blipFill>
        <p:spPr>
          <a:xfrm>
            <a:off x="1028700" y="4845050"/>
            <a:ext cx="6735763" cy="4495800"/>
          </a:xfrm>
          <a:prstGeom prst="rect">
            <a:avLst/>
          </a:prstGeom>
          <a:noFill/>
          <a:ln>
            <a:noFill/>
          </a:ln>
        </p:spPr>
      </p:pic>
      <p:sp>
        <p:nvSpPr>
          <p:cNvPr id="1590" name="Google Shape;1590;p82"/>
          <p:cNvSpPr txBox="1"/>
          <p:nvPr/>
        </p:nvSpPr>
        <p:spPr>
          <a:xfrm>
            <a:off x="1538288" y="3011488"/>
            <a:ext cx="15995700" cy="1723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800">
                <a:solidFill>
                  <a:srgbClr val="FFFFFF"/>
                </a:solidFill>
              </a:rPr>
              <a:t>Sii Chiaro e Specifico: Invece di lamentarti in termini generali, cerca di essere il più specifico possibile riguardo a ciò che ti disturba. Ad esempio, invece di dire "Sei sempre negativo," potresti dire "Quando critichi continuamente le mie idee, mi sento scoraggiato."</a:t>
            </a:r>
            <a:endParaRPr/>
          </a:p>
        </p:txBody>
      </p:sp>
      <p:sp>
        <p:nvSpPr>
          <p:cNvPr id="1591" name="Google Shape;1591;p82"/>
          <p:cNvSpPr txBox="1"/>
          <p:nvPr/>
        </p:nvSpPr>
        <p:spPr>
          <a:xfrm>
            <a:off x="1538288" y="1073150"/>
            <a:ext cx="14128800" cy="1773900"/>
          </a:xfrm>
          <a:prstGeom prst="rect">
            <a:avLst/>
          </a:prstGeom>
          <a:noFill/>
          <a:ln>
            <a:noFill/>
          </a:ln>
        </p:spPr>
        <p:txBody>
          <a:bodyPr anchorCtr="0" anchor="t" bIns="0" lIns="0" spcFirstLastPara="1" rIns="0" wrap="square" tIns="0">
            <a:spAutoFit/>
          </a:bodyPr>
          <a:lstStyle/>
          <a:p>
            <a:pPr indent="0" lvl="1" marL="0" marR="0" rtl="0" algn="l">
              <a:lnSpc>
                <a:spcPct val="140104"/>
              </a:lnSpc>
              <a:spcBef>
                <a:spcPts val="0"/>
              </a:spcBef>
              <a:spcAft>
                <a:spcPts val="0"/>
              </a:spcAft>
              <a:buNone/>
            </a:pPr>
            <a:r>
              <a:rPr b="1" lang="en-US" sz="4800">
                <a:solidFill>
                  <a:srgbClr val="FFFFFF"/>
                </a:solidFill>
              </a:rPr>
              <a:t>Come Rimanere Assertivi di Fronte al Comportamento Negativo degli Altri</a:t>
            </a:r>
            <a:endParaRPr/>
          </a:p>
        </p:txBody>
      </p:sp>
      <p:sp>
        <p:nvSpPr>
          <p:cNvPr id="1592" name="Google Shape;1592;p82"/>
          <p:cNvSpPr txBox="1"/>
          <p:nvPr/>
        </p:nvSpPr>
        <p:spPr>
          <a:xfrm>
            <a:off x="7978775" y="4899025"/>
            <a:ext cx="9729900" cy="4891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Stabilisci Confini: Se il comportamento negativo persiste, è importante stabilire e mantenere confini chiari. Questo potrebbe significare rifiutare di interagire con la persona finché il loro comportamento non cambia.</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28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Non Prendere le Cose sul Personale: Spesso, il comportamento negativo degli altri ha più a che fare con i loro problemi personali che con te. Cerca di non considerare il loro comportamento come un riflesso del tuo valore.</a:t>
            </a:r>
            <a:endParaRPr sz="2800">
              <a:solidFill>
                <a:srgbClr val="FFFFFF"/>
              </a:solidFill>
            </a:endParaRPr>
          </a:p>
          <a:p>
            <a:pPr indent="0" lvl="0" marL="0" marR="0" rtl="0" algn="l">
              <a:lnSpc>
                <a:spcPct val="150000"/>
              </a:lnSpc>
              <a:spcBef>
                <a:spcPts val="0"/>
              </a:spcBef>
              <a:spcAft>
                <a:spcPts val="0"/>
              </a:spcAft>
              <a:buNone/>
            </a:pPr>
            <a:r>
              <a:t/>
            </a:r>
            <a:endParaRPr sz="2800">
              <a:solidFill>
                <a:srgbClr val="FFFFFF"/>
              </a:solidFil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1"/>
                                        </p:tgtEl>
                                        <p:attrNameLst>
                                          <p:attrName>style.visibility</p:attrName>
                                        </p:attrNameLst>
                                      </p:cBhvr>
                                      <p:to>
                                        <p:strVal val="visible"/>
                                      </p:to>
                                    </p:set>
                                    <p:animEffect filter="fade" transition="in">
                                      <p:cBhvr>
                                        <p:cTn dur="2000"/>
                                        <p:tgtEl>
                                          <p:spTgt spid="1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80"/>
                                        <p:tgtEl>
                                          <p:spTgt spid="1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2000"/>
                                        <p:tgtEl>
                                          <p:spTgt spid="1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83"/>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98" name="Google Shape;1598;p83"/>
          <p:cNvCxnSpPr/>
          <p:nvPr/>
        </p:nvCxnSpPr>
        <p:spPr>
          <a:xfrm>
            <a:off x="1538288" y="91344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599" name="Google Shape;1599;p83"/>
          <p:cNvCxnSpPr/>
          <p:nvPr/>
        </p:nvCxnSpPr>
        <p:spPr>
          <a:xfrm>
            <a:off x="1538288" y="29241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600" name="Google Shape;1600;p83"/>
          <p:cNvCxnSpPr/>
          <p:nvPr/>
        </p:nvCxnSpPr>
        <p:spPr>
          <a:xfrm>
            <a:off x="1538288" y="1023938"/>
            <a:ext cx="13236575" cy="0"/>
          </a:xfrm>
          <a:prstGeom prst="straightConnector1">
            <a:avLst/>
          </a:prstGeom>
          <a:noFill/>
          <a:ln cap="flat" cmpd="sng" w="47625">
            <a:solidFill>
              <a:srgbClr val="FFFFFF"/>
            </a:solidFill>
            <a:prstDash val="solid"/>
            <a:round/>
            <a:headEnd len="sm" w="sm" type="none"/>
            <a:tailEnd len="sm" w="sm" type="none"/>
          </a:ln>
        </p:spPr>
      </p:cxnSp>
      <p:grpSp>
        <p:nvGrpSpPr>
          <p:cNvPr id="1601" name="Google Shape;1601;p83"/>
          <p:cNvGrpSpPr/>
          <p:nvPr/>
        </p:nvGrpSpPr>
        <p:grpSpPr>
          <a:xfrm>
            <a:off x="365125" y="9417050"/>
            <a:ext cx="17557750" cy="709613"/>
            <a:chOff x="0" y="-44230"/>
            <a:chExt cx="23408743" cy="944881"/>
          </a:xfrm>
        </p:grpSpPr>
        <p:sp>
          <p:nvSpPr>
            <p:cNvPr id="1602" name="Google Shape;1602;p83"/>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4">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3" name="Google Shape;1603;p83"/>
            <p:cNvSpPr txBox="1"/>
            <p:nvPr/>
          </p:nvSpPr>
          <p:spPr>
            <a:xfrm>
              <a:off x="13268483" y="-44230"/>
              <a:ext cx="10140260" cy="94488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grpSp>
        <p:nvGrpSpPr>
          <p:cNvPr id="1604" name="Google Shape;1604;p83"/>
          <p:cNvGrpSpPr/>
          <p:nvPr/>
        </p:nvGrpSpPr>
        <p:grpSpPr>
          <a:xfrm>
            <a:off x="12139613" y="2474913"/>
            <a:ext cx="4619625" cy="6215062"/>
            <a:chOff x="0" y="0"/>
            <a:chExt cx="14160500" cy="19050000"/>
          </a:xfrm>
        </p:grpSpPr>
        <p:sp>
          <p:nvSpPr>
            <p:cNvPr id="1605" name="Google Shape;1605;p83"/>
            <p:cNvSpPr/>
            <p:nvPr/>
          </p:nvSpPr>
          <p:spPr>
            <a:xfrm>
              <a:off x="1248918" y="3146933"/>
              <a:ext cx="10725785" cy="12979655"/>
            </a:xfrm>
            <a:custGeom>
              <a:rect b="b" l="l" r="r" t="t"/>
              <a:pathLst>
                <a:path extrusionOk="0" h="12979655" w="1072578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rotWithShape="1">
              <a:blip r:embed="rId5">
                <a:alphaModFix/>
              </a:blip>
              <a:stretch>
                <a:fillRect b="-31608" l="-4896" r="-48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6" name="Google Shape;1606;p83"/>
            <p:cNvSpPr/>
            <p:nvPr/>
          </p:nvSpPr>
          <p:spPr>
            <a:xfrm>
              <a:off x="0" y="0"/>
              <a:ext cx="14160500" cy="19050000"/>
            </a:xfrm>
            <a:custGeom>
              <a:rect b="b" l="l" r="r" t="t"/>
              <a:pathLst>
                <a:path extrusionOk="0" h="19050000" w="14160500">
                  <a:moveTo>
                    <a:pt x="14160500" y="19050000"/>
                  </a:moveTo>
                  <a:lnTo>
                    <a:pt x="0" y="19050000"/>
                  </a:lnTo>
                  <a:lnTo>
                    <a:pt x="0" y="0"/>
                  </a:lnTo>
                  <a:lnTo>
                    <a:pt x="14160500" y="0"/>
                  </a:lnTo>
                  <a:lnTo>
                    <a:pt x="14160500" y="1905000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07" name="Google Shape;1607;p83"/>
          <p:cNvSpPr txBox="1"/>
          <p:nvPr/>
        </p:nvSpPr>
        <p:spPr>
          <a:xfrm>
            <a:off x="1343900" y="3146813"/>
            <a:ext cx="10587600" cy="2370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800">
                <a:solidFill>
                  <a:srgbClr val="FFFFFF"/>
                </a:solidFill>
              </a:rPr>
              <a:t>Pratica l'Ascolto Attivo: Affrontare il comportamento negativo può essere più efficace se dimostri di comprendere la prospettiva dell'altra persona. L'ascolto attivo può mostrare rispetto ed empatia, anche quando non sei d'accordo con la persona.</a:t>
            </a:r>
            <a:endParaRPr/>
          </a:p>
        </p:txBody>
      </p:sp>
      <p:sp>
        <p:nvSpPr>
          <p:cNvPr id="1608" name="Google Shape;1608;p83"/>
          <p:cNvSpPr txBox="1"/>
          <p:nvPr/>
        </p:nvSpPr>
        <p:spPr>
          <a:xfrm>
            <a:off x="1538300" y="1073150"/>
            <a:ext cx="15995700" cy="1773900"/>
          </a:xfrm>
          <a:prstGeom prst="rect">
            <a:avLst/>
          </a:prstGeom>
          <a:noFill/>
          <a:ln>
            <a:noFill/>
          </a:ln>
        </p:spPr>
        <p:txBody>
          <a:bodyPr anchorCtr="0" anchor="t" bIns="0" lIns="0" spcFirstLastPara="1" rIns="0" wrap="square" tIns="0">
            <a:spAutoFit/>
          </a:bodyPr>
          <a:lstStyle/>
          <a:p>
            <a:pPr indent="0" lvl="1" marL="0" marR="0" rtl="0" algn="l">
              <a:lnSpc>
                <a:spcPct val="140104"/>
              </a:lnSpc>
              <a:spcBef>
                <a:spcPts val="0"/>
              </a:spcBef>
              <a:spcAft>
                <a:spcPts val="0"/>
              </a:spcAft>
              <a:buNone/>
            </a:pPr>
            <a:r>
              <a:rPr b="1" lang="en-US" sz="4800">
                <a:solidFill>
                  <a:srgbClr val="FFFFFF"/>
                </a:solidFill>
              </a:rPr>
              <a:t>Come Rimanere Assertivi di Fronte al Comportamento Negativo degli Altri</a:t>
            </a:r>
            <a:endParaRPr/>
          </a:p>
        </p:txBody>
      </p:sp>
      <p:sp>
        <p:nvSpPr>
          <p:cNvPr id="1609" name="Google Shape;1609;p83"/>
          <p:cNvSpPr txBox="1"/>
          <p:nvPr/>
        </p:nvSpPr>
        <p:spPr>
          <a:xfrm>
            <a:off x="1538301" y="5866750"/>
            <a:ext cx="10198800" cy="1723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800">
                <a:solidFill>
                  <a:srgbClr val="FFFFFF"/>
                </a:solidFill>
              </a:rPr>
              <a:t>Cura di Sé: Affrontare il comportamento negativo può essere stressante e faticoso. Assicurati di dedicare del tempo a te stesso, per riposare e rilassarti.</a:t>
            </a:r>
            <a:endParaRPr/>
          </a:p>
        </p:txBody>
      </p:sp>
      <p:sp>
        <p:nvSpPr>
          <p:cNvPr id="1610" name="Google Shape;1610;p83"/>
          <p:cNvSpPr txBox="1"/>
          <p:nvPr/>
        </p:nvSpPr>
        <p:spPr>
          <a:xfrm>
            <a:off x="1343138" y="7951675"/>
            <a:ext cx="12825300" cy="1077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800">
                <a:solidFill>
                  <a:srgbClr val="FFFFFF"/>
                </a:solidFill>
              </a:rPr>
              <a:t>Rimanere assertivi di fronte al comportamento negativo degli altri richiede pratica e pazienza, ma è una competenza essenziale per interazioni sane e rispettose.</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2000"/>
                                        <p:tgtEl>
                                          <p:spTgt spid="1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7"/>
                                        </p:tgtEl>
                                        <p:attrNameLst>
                                          <p:attrName>style.visibility</p:attrName>
                                        </p:attrNameLst>
                                      </p:cBhvr>
                                      <p:to>
                                        <p:strVal val="visible"/>
                                      </p:to>
                                    </p:set>
                                    <p:animEffect filter="fade" transition="in">
                                      <p:cBhvr>
                                        <p:cTn dur="80"/>
                                        <p:tgtEl>
                                          <p:spTgt spid="1607"/>
                                        </p:tgtEl>
                                      </p:cBhvr>
                                    </p:animEffect>
                                  </p:childTnLst>
                                </p:cTn>
                              </p:par>
                              <p:par>
                                <p:cTn fill="hold" nodeType="withEffect" presetClass="entr" presetID="10" presetSubtype="0">
                                  <p:stCondLst>
                                    <p:cond delay="0"/>
                                  </p:stCondLst>
                                  <p:childTnLst>
                                    <p:set>
                                      <p:cBhvr>
                                        <p:cTn dur="1" fill="hold">
                                          <p:stCondLst>
                                            <p:cond delay="0"/>
                                          </p:stCondLst>
                                        </p:cTn>
                                        <p:tgtEl>
                                          <p:spTgt spid="1604"/>
                                        </p:tgtEl>
                                        <p:attrNameLst>
                                          <p:attrName>style.visibility</p:attrName>
                                        </p:attrNameLst>
                                      </p:cBhvr>
                                      <p:to>
                                        <p:strVal val="visible"/>
                                      </p:to>
                                    </p:set>
                                    <p:animEffect filter="fade" transition="in">
                                      <p:cBhvr>
                                        <p:cTn dur="2000"/>
                                        <p:tgtEl>
                                          <p:spTgt spid="1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gtEl>
                                        <p:attrNameLst>
                                          <p:attrName>style.visibility</p:attrName>
                                        </p:attrNameLst>
                                      </p:cBhvr>
                                      <p:to>
                                        <p:strVal val="visible"/>
                                      </p:to>
                                    </p:set>
                                    <p:animEffect filter="fade" transition="in">
                                      <p:cBhvr>
                                        <p:cTn dur="2000"/>
                                        <p:tgtEl>
                                          <p:spTgt spid="1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0"/>
                                        </p:tgtEl>
                                        <p:attrNameLst>
                                          <p:attrName>style.visibility</p:attrName>
                                        </p:attrNameLst>
                                      </p:cBhvr>
                                      <p:to>
                                        <p:strVal val="visible"/>
                                      </p:to>
                                    </p:set>
                                    <p:animEffect filter="fade" transition="in">
                                      <p:cBhvr>
                                        <p:cTn dur="2000"/>
                                        <p:tgtEl>
                                          <p:spTgt spid="1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8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16" name="Google Shape;1616;p84"/>
          <p:cNvPicPr preferRelativeResize="0"/>
          <p:nvPr/>
        </p:nvPicPr>
        <p:blipFill rotWithShape="1">
          <a:blip r:embed="rId4">
            <a:alphaModFix/>
          </a:blip>
          <a:srcRect b="15691" l="0" r="0" t="15691"/>
          <a:stretch/>
        </p:blipFill>
        <p:spPr>
          <a:xfrm>
            <a:off x="9525000" y="4076700"/>
            <a:ext cx="7813675" cy="4518025"/>
          </a:xfrm>
          <a:prstGeom prst="rect">
            <a:avLst/>
          </a:prstGeom>
          <a:noFill/>
          <a:ln>
            <a:noFill/>
          </a:ln>
        </p:spPr>
      </p:pic>
      <p:cxnSp>
        <p:nvCxnSpPr>
          <p:cNvPr id="1617" name="Google Shape;1617;p84"/>
          <p:cNvCxnSpPr/>
          <p:nvPr/>
        </p:nvCxnSpPr>
        <p:spPr>
          <a:xfrm>
            <a:off x="4022725" y="9253538"/>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618" name="Google Shape;1618;p84"/>
          <p:cNvCxnSpPr/>
          <p:nvPr/>
        </p:nvCxnSpPr>
        <p:spPr>
          <a:xfrm>
            <a:off x="4022725" y="355282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619" name="Google Shape;1619;p84"/>
          <p:cNvCxnSpPr/>
          <p:nvPr/>
        </p:nvCxnSpPr>
        <p:spPr>
          <a:xfrm>
            <a:off x="4022725" y="1506538"/>
            <a:ext cx="13236575" cy="0"/>
          </a:xfrm>
          <a:prstGeom prst="straightConnector1">
            <a:avLst/>
          </a:prstGeom>
          <a:noFill/>
          <a:ln cap="flat" cmpd="sng" w="47625">
            <a:solidFill>
              <a:srgbClr val="FFFFFF"/>
            </a:solidFill>
            <a:prstDash val="solid"/>
            <a:round/>
            <a:headEnd len="sm" w="sm" type="none"/>
            <a:tailEnd len="sm" w="sm" type="none"/>
          </a:ln>
        </p:spPr>
      </p:cxnSp>
      <p:sp>
        <p:nvSpPr>
          <p:cNvPr id="1620" name="Google Shape;1620;p84"/>
          <p:cNvSpPr txBox="1"/>
          <p:nvPr/>
        </p:nvSpPr>
        <p:spPr>
          <a:xfrm>
            <a:off x="4075113" y="1609725"/>
            <a:ext cx="13236600" cy="1931700"/>
          </a:xfrm>
          <a:prstGeom prst="rect">
            <a:avLst/>
          </a:prstGeom>
          <a:noFill/>
          <a:ln>
            <a:noFill/>
          </a:ln>
        </p:spPr>
        <p:txBody>
          <a:bodyPr anchorCtr="0" anchor="t" bIns="0" lIns="0" spcFirstLastPara="1" rIns="0" wrap="square" tIns="0">
            <a:spAutoFit/>
          </a:bodyPr>
          <a:lstStyle/>
          <a:p>
            <a:pPr indent="0" lvl="1" marL="0" marR="0" rtl="0" algn="l">
              <a:lnSpc>
                <a:spcPct val="124107"/>
              </a:lnSpc>
              <a:spcBef>
                <a:spcPts val="0"/>
              </a:spcBef>
              <a:spcAft>
                <a:spcPts val="0"/>
              </a:spcAft>
              <a:buNone/>
            </a:pPr>
            <a:r>
              <a:rPr b="1" lang="en-US" sz="5600">
                <a:solidFill>
                  <a:srgbClr val="FFFFFF"/>
                </a:solidFill>
              </a:rPr>
              <a:t>Soluzioni e Risorse per Mantenere un Comportamento Assertivo</a:t>
            </a:r>
            <a:endParaRPr/>
          </a:p>
        </p:txBody>
      </p:sp>
      <p:sp>
        <p:nvSpPr>
          <p:cNvPr id="1621" name="Google Shape;1621;p84"/>
          <p:cNvSpPr txBox="1"/>
          <p:nvPr/>
        </p:nvSpPr>
        <p:spPr>
          <a:xfrm>
            <a:off x="848400" y="4117975"/>
            <a:ext cx="8676600" cy="4779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700">
                <a:solidFill>
                  <a:srgbClr val="FFFFFF"/>
                </a:solidFill>
              </a:rPr>
              <a:t>Applicazioni e Tecnologia: Per le persone con determinati tipi di disabilità, la tecnologia può offrire strumenti per facilitare la comunicazione assertiva. Ad esempio, esistono app che possono aiutare le persone con difficoltà di parola a comunicare in modo più efficace, o software che possono rendere la navigazione in internet più semplice per le persone con disabilità visive.</a:t>
            </a:r>
            <a:endParaRPr sz="1100"/>
          </a:p>
        </p:txBody>
      </p:sp>
      <p:grpSp>
        <p:nvGrpSpPr>
          <p:cNvPr id="1622" name="Google Shape;1622;p84"/>
          <p:cNvGrpSpPr/>
          <p:nvPr/>
        </p:nvGrpSpPr>
        <p:grpSpPr>
          <a:xfrm>
            <a:off x="365125" y="9417050"/>
            <a:ext cx="17557750" cy="642938"/>
            <a:chOff x="0" y="-44435"/>
            <a:chExt cx="23408743" cy="856941"/>
          </a:xfrm>
        </p:grpSpPr>
        <p:sp>
          <p:nvSpPr>
            <p:cNvPr id="1623" name="Google Shape;1623;p84"/>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4" name="Google Shape;1624;p84"/>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0"/>
                                        </p:tgtEl>
                                        <p:attrNameLst>
                                          <p:attrName>style.visibility</p:attrName>
                                        </p:attrNameLst>
                                      </p:cBhvr>
                                      <p:to>
                                        <p:strVal val="visible"/>
                                      </p:to>
                                    </p:set>
                                    <p:animEffect filter="fade" transition="in">
                                      <p:cBhvr>
                                        <p:cTn dur="1000"/>
                                        <p:tgtEl>
                                          <p:spTgt spid="1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1"/>
                                        </p:tgtEl>
                                        <p:attrNameLst>
                                          <p:attrName>style.visibility</p:attrName>
                                        </p:attrNameLst>
                                      </p:cBhvr>
                                      <p:to>
                                        <p:strVal val="visible"/>
                                      </p:to>
                                    </p:set>
                                    <p:animEffect filter="fade" transition="in">
                                      <p:cBhvr>
                                        <p:cTn dur="80"/>
                                        <p:tgtEl>
                                          <p:spTgt spid="1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8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30" name="Google Shape;1630;p85"/>
          <p:cNvPicPr preferRelativeResize="0"/>
          <p:nvPr/>
        </p:nvPicPr>
        <p:blipFill rotWithShape="1">
          <a:blip r:embed="rId4">
            <a:alphaModFix/>
          </a:blip>
          <a:srcRect b="6642" l="0" r="0" t="6642"/>
          <a:stretch/>
        </p:blipFill>
        <p:spPr>
          <a:xfrm>
            <a:off x="9601200" y="4213225"/>
            <a:ext cx="7813675" cy="4516438"/>
          </a:xfrm>
          <a:prstGeom prst="rect">
            <a:avLst/>
          </a:prstGeom>
          <a:noFill/>
          <a:ln>
            <a:noFill/>
          </a:ln>
        </p:spPr>
      </p:pic>
      <p:cxnSp>
        <p:nvCxnSpPr>
          <p:cNvPr id="1631" name="Google Shape;1631;p85"/>
          <p:cNvCxnSpPr/>
          <p:nvPr/>
        </p:nvCxnSpPr>
        <p:spPr>
          <a:xfrm>
            <a:off x="4022725" y="9253538"/>
            <a:ext cx="13236575" cy="0"/>
          </a:xfrm>
          <a:prstGeom prst="straightConnector1">
            <a:avLst/>
          </a:prstGeom>
          <a:noFill/>
          <a:ln cap="flat" cmpd="sng" w="47625">
            <a:solidFill>
              <a:srgbClr val="FFFFFF"/>
            </a:solidFill>
            <a:prstDash val="solid"/>
            <a:round/>
            <a:headEnd len="sm" w="sm" type="none"/>
            <a:tailEnd len="sm" w="sm" type="none"/>
          </a:ln>
        </p:spPr>
      </p:cxnSp>
      <p:sp>
        <p:nvSpPr>
          <p:cNvPr id="1632" name="Google Shape;1632;p85"/>
          <p:cNvSpPr txBox="1"/>
          <p:nvPr/>
        </p:nvSpPr>
        <p:spPr>
          <a:xfrm>
            <a:off x="4022725" y="1819275"/>
            <a:ext cx="13236600" cy="1723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lang="en-US" sz="5600">
                <a:solidFill>
                  <a:srgbClr val="FFFFFF"/>
                </a:solidFill>
              </a:rPr>
              <a:t>Soluzioni e Risorse per Mantenere un Comportamento Assertivo</a:t>
            </a:r>
            <a:endParaRPr/>
          </a:p>
        </p:txBody>
      </p:sp>
      <p:cxnSp>
        <p:nvCxnSpPr>
          <p:cNvPr id="1633" name="Google Shape;1633;p85"/>
          <p:cNvCxnSpPr/>
          <p:nvPr/>
        </p:nvCxnSpPr>
        <p:spPr>
          <a:xfrm>
            <a:off x="4022725" y="355282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634" name="Google Shape;1634;p85"/>
          <p:cNvCxnSpPr/>
          <p:nvPr/>
        </p:nvCxnSpPr>
        <p:spPr>
          <a:xfrm>
            <a:off x="4022725" y="1506538"/>
            <a:ext cx="13236575" cy="0"/>
          </a:xfrm>
          <a:prstGeom prst="straightConnector1">
            <a:avLst/>
          </a:prstGeom>
          <a:noFill/>
          <a:ln cap="flat" cmpd="sng" w="47625">
            <a:solidFill>
              <a:srgbClr val="FFFFFF"/>
            </a:solidFill>
            <a:prstDash val="solid"/>
            <a:round/>
            <a:headEnd len="sm" w="sm" type="none"/>
            <a:tailEnd len="sm" w="sm" type="none"/>
          </a:ln>
        </p:spPr>
      </p:cxnSp>
      <p:sp>
        <p:nvSpPr>
          <p:cNvPr id="1635" name="Google Shape;1635;p85"/>
          <p:cNvSpPr txBox="1"/>
          <p:nvPr/>
        </p:nvSpPr>
        <p:spPr>
          <a:xfrm>
            <a:off x="1157288" y="4381500"/>
            <a:ext cx="7986600" cy="4396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US" sz="2800">
                <a:solidFill>
                  <a:srgbClr val="FFFFFF"/>
                </a:solidFill>
              </a:rPr>
              <a:t>Feedback Costruttivo e Pratica: All'interno di un corso online, istruzioni continue e pratica, insieme a feedback costruttivi da parte di formatori e colleghi, possono essere particolarmente utili per mantenere e migliorare il comportamento assertivo.  </a:t>
            </a:r>
            <a:endParaRPr sz="2800">
              <a:solidFill>
                <a:srgbClr val="FFFFFF"/>
              </a:solidFill>
            </a:endParaRPr>
          </a:p>
          <a:p>
            <a:pPr indent="0" lvl="0" marL="0" rtl="0" algn="l">
              <a:lnSpc>
                <a:spcPct val="115000"/>
              </a:lnSpc>
              <a:spcBef>
                <a:spcPts val="0"/>
              </a:spcBef>
              <a:spcAft>
                <a:spcPts val="0"/>
              </a:spcAft>
              <a:buSzPts val="1100"/>
              <a:buNone/>
            </a:pPr>
            <a:r>
              <a:rPr lang="en-US" sz="2800">
                <a:solidFill>
                  <a:srgbClr val="FFFFFF"/>
                </a:solidFill>
              </a:rPr>
              <a:t>Tieni presente che ogni persona è unica e ciò che funziona meglio per un individuo potrebbe non essere altrettanto efficace per un altro.</a:t>
            </a:r>
            <a:endParaRPr sz="2800">
              <a:solidFill>
                <a:srgbClr val="FFFFFF"/>
              </a:solidFill>
            </a:endParaRPr>
          </a:p>
        </p:txBody>
      </p:sp>
      <p:grpSp>
        <p:nvGrpSpPr>
          <p:cNvPr id="1636" name="Google Shape;1636;p85"/>
          <p:cNvGrpSpPr/>
          <p:nvPr/>
        </p:nvGrpSpPr>
        <p:grpSpPr>
          <a:xfrm>
            <a:off x="365125" y="9417050"/>
            <a:ext cx="17557750" cy="642938"/>
            <a:chOff x="0" y="-44435"/>
            <a:chExt cx="23408743" cy="856941"/>
          </a:xfrm>
        </p:grpSpPr>
        <p:sp>
          <p:nvSpPr>
            <p:cNvPr id="1637" name="Google Shape;1637;p85"/>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8" name="Google Shape;1638;p85"/>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2"/>
                                        </p:tgtEl>
                                        <p:attrNameLst>
                                          <p:attrName>style.visibility</p:attrName>
                                        </p:attrNameLst>
                                      </p:cBhvr>
                                      <p:to>
                                        <p:strVal val="visible"/>
                                      </p:to>
                                    </p:set>
                                    <p:animEffect filter="fade" transition="in">
                                      <p:cBhvr>
                                        <p:cTn dur="2000"/>
                                        <p:tgtEl>
                                          <p:spTgt spid="1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80"/>
                                        <p:tgtEl>
                                          <p:spTgt spid="1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86"/>
          <p:cNvSpPr/>
          <p:nvPr/>
        </p:nvSpPr>
        <p:spPr>
          <a:xfrm flipH="1" rot="10800000">
            <a:off x="0" y="0"/>
            <a:ext cx="18288000" cy="10287000"/>
          </a:xfrm>
          <a:custGeom>
            <a:rect b="b" l="l" r="r" t="t"/>
            <a:pathLst>
              <a:path extrusionOk="0" h="10287000" w="18288000">
                <a:moveTo>
                  <a:pt x="0" y="10287000"/>
                </a:moveTo>
                <a:lnTo>
                  <a:pt x="18288000" y="10287000"/>
                </a:lnTo>
                <a:lnTo>
                  <a:pt x="18288000" y="0"/>
                </a:lnTo>
                <a:lnTo>
                  <a:pt x="0" y="0"/>
                </a:lnTo>
                <a:lnTo>
                  <a:pt x="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4" name="Google Shape;1644;p86"/>
          <p:cNvSpPr txBox="1"/>
          <p:nvPr/>
        </p:nvSpPr>
        <p:spPr>
          <a:xfrm>
            <a:off x="2001838" y="3103563"/>
            <a:ext cx="14284200" cy="3546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lang="en-US" sz="9600">
                <a:solidFill>
                  <a:srgbClr val="FFFFFF"/>
                </a:solidFill>
              </a:rPr>
              <a:t>GRAZIE PER LA TUA ATTENZIONE!</a:t>
            </a:r>
            <a:endParaRPr/>
          </a:p>
        </p:txBody>
      </p:sp>
      <p:cxnSp>
        <p:nvCxnSpPr>
          <p:cNvPr id="1645" name="Google Shape;1645;p86"/>
          <p:cNvCxnSpPr/>
          <p:nvPr/>
        </p:nvCxnSpPr>
        <p:spPr>
          <a:xfrm>
            <a:off x="2525713" y="2581275"/>
            <a:ext cx="13236575" cy="0"/>
          </a:xfrm>
          <a:prstGeom prst="straightConnector1">
            <a:avLst/>
          </a:prstGeom>
          <a:noFill/>
          <a:ln cap="flat" cmpd="sng" w="47625">
            <a:solidFill>
              <a:srgbClr val="FFFFFF"/>
            </a:solidFill>
            <a:prstDash val="solid"/>
            <a:round/>
            <a:headEnd len="sm" w="sm" type="none"/>
            <a:tailEnd len="sm" w="sm" type="none"/>
          </a:ln>
        </p:spPr>
      </p:cxnSp>
      <p:cxnSp>
        <p:nvCxnSpPr>
          <p:cNvPr id="1646" name="Google Shape;1646;p86"/>
          <p:cNvCxnSpPr/>
          <p:nvPr/>
        </p:nvCxnSpPr>
        <p:spPr>
          <a:xfrm>
            <a:off x="2525713" y="8043863"/>
            <a:ext cx="13236575" cy="0"/>
          </a:xfrm>
          <a:prstGeom prst="straightConnector1">
            <a:avLst/>
          </a:prstGeom>
          <a:noFill/>
          <a:ln cap="flat" cmpd="sng" w="47625">
            <a:solidFill>
              <a:srgbClr val="FFFFFF"/>
            </a:solidFill>
            <a:prstDash val="solid"/>
            <a:round/>
            <a:headEnd len="sm" w="sm" type="none"/>
            <a:tailEnd len="sm" w="sm" type="none"/>
          </a:ln>
        </p:spPr>
      </p:cxnSp>
      <p:sp>
        <p:nvSpPr>
          <p:cNvPr id="1647" name="Google Shape;1647;p86"/>
          <p:cNvSpPr/>
          <p:nvPr/>
        </p:nvSpPr>
        <p:spPr>
          <a:xfrm>
            <a:off x="5149850" y="8680450"/>
            <a:ext cx="1673225" cy="1308100"/>
          </a:xfrm>
          <a:custGeom>
            <a:rect b="b" l="l" r="r" t="t"/>
            <a:pathLst>
              <a:path extrusionOk="0" h="1308068" w="1673158">
                <a:moveTo>
                  <a:pt x="0" y="0"/>
                </a:moveTo>
                <a:lnTo>
                  <a:pt x="1673158" y="0"/>
                </a:lnTo>
                <a:lnTo>
                  <a:pt x="1673158" y="1308067"/>
                </a:lnTo>
                <a:lnTo>
                  <a:pt x="0" y="1308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8" name="Google Shape;1648;p86"/>
          <p:cNvSpPr/>
          <p:nvPr/>
        </p:nvSpPr>
        <p:spPr>
          <a:xfrm>
            <a:off x="1817688" y="8674100"/>
            <a:ext cx="1931987" cy="1531938"/>
          </a:xfrm>
          <a:custGeom>
            <a:rect b="b" l="l" r="r" t="t"/>
            <a:pathLst>
              <a:path extrusionOk="0" h="1533215" w="1933189">
                <a:moveTo>
                  <a:pt x="0" y="0"/>
                </a:moveTo>
                <a:lnTo>
                  <a:pt x="1933189" y="0"/>
                </a:lnTo>
                <a:lnTo>
                  <a:pt x="1933189" y="1533215"/>
                </a:lnTo>
                <a:lnTo>
                  <a:pt x="0" y="153321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9" name="Google Shape;1649;p86"/>
          <p:cNvSpPr/>
          <p:nvPr/>
        </p:nvSpPr>
        <p:spPr>
          <a:xfrm>
            <a:off x="8221732" y="8801465"/>
            <a:ext cx="1844953" cy="1117008"/>
          </a:xfrm>
          <a:custGeom>
            <a:rect b="b" l="l" r="r" t="t"/>
            <a:pathLst>
              <a:path extrusionOk="0" h="1117007" w="1844953">
                <a:moveTo>
                  <a:pt x="0" y="0"/>
                </a:moveTo>
                <a:lnTo>
                  <a:pt x="1844952" y="0"/>
                </a:lnTo>
                <a:lnTo>
                  <a:pt x="1844952" y="1117006"/>
                </a:lnTo>
                <a:lnTo>
                  <a:pt x="0" y="1117006"/>
                </a:lnTo>
                <a:lnTo>
                  <a:pt x="0" y="0"/>
                </a:lnTo>
                <a:close/>
              </a:path>
            </a:pathLst>
          </a:custGeom>
          <a:blipFill rotWithShape="1">
            <a:blip r:embed="rId6">
              <a:alphaModFix/>
            </a:blip>
            <a:stretch>
              <a:fillRect b="-235" l="0" r="0" t="-23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0" name="Google Shape;1650;p86"/>
          <p:cNvSpPr/>
          <p:nvPr/>
        </p:nvSpPr>
        <p:spPr>
          <a:xfrm>
            <a:off x="15179675" y="8705850"/>
            <a:ext cx="1292225" cy="1308100"/>
          </a:xfrm>
          <a:custGeom>
            <a:rect b="b" l="l" r="r" t="t"/>
            <a:pathLst>
              <a:path extrusionOk="0" h="1308058" w="1291700">
                <a:moveTo>
                  <a:pt x="0" y="0"/>
                </a:moveTo>
                <a:lnTo>
                  <a:pt x="1291700" y="0"/>
                </a:lnTo>
                <a:lnTo>
                  <a:pt x="1291700" y="1308058"/>
                </a:lnTo>
                <a:lnTo>
                  <a:pt x="0" y="13080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1" name="Google Shape;1651;p86"/>
          <p:cNvSpPr/>
          <p:nvPr/>
        </p:nvSpPr>
        <p:spPr>
          <a:xfrm>
            <a:off x="11977317" y="8513395"/>
            <a:ext cx="1291700" cy="1643239"/>
          </a:xfrm>
          <a:custGeom>
            <a:rect b="b" l="l" r="r" t="t"/>
            <a:pathLst>
              <a:path extrusionOk="0" h="1643240" w="1291700">
                <a:moveTo>
                  <a:pt x="0" y="0"/>
                </a:moveTo>
                <a:lnTo>
                  <a:pt x="1291700" y="0"/>
                </a:lnTo>
                <a:lnTo>
                  <a:pt x="1291700" y="1643240"/>
                </a:lnTo>
                <a:lnTo>
                  <a:pt x="0" y="1643240"/>
                </a:lnTo>
                <a:lnTo>
                  <a:pt x="0" y="0"/>
                </a:lnTo>
                <a:close/>
              </a:path>
            </a:pathLst>
          </a:custGeom>
          <a:blipFill rotWithShape="1">
            <a:blip r:embed="rId8">
              <a:alphaModFix/>
            </a:blip>
            <a:stretch>
              <a:fillRect b="-7328" l="0" r="0" t="732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52" name="Google Shape;1652;p86"/>
          <p:cNvGrpSpPr/>
          <p:nvPr/>
        </p:nvGrpSpPr>
        <p:grpSpPr>
          <a:xfrm>
            <a:off x="4343400" y="6703996"/>
            <a:ext cx="10167938" cy="1114442"/>
            <a:chOff x="0" y="-19050"/>
            <a:chExt cx="13557000" cy="1484250"/>
          </a:xfrm>
        </p:grpSpPr>
        <p:sp>
          <p:nvSpPr>
            <p:cNvPr id="1653" name="Google Shape;1653;p86"/>
            <p:cNvSpPr/>
            <p:nvPr/>
          </p:nvSpPr>
          <p:spPr>
            <a:xfrm>
              <a:off x="0" y="0"/>
              <a:ext cx="13556996" cy="1465199"/>
            </a:xfrm>
            <a:custGeom>
              <a:rect b="b" l="l" r="r" t="t"/>
              <a:pathLst>
                <a:path extrusionOk="0" h="1465199" w="13556996">
                  <a:moveTo>
                    <a:pt x="0" y="0"/>
                  </a:moveTo>
                  <a:lnTo>
                    <a:pt x="13556996" y="0"/>
                  </a:lnTo>
                  <a:lnTo>
                    <a:pt x="13556996" y="1465199"/>
                  </a:lnTo>
                  <a:lnTo>
                    <a:pt x="0" y="1465199"/>
                  </a:lnTo>
                  <a:lnTo>
                    <a:pt x="0" y="0"/>
                  </a:lnTo>
                  <a:close/>
                </a:path>
              </a:pathLst>
            </a:custGeom>
            <a:solidFill>
              <a:srgbClr val="FF9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4" name="Google Shape;1654;p86"/>
            <p:cNvSpPr txBox="1"/>
            <p:nvPr/>
          </p:nvSpPr>
          <p:spPr>
            <a:xfrm>
              <a:off x="0" y="-19050"/>
              <a:ext cx="13557000" cy="1484250"/>
            </a:xfrm>
            <a:prstGeom prst="rect">
              <a:avLst/>
            </a:prstGeom>
            <a:noFill/>
            <a:ln>
              <a:noFill/>
            </a:ln>
          </p:spPr>
          <p:txBody>
            <a:bodyPr anchorCtr="0" anchor="ctr" bIns="50800" lIns="50800" spcFirstLastPara="1" rIns="50800" wrap="square" tIns="50800">
              <a:noAutofit/>
            </a:bodyPr>
            <a:lstStyle/>
            <a:p>
              <a:pPr indent="0" lvl="0" marL="0" marR="0" rtl="0" algn="ctr">
                <a:lnSpc>
                  <a:spcPct val="119852"/>
                </a:lnSpc>
                <a:spcBef>
                  <a:spcPts val="0"/>
                </a:spcBef>
                <a:spcAft>
                  <a:spcPts val="0"/>
                </a:spcAft>
                <a:buNone/>
              </a:pPr>
              <a:r>
                <a:rPr lang="en-US" sz="3400">
                  <a:solidFill>
                    <a:srgbClr val="FEFEFE"/>
                  </a:solidFill>
                  <a:latin typeface="Arial"/>
                  <a:ea typeface="Arial"/>
                  <a:cs typeface="Arial"/>
                  <a:sym typeface="Arial"/>
                </a:rPr>
                <a:t>Project no: 2022-1-RO01-KA220-VET-000085029</a:t>
              </a:r>
              <a:endParaRPr/>
            </a:p>
          </p:txBody>
        </p:sp>
      </p:grpSp>
      <p:sp>
        <p:nvSpPr>
          <p:cNvPr id="1655" name="Google Shape;1655;p86"/>
          <p:cNvSpPr/>
          <p:nvPr/>
        </p:nvSpPr>
        <p:spPr>
          <a:xfrm>
            <a:off x="15762288" y="125413"/>
            <a:ext cx="2457450" cy="2455862"/>
          </a:xfrm>
          <a:custGeom>
            <a:rect b="b" l="l" r="r" t="t"/>
            <a:pathLst>
              <a:path extrusionOk="0" h="2456948" w="2456948">
                <a:moveTo>
                  <a:pt x="0" y="0"/>
                </a:moveTo>
                <a:lnTo>
                  <a:pt x="2456949" y="0"/>
                </a:lnTo>
                <a:lnTo>
                  <a:pt x="2456949" y="2456949"/>
                </a:lnTo>
                <a:lnTo>
                  <a:pt x="0" y="245694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6" name="Google Shape;1656;p86"/>
          <p:cNvSpPr/>
          <p:nvPr/>
        </p:nvSpPr>
        <p:spPr>
          <a:xfrm>
            <a:off x="523875" y="693738"/>
            <a:ext cx="6299200" cy="1319212"/>
          </a:xfrm>
          <a:custGeom>
            <a:rect b="b" l="l" r="r" t="t"/>
            <a:pathLst>
              <a:path extrusionOk="0" h="1320072" w="6298553">
                <a:moveTo>
                  <a:pt x="0" y="0"/>
                </a:moveTo>
                <a:lnTo>
                  <a:pt x="6298553" y="0"/>
                </a:lnTo>
                <a:lnTo>
                  <a:pt x="6298553" y="1320071"/>
                </a:lnTo>
                <a:lnTo>
                  <a:pt x="0" y="13200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4"/>
                                        </p:tgtEl>
                                        <p:attrNameLst>
                                          <p:attrName>style.visibility</p:attrName>
                                        </p:attrNameLst>
                                      </p:cBhvr>
                                      <p:to>
                                        <p:strVal val="visible"/>
                                      </p:to>
                                    </p:set>
                                    <p:animEffect filter="fade" transition="in">
                                      <p:cBhvr>
                                        <p:cTn dur="1000"/>
                                        <p:tgtEl>
                                          <p:spTgt spid="1644"/>
                                        </p:tgtEl>
                                      </p:cBhvr>
                                    </p:animEffect>
                                  </p:childTnLst>
                                </p:cTn>
                              </p:par>
                              <p:par>
                                <p:cTn fill="hold" nodeType="withEffect" presetClass="entr" presetID="10" presetSubtype="0">
                                  <p:stCondLst>
                                    <p:cond delay="0"/>
                                  </p:stCondLst>
                                  <p:childTnLst>
                                    <p:set>
                                      <p:cBhvr>
                                        <p:cTn dur="1" fill="hold">
                                          <p:stCondLst>
                                            <p:cond delay="0"/>
                                          </p:stCondLst>
                                        </p:cTn>
                                        <p:tgtEl>
                                          <p:spTgt spid="1652"/>
                                        </p:tgtEl>
                                        <p:attrNameLst>
                                          <p:attrName>style.visibility</p:attrName>
                                        </p:attrNameLst>
                                      </p:cBhvr>
                                      <p:to>
                                        <p:strVal val="visible"/>
                                      </p:to>
                                    </p:set>
                                    <p:animEffect filter="fade" transition="in">
                                      <p:cBhvr>
                                        <p:cTn dur="5000"/>
                                        <p:tgtEl>
                                          <p:spTgt spid="1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9"/>
          <p:cNvSpPr/>
          <p:nvPr/>
        </p:nvSpPr>
        <p:spPr>
          <a:xfrm rot="10800000">
            <a:off x="0" y="0"/>
            <a:ext cx="18288000" cy="102870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233" l="0" r="-10678" t="-309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8" name="Google Shape;228;p9"/>
          <p:cNvPicPr preferRelativeResize="0"/>
          <p:nvPr/>
        </p:nvPicPr>
        <p:blipFill rotWithShape="1">
          <a:blip r:embed="rId4">
            <a:alphaModFix/>
          </a:blip>
          <a:srcRect b="19896" l="0" r="0" t="19896"/>
          <a:stretch/>
        </p:blipFill>
        <p:spPr>
          <a:xfrm>
            <a:off x="1028700" y="3390900"/>
            <a:ext cx="12393613" cy="5595938"/>
          </a:xfrm>
          <a:prstGeom prst="rect">
            <a:avLst/>
          </a:prstGeom>
          <a:noFill/>
          <a:ln>
            <a:noFill/>
          </a:ln>
        </p:spPr>
      </p:pic>
      <p:sp>
        <p:nvSpPr>
          <p:cNvPr id="229" name="Google Shape;229;p9"/>
          <p:cNvSpPr txBox="1"/>
          <p:nvPr/>
        </p:nvSpPr>
        <p:spPr>
          <a:xfrm>
            <a:off x="1028700" y="1438275"/>
            <a:ext cx="16230600" cy="1633500"/>
          </a:xfrm>
          <a:prstGeom prst="rect">
            <a:avLst/>
          </a:prstGeom>
          <a:noFill/>
          <a:ln>
            <a:noFill/>
          </a:ln>
        </p:spPr>
        <p:txBody>
          <a:bodyPr anchorCtr="0" anchor="t" bIns="0" lIns="0" spcFirstLastPara="1" rIns="0" wrap="square" tIns="0">
            <a:spAutoFit/>
          </a:bodyPr>
          <a:lstStyle/>
          <a:p>
            <a:pPr indent="0" lvl="0" marL="0" marR="0" rtl="0" algn="ctr">
              <a:lnSpc>
                <a:spcPct val="121104"/>
              </a:lnSpc>
              <a:spcBef>
                <a:spcPts val="0"/>
              </a:spcBef>
              <a:spcAft>
                <a:spcPts val="0"/>
              </a:spcAft>
              <a:buNone/>
            </a:pPr>
            <a:r>
              <a:rPr b="1" lang="en-US" sz="4800">
                <a:solidFill>
                  <a:srgbClr val="FFFFFF"/>
                </a:solidFill>
              </a:rPr>
              <a:t>MODELLI DI COMPORTAMENTO ASSERTIVO PER PERSONE CON DISABILITÀ</a:t>
            </a:r>
            <a:endParaRPr/>
          </a:p>
        </p:txBody>
      </p:sp>
      <p:cxnSp>
        <p:nvCxnSpPr>
          <p:cNvPr id="230" name="Google Shape;230;p9"/>
          <p:cNvCxnSpPr/>
          <p:nvPr/>
        </p:nvCxnSpPr>
        <p:spPr>
          <a:xfrm>
            <a:off x="1028700" y="1052513"/>
            <a:ext cx="16230600" cy="0"/>
          </a:xfrm>
          <a:prstGeom prst="straightConnector1">
            <a:avLst/>
          </a:prstGeom>
          <a:noFill/>
          <a:ln cap="flat" cmpd="sng" w="47625">
            <a:solidFill>
              <a:srgbClr val="FFFFFF"/>
            </a:solidFill>
            <a:prstDash val="solid"/>
            <a:round/>
            <a:headEnd len="sm" w="sm" type="none"/>
            <a:tailEnd len="sm" w="sm" type="none"/>
          </a:ln>
        </p:spPr>
      </p:cxnSp>
      <p:cxnSp>
        <p:nvCxnSpPr>
          <p:cNvPr id="231" name="Google Shape;231;p9"/>
          <p:cNvCxnSpPr/>
          <p:nvPr/>
        </p:nvCxnSpPr>
        <p:spPr>
          <a:xfrm>
            <a:off x="1028700" y="3386138"/>
            <a:ext cx="16230600" cy="0"/>
          </a:xfrm>
          <a:prstGeom prst="straightConnector1">
            <a:avLst/>
          </a:prstGeom>
          <a:noFill/>
          <a:ln cap="flat" cmpd="sng" w="47625">
            <a:solidFill>
              <a:srgbClr val="FFFFFF"/>
            </a:solidFill>
            <a:prstDash val="solid"/>
            <a:round/>
            <a:headEnd len="sm" w="sm" type="none"/>
            <a:tailEnd len="sm" w="sm" type="none"/>
          </a:ln>
        </p:spPr>
      </p:cxnSp>
      <p:cxnSp>
        <p:nvCxnSpPr>
          <p:cNvPr id="232" name="Google Shape;232;p9"/>
          <p:cNvCxnSpPr/>
          <p:nvPr/>
        </p:nvCxnSpPr>
        <p:spPr>
          <a:xfrm>
            <a:off x="1028700" y="8991600"/>
            <a:ext cx="16230600" cy="0"/>
          </a:xfrm>
          <a:prstGeom prst="straightConnector1">
            <a:avLst/>
          </a:prstGeom>
          <a:noFill/>
          <a:ln cap="flat" cmpd="sng" w="47625">
            <a:solidFill>
              <a:srgbClr val="FFFFFF"/>
            </a:solidFill>
            <a:prstDash val="solid"/>
            <a:round/>
            <a:headEnd len="sm" w="sm" type="none"/>
            <a:tailEnd len="sm" w="sm" type="none"/>
          </a:ln>
        </p:spPr>
      </p:cxnSp>
      <p:grpSp>
        <p:nvGrpSpPr>
          <p:cNvPr id="233" name="Google Shape;233;p9"/>
          <p:cNvGrpSpPr/>
          <p:nvPr/>
        </p:nvGrpSpPr>
        <p:grpSpPr>
          <a:xfrm>
            <a:off x="365125" y="9417050"/>
            <a:ext cx="17557750" cy="642938"/>
            <a:chOff x="0" y="-44435"/>
            <a:chExt cx="23408743" cy="856941"/>
          </a:xfrm>
        </p:grpSpPr>
        <p:sp>
          <p:nvSpPr>
            <p:cNvPr id="234" name="Google Shape;234;p9"/>
            <p:cNvSpPr/>
            <p:nvPr/>
          </p:nvSpPr>
          <p:spPr>
            <a:xfrm>
              <a:off x="0" y="0"/>
              <a:ext cx="3869076" cy="812506"/>
            </a:xfrm>
            <a:custGeom>
              <a:rect b="b" l="l" r="r" t="t"/>
              <a:pathLst>
                <a:path extrusionOk="0" h="812506" w="3869076">
                  <a:moveTo>
                    <a:pt x="0" y="0"/>
                  </a:moveTo>
                  <a:lnTo>
                    <a:pt x="3869076" y="0"/>
                  </a:lnTo>
                  <a:lnTo>
                    <a:pt x="3869076" y="812506"/>
                  </a:lnTo>
                  <a:lnTo>
                    <a:pt x="0" y="812506"/>
                  </a:lnTo>
                  <a:lnTo>
                    <a:pt x="0" y="0"/>
                  </a:lnTo>
                  <a:close/>
                </a:path>
              </a:pathLst>
            </a:custGeom>
            <a:blipFill rotWithShape="1">
              <a:blip r:embed="rId5">
                <a:alphaModFix/>
              </a:blip>
              <a:stretch>
                <a:fillRect b="0" l="-216" r="-2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9"/>
            <p:cNvSpPr txBox="1"/>
            <p:nvPr/>
          </p:nvSpPr>
          <p:spPr>
            <a:xfrm>
              <a:off x="13268483" y="-44435"/>
              <a:ext cx="10140260" cy="856941"/>
            </a:xfrm>
            <a:prstGeom prst="rect">
              <a:avLst/>
            </a:prstGeom>
            <a:noFill/>
            <a:ln>
              <a:noFill/>
            </a:ln>
          </p:spPr>
          <p:txBody>
            <a:bodyPr anchorCtr="0" anchor="t" bIns="0" lIns="0" spcFirstLastPara="1" rIns="0" wrap="square" tIns="0">
              <a:spAutoFit/>
            </a:bodyPr>
            <a:lstStyle/>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Erasmus+ Programme – Strategic Partnership</a:t>
              </a:r>
              <a:endParaRPr/>
            </a:p>
            <a:p>
              <a:pPr indent="0" lvl="0" marL="0" marR="0" rtl="0" algn="r">
                <a:lnSpc>
                  <a:spcPct val="168085"/>
                </a:lnSpc>
                <a:spcBef>
                  <a:spcPts val="0"/>
                </a:spcBef>
                <a:spcAft>
                  <a:spcPts val="0"/>
                </a:spcAft>
                <a:buNone/>
              </a:pPr>
              <a:r>
                <a:rPr lang="en-US" sz="1645">
                  <a:solidFill>
                    <a:srgbClr val="FFFFFF"/>
                  </a:solidFill>
                  <a:latin typeface="Arial"/>
                  <a:ea typeface="Arial"/>
                  <a:cs typeface="Arial"/>
                  <a:sym typeface="Arial"/>
                </a:rPr>
                <a:t>Project: “Teach Me To Help” | # 2022-1-RO01-KA220-VET-000085029</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2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Cristina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DEAE8FCC786B4B6782F6DBE7EF4D2EAD_13</vt:lpwstr>
  </property>
  <property fmtid="{D5CDD505-2E9C-101B-9397-08002B2CF9AE}" pid="3" name="KSOProductBuildVer">
    <vt:lpwstr>1033-12.2.0.17119</vt:lpwstr>
  </property>
</Properties>
</file>