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embeddedFontLst>
    <p:embeddedFont>
      <p:font typeface="Lexend Medium"/>
      <p:regular r:id="rId9"/>
      <p:bold r:id="rId10"/>
    </p:embeddedFont>
    <p:embeddedFont>
      <p:font typeface="Arial Black"/>
      <p:regular r:id="rId11"/>
    </p:embeddedFont>
    <p:embeddedFont>
      <p:font typeface="Lexend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4" roundtripDataSignature="AMtx7mjywMc/4h62316YejVJgeHsoot3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rialBlack-regular.fntdata"/><Relationship Id="rId10" Type="http://schemas.openxmlformats.org/officeDocument/2006/relationships/font" Target="fonts/LexendMedium-bold.fntdata"/><Relationship Id="rId13" Type="http://schemas.openxmlformats.org/officeDocument/2006/relationships/font" Target="fonts/Lexend-bold.fntdata"/><Relationship Id="rId12" Type="http://schemas.openxmlformats.org/officeDocument/2006/relationships/font" Target="fonts/Lexen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LexendMedium-regular.fntdata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o-RO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">
  <p:cSld name="Blank 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/>
          <p:nvPr>
            <p:ph type="title"/>
          </p:nvPr>
        </p:nvSpPr>
        <p:spPr>
          <a:xfrm>
            <a:off x="1552792" y="464943"/>
            <a:ext cx="97580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4750" lIns="94750" spcFirstLastPara="1" rIns="94750" wrap="square" tIns="947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Lexend Medium"/>
              <a:buNone/>
              <a:defRPr sz="3600">
                <a:solidFill>
                  <a:schemeClr val="accent2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18" name="Google Shape;18;p7"/>
          <p:cNvSpPr txBox="1"/>
          <p:nvPr>
            <p:ph idx="1" type="body"/>
          </p:nvPr>
        </p:nvSpPr>
        <p:spPr>
          <a:xfrm>
            <a:off x="960000" y="1536633"/>
            <a:ext cx="10272000" cy="6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4750" lIns="94750" spcFirstLastPara="1" rIns="94750" wrap="square" tIns="94750">
            <a:noAutofit/>
          </a:bodyPr>
          <a:lstStyle>
            <a:lvl1pPr indent="-3619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Calibri"/>
              <a:buAutoNum type="alphaUcPeriod"/>
              <a:defRPr sz="2135">
                <a:solidFill>
                  <a:srgbClr val="445D73"/>
                </a:solidFill>
              </a:defRPr>
            </a:lvl1pPr>
            <a:lvl2pPr indent="-3619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Calibri"/>
              <a:buAutoNum type="alphaLcPeriod"/>
              <a:defRPr sz="2135">
                <a:solidFill>
                  <a:srgbClr val="445D73"/>
                </a:solidFill>
              </a:defRPr>
            </a:lvl2pPr>
            <a:lvl3pPr indent="-3619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Calibri"/>
              <a:buAutoNum type="romanLcPeriod"/>
              <a:defRPr sz="2135">
                <a:solidFill>
                  <a:srgbClr val="445D73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1600"/>
              <a:buAutoNum type="arabicPeriod"/>
              <a:defRPr sz="2135">
                <a:solidFill>
                  <a:srgbClr val="445D73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1600"/>
              <a:buAutoNum type="alphaLcPeriod"/>
              <a:defRPr sz="2135">
                <a:solidFill>
                  <a:srgbClr val="445D73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1600"/>
              <a:buAutoNum type="romanLcPeriod"/>
              <a:defRPr sz="2135">
                <a:solidFill>
                  <a:srgbClr val="445D73"/>
                </a:solidFill>
              </a:defRPr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1600"/>
              <a:buAutoNum type="arabicPeriod"/>
              <a:defRPr sz="2135">
                <a:solidFill>
                  <a:srgbClr val="445D73"/>
                </a:solidFill>
              </a:defRPr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1600"/>
              <a:buAutoNum type="alphaLcPeriod"/>
              <a:defRPr sz="2135">
                <a:solidFill>
                  <a:srgbClr val="445D73"/>
                </a:solidFill>
              </a:defRPr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1600"/>
              <a:buAutoNum type="romanLcPeriod"/>
              <a:defRPr sz="2135">
                <a:solidFill>
                  <a:srgbClr val="445D73"/>
                </a:solidFill>
              </a:defRPr>
            </a:lvl9pPr>
          </a:lstStyle>
          <a:p/>
        </p:txBody>
      </p:sp>
      <p:pic>
        <p:nvPicPr>
          <p:cNvPr id="19" name="Google Shape;19;p7"/>
          <p:cNvPicPr preferRelativeResize="0"/>
          <p:nvPr/>
        </p:nvPicPr>
        <p:blipFill rotWithShape="1">
          <a:blip r:embed="rId2">
            <a:alphaModFix/>
          </a:blip>
          <a:srcRect b="0" l="2722" r="2731" t="0"/>
          <a:stretch/>
        </p:blipFill>
        <p:spPr>
          <a:xfrm>
            <a:off x="10391189" y="6240464"/>
            <a:ext cx="1306324" cy="3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7"/>
          <p:cNvPicPr preferRelativeResize="0"/>
          <p:nvPr/>
        </p:nvPicPr>
        <p:blipFill rotWithShape="1">
          <a:blip r:embed="rId3">
            <a:alphaModFix/>
          </a:blip>
          <a:srcRect b="2380" l="0" r="0" t="2380"/>
          <a:stretch/>
        </p:blipFill>
        <p:spPr>
          <a:xfrm>
            <a:off x="494865" y="399001"/>
            <a:ext cx="801617" cy="763465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80000" dist="76200">
              <a:srgbClr val="FF9900"/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Lexend Medium"/>
              <a:buNone/>
              <a:defRPr b="0" i="0" sz="4400" u="none" cap="none" strike="noStrike">
                <a:solidFill>
                  <a:schemeClr val="accent2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2.png"/><Relationship Id="rId7" Type="http://schemas.openxmlformats.org/officeDocument/2006/relationships/image" Target="../media/image8.png"/><Relationship Id="rId8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2.png"/><Relationship Id="rId7" Type="http://schemas.openxmlformats.org/officeDocument/2006/relationships/image" Target="../media/image8.png"/><Relationship Id="rId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2380" l="0" r="0" t="2380"/>
          <a:stretch/>
        </p:blipFill>
        <p:spPr>
          <a:xfrm>
            <a:off x="5077460" y="99060"/>
            <a:ext cx="2169160" cy="191706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5413605" y="4721732"/>
            <a:ext cx="6778400" cy="813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126325" lIns="126325" spcFirstLastPara="1" rIns="126325" wrap="square" tIns="1263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5"/>
              <a:buFont typeface="Arial"/>
              <a:buNone/>
            </a:pPr>
            <a:r>
              <a:rPr b="1" i="0" lang="ro-RO" sz="2135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Project no: 2022-1-RO01-KA220-VET-000085029</a:t>
            </a:r>
            <a:endParaRPr b="1" i="0" sz="2135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2722" r="2731" t="0"/>
          <a:stretch/>
        </p:blipFill>
        <p:spPr>
          <a:xfrm>
            <a:off x="8429000" y="391891"/>
            <a:ext cx="2800080" cy="66084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0" y="2284095"/>
            <a:ext cx="12192000" cy="2437765"/>
          </a:xfrm>
          <a:prstGeom prst="rect">
            <a:avLst/>
          </a:prstGeom>
          <a:solidFill>
            <a:srgbClr val="5F7D95"/>
          </a:solidFill>
          <a:ln>
            <a:noFill/>
          </a:ln>
        </p:spPr>
        <p:txBody>
          <a:bodyPr anchorCtr="0" anchor="t" bIns="126325" lIns="126325" spcFirstLastPara="1" rIns="126325" wrap="square" tIns="1263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lang="ro-RO" sz="7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Insegnami ad aiutare</a:t>
            </a:r>
            <a:endParaRPr b="1" i="0" sz="8000" u="none" cap="none" strike="noStrike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o-RO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1" lang="ro-RO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Corso di comunicazione efficace nell'ambiente online, adattato alle caratteristiche delle persone con disabilità</a:t>
            </a:r>
            <a:endParaRPr b="1" i="0" sz="32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92" name="Google Shape;92;p1"/>
          <p:cNvGrpSpPr/>
          <p:nvPr/>
        </p:nvGrpSpPr>
        <p:grpSpPr>
          <a:xfrm>
            <a:off x="1211416" y="5675459"/>
            <a:ext cx="9769187" cy="1128737"/>
            <a:chOff x="498500" y="4137629"/>
            <a:chExt cx="8147326" cy="941346"/>
          </a:xfrm>
        </p:grpSpPr>
        <p:grpSp>
          <p:nvGrpSpPr>
            <p:cNvPr id="93" name="Google Shape;93;p1"/>
            <p:cNvGrpSpPr/>
            <p:nvPr/>
          </p:nvGrpSpPr>
          <p:grpSpPr>
            <a:xfrm>
              <a:off x="498500" y="4226550"/>
              <a:ext cx="4586516" cy="852425"/>
              <a:chOff x="498500" y="4226550"/>
              <a:chExt cx="4586516" cy="852425"/>
            </a:xfrm>
          </p:grpSpPr>
          <p:grpSp>
            <p:nvGrpSpPr>
              <p:cNvPr id="94" name="Google Shape;94;p1"/>
              <p:cNvGrpSpPr/>
              <p:nvPr/>
            </p:nvGrpSpPr>
            <p:grpSpPr>
              <a:xfrm>
                <a:off x="498500" y="4226550"/>
                <a:ext cx="2782903" cy="852425"/>
                <a:chOff x="661431" y="5761985"/>
                <a:chExt cx="4102762" cy="1256708"/>
              </a:xfrm>
            </p:grpSpPr>
            <p:pic>
              <p:nvPicPr>
                <p:cNvPr id="95" name="Google Shape;95;p1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3392779" y="5768268"/>
                  <a:ext cx="1371414" cy="107216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6" name="Google Shape;96;p1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661431" y="5761985"/>
                  <a:ext cx="1584550" cy="125670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descr="Logo Oriensys" id="97" name="Google Shape;97;p1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4059273" y="4297788"/>
                <a:ext cx="1025743" cy="6210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98" name="Google Shape;98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927676" y="4244682"/>
              <a:ext cx="718150" cy="7272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"/>
            <p:cNvPicPr preferRelativeResize="0"/>
            <p:nvPr/>
          </p:nvPicPr>
          <p:blipFill rotWithShape="1">
            <a:blip r:embed="rId9">
              <a:alphaModFix/>
            </a:blip>
            <a:srcRect b="7328" l="0" r="0" t="-7329"/>
            <a:stretch/>
          </p:blipFill>
          <p:spPr>
            <a:xfrm>
              <a:off x="6147275" y="4137629"/>
              <a:ext cx="718150" cy="9135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>
            <p:ph idx="1" type="body"/>
          </p:nvPr>
        </p:nvSpPr>
        <p:spPr>
          <a:xfrm>
            <a:off x="1026795" y="1733550"/>
            <a:ext cx="10271760" cy="3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6325" lIns="126325" spcFirstLastPara="1" rIns="126325" wrap="square" tIns="1263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-RO" sz="2000">
                <a:solidFill>
                  <a:srgbClr val="000000"/>
                </a:solidFill>
              </a:rPr>
              <a:t>Congratulazioni per aver completato questo corso dedicato allo sviluppo di competenze di comunicazione digitale efficace per assistenti sociali che lavorano con persone con disabilità. Apprezziamo la tua dedizione e il tuo impegno nel migliorare il modo in cui comunichi e interagisci nei corsi online con persone con disabilità.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o-RO" sz="2000">
                <a:solidFill>
                  <a:srgbClr val="000000"/>
                </a:solidFill>
              </a:rPr>
              <a:t>Ti incoraggiamo ad applicare le conoscenze e le competenze acquisite in questo corso al tuo lavoro quotidiano, continuando a esplorare e imparare nuovi modi per comunicare in modo efficace ed empatico con persone con disabilità. Grazie alla tua dedizione e ai tuoi sforzi, puoi contribuire in modo significativo alla loro integrazione e inclusione.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>
            <p:ph idx="1" type="body"/>
          </p:nvPr>
        </p:nvSpPr>
        <p:spPr>
          <a:xfrm>
            <a:off x="960120" y="2459355"/>
            <a:ext cx="10271760" cy="21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126325" lIns="126325" spcFirstLastPara="1" rIns="126325" wrap="square" tIns="126325">
            <a:noAutofit/>
          </a:bodyPr>
          <a:lstStyle/>
          <a:p>
            <a:pPr indent="0" lvl="0" marL="95250" rtl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100"/>
              <a:buNone/>
            </a:pPr>
            <a:r>
              <a:rPr b="1" lang="ro-RO" sz="3200">
                <a:solidFill>
                  <a:srgbClr val="000000"/>
                </a:solidFill>
              </a:rPr>
              <a:t>Grazie per la tua partecipazione e ti auguriamo successo nel tuo lavoro come assistente sociale, contribuendo a creare un ambiente educativo migliore e più accessibile per tutti!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b="2380" l="0" r="0" t="2380"/>
          <a:stretch/>
        </p:blipFill>
        <p:spPr>
          <a:xfrm>
            <a:off x="4953701" y="99480"/>
            <a:ext cx="2701300" cy="257270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/>
          <p:nvPr/>
        </p:nvSpPr>
        <p:spPr>
          <a:xfrm>
            <a:off x="5413605" y="4218812"/>
            <a:ext cx="6778400" cy="813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126325" lIns="126325" spcFirstLastPara="1" rIns="126325" wrap="square" tIns="1263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5"/>
              <a:buFont typeface="Arial"/>
              <a:buNone/>
            </a:pPr>
            <a:r>
              <a:rPr b="1" i="0" lang="ro-RO" sz="2135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Project no: 2022-1-RO01-KA220-VET-000085029</a:t>
            </a:r>
            <a:endParaRPr b="1" i="0" sz="2135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4"/>
          <p:cNvPicPr preferRelativeResize="0"/>
          <p:nvPr/>
        </p:nvPicPr>
        <p:blipFill rotWithShape="1">
          <a:blip r:embed="rId4">
            <a:alphaModFix/>
          </a:blip>
          <a:srcRect b="0" l="2722" r="2731" t="0"/>
          <a:stretch/>
        </p:blipFill>
        <p:spPr>
          <a:xfrm>
            <a:off x="8429000" y="391891"/>
            <a:ext cx="2800080" cy="66084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0" y="2921635"/>
            <a:ext cx="12192000" cy="1299845"/>
          </a:xfrm>
          <a:prstGeom prst="rect">
            <a:avLst/>
          </a:prstGeom>
          <a:solidFill>
            <a:srgbClr val="5F7D95"/>
          </a:solidFill>
          <a:ln>
            <a:noFill/>
          </a:ln>
        </p:spPr>
        <p:txBody>
          <a:bodyPr anchorCtr="0" anchor="t" bIns="126325" lIns="126325" spcFirstLastPara="1" rIns="126325" wrap="square" tIns="1263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ro-RO" sz="7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Insegnami ad aiutare</a:t>
            </a:r>
            <a:endParaRPr b="1" i="0" sz="32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118" name="Google Shape;118;p4"/>
          <p:cNvGrpSpPr/>
          <p:nvPr/>
        </p:nvGrpSpPr>
        <p:grpSpPr>
          <a:xfrm>
            <a:off x="1211416" y="5675459"/>
            <a:ext cx="9769187" cy="1128737"/>
            <a:chOff x="498500" y="4137629"/>
            <a:chExt cx="8147326" cy="941346"/>
          </a:xfrm>
        </p:grpSpPr>
        <p:grpSp>
          <p:nvGrpSpPr>
            <p:cNvPr id="119" name="Google Shape;119;p4"/>
            <p:cNvGrpSpPr/>
            <p:nvPr/>
          </p:nvGrpSpPr>
          <p:grpSpPr>
            <a:xfrm>
              <a:off x="498500" y="4226550"/>
              <a:ext cx="4586516" cy="852425"/>
              <a:chOff x="498500" y="4226550"/>
              <a:chExt cx="4586516" cy="852425"/>
            </a:xfrm>
          </p:grpSpPr>
          <p:grpSp>
            <p:nvGrpSpPr>
              <p:cNvPr id="120" name="Google Shape;120;p4"/>
              <p:cNvGrpSpPr/>
              <p:nvPr/>
            </p:nvGrpSpPr>
            <p:grpSpPr>
              <a:xfrm>
                <a:off x="498500" y="4226550"/>
                <a:ext cx="2782903" cy="852425"/>
                <a:chOff x="661431" y="5761985"/>
                <a:chExt cx="4102762" cy="1256708"/>
              </a:xfrm>
            </p:grpSpPr>
            <p:pic>
              <p:nvPicPr>
                <p:cNvPr id="121" name="Google Shape;121;p4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3392779" y="5768268"/>
                  <a:ext cx="1371414" cy="107216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22" name="Google Shape;122;p4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661431" y="5761985"/>
                  <a:ext cx="1584550" cy="125670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descr="Logo Oriensys" id="123" name="Google Shape;123;p4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4059273" y="4297788"/>
                <a:ext cx="1025743" cy="6210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4" name="Google Shape;124;p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927676" y="4244682"/>
              <a:ext cx="718150" cy="7272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4"/>
            <p:cNvPicPr preferRelativeResize="0"/>
            <p:nvPr/>
          </p:nvPicPr>
          <p:blipFill rotWithShape="1">
            <a:blip r:embed="rId9">
              <a:alphaModFix/>
            </a:blip>
            <a:srcRect b="7328" l="0" r="0" t="-7329"/>
            <a:stretch/>
          </p:blipFill>
          <p:spPr>
            <a:xfrm>
              <a:off x="6147275" y="4137629"/>
              <a:ext cx="718150" cy="9135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2023-07-21T07:45:00Z</dcterms:created>
  <dc:creator>Dr. Leli P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3A4382CC3D8440839929177018F25861_12</vt:lpwstr>
  </property>
  <property fmtid="{D5CDD505-2E9C-101B-9397-08002B2CF9AE}" pid="3" name="KSOProductBuildVer">
    <vt:lpwstr>1033-12.2.0.17119</vt:lpwstr>
  </property>
</Properties>
</file>