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60" r:id="rId3"/>
    <p:sldId id="261" r:id="rId4"/>
    <p:sldId id="347" r:id="rId5"/>
    <p:sldId id="262" r:id="rId6"/>
    <p:sldId id="263" r:id="rId7"/>
    <p:sldId id="348" r:id="rId8"/>
    <p:sldId id="364" r:id="rId9"/>
    <p:sldId id="362"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3"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Lexend Medium" panose="020B0604020202020204" charset="0"/>
      <p:regular r:id="rId29"/>
      <p:bold r:id="rId30"/>
    </p:embeddedFont>
    <p:embeddedFont>
      <p:font typeface="Arial Black" panose="020B0A04020102020204" pitchFamily="34" charset="0"/>
      <p:bold r:id="rId31"/>
    </p:embeddedFont>
    <p:embeddedFont>
      <p:font typeface="Lexend"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8" roundtripDataSignature="AMtx7mh4BNO+CU29o3Mi4NUOjoDRRauYV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94"/>
  </p:normalViewPr>
  <p:slideViewPr>
    <p:cSldViewPr snapToGrid="0">
      <p:cViewPr varScale="1">
        <p:scale>
          <a:sx n="60" d="100"/>
          <a:sy n="60" d="100"/>
        </p:scale>
        <p:origin x="90"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98"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10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10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10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ZARA CEBANU" userId="73ef00a6e4b53121" providerId="LiveId" clId="{BC8B955F-834D-472E-9A53-EDA7A6B6BD53}"/>
    <pc:docChg chg="undo custSel addSld delSld modSld">
      <pc:chgData name="CEZARA CEBANU" userId="73ef00a6e4b53121" providerId="LiveId" clId="{BC8B955F-834D-472E-9A53-EDA7A6B6BD53}" dt="2024-11-27T20:42:37.131" v="154" actId="120"/>
      <pc:docMkLst>
        <pc:docMk/>
      </pc:docMkLst>
      <pc:sldChg chg="modSp">
        <pc:chgData name="CEZARA CEBANU" userId="73ef00a6e4b53121" providerId="LiveId" clId="{BC8B955F-834D-472E-9A53-EDA7A6B6BD53}" dt="2024-11-27T20:01:57.872" v="8" actId="123"/>
        <pc:sldMkLst>
          <pc:docMk/>
          <pc:sldMk cId="0" sldId="261"/>
        </pc:sldMkLst>
        <pc:spChg chg="mod">
          <ac:chgData name="CEZARA CEBANU" userId="73ef00a6e4b53121" providerId="LiveId" clId="{BC8B955F-834D-472E-9A53-EDA7A6B6BD53}" dt="2024-11-27T20:01:57.872" v="8" actId="123"/>
          <ac:spMkLst>
            <pc:docMk/>
            <pc:sldMk cId="0" sldId="261"/>
            <ac:spMk id="206" creationId="{00000000-0000-0000-0000-000000000000}"/>
          </ac:spMkLst>
        </pc:spChg>
      </pc:sldChg>
      <pc:sldChg chg="modSp">
        <pc:chgData name="CEZARA CEBANU" userId="73ef00a6e4b53121" providerId="LiveId" clId="{BC8B955F-834D-472E-9A53-EDA7A6B6BD53}" dt="2024-11-27T20:09:04.854" v="34" actId="113"/>
        <pc:sldMkLst>
          <pc:docMk/>
          <pc:sldMk cId="0" sldId="262"/>
        </pc:sldMkLst>
        <pc:spChg chg="mod">
          <ac:chgData name="CEZARA CEBANU" userId="73ef00a6e4b53121" providerId="LiveId" clId="{BC8B955F-834D-472E-9A53-EDA7A6B6BD53}" dt="2024-11-27T20:09:04.854" v="34" actId="113"/>
          <ac:spMkLst>
            <pc:docMk/>
            <pc:sldMk cId="0" sldId="262"/>
            <ac:spMk id="5" creationId="{5E167E8C-4141-7D8A-FB5E-DC9A5EAD5337}"/>
          </ac:spMkLst>
        </pc:spChg>
      </pc:sldChg>
      <pc:sldChg chg="modSp">
        <pc:chgData name="CEZARA CEBANU" userId="73ef00a6e4b53121" providerId="LiveId" clId="{BC8B955F-834D-472E-9A53-EDA7A6B6BD53}" dt="2024-11-27T20:06:34.835" v="27"/>
        <pc:sldMkLst>
          <pc:docMk/>
          <pc:sldMk cId="0" sldId="263"/>
        </pc:sldMkLst>
        <pc:spChg chg="mod">
          <ac:chgData name="CEZARA CEBANU" userId="73ef00a6e4b53121" providerId="LiveId" clId="{BC8B955F-834D-472E-9A53-EDA7A6B6BD53}" dt="2024-11-27T20:06:34.835" v="27"/>
          <ac:spMkLst>
            <pc:docMk/>
            <pc:sldMk cId="0" sldId="263"/>
            <ac:spMk id="218" creationId="{00000000-0000-0000-0000-000000000000}"/>
          </ac:spMkLst>
        </pc:spChg>
      </pc:sldChg>
      <pc:sldChg chg="modSp">
        <pc:chgData name="CEZARA CEBANU" userId="73ef00a6e4b53121" providerId="LiveId" clId="{BC8B955F-834D-472E-9A53-EDA7A6B6BD53}" dt="2024-11-27T20:02:59.417" v="9"/>
        <pc:sldMkLst>
          <pc:docMk/>
          <pc:sldMk cId="429007314" sldId="347"/>
        </pc:sldMkLst>
        <pc:spChg chg="mod">
          <ac:chgData name="CEZARA CEBANU" userId="73ef00a6e4b53121" providerId="LiveId" clId="{BC8B955F-834D-472E-9A53-EDA7A6B6BD53}" dt="2024-11-27T20:02:59.417" v="9"/>
          <ac:spMkLst>
            <pc:docMk/>
            <pc:sldMk cId="429007314" sldId="347"/>
            <ac:spMk id="4" creationId="{4E400F1D-C621-815B-117E-7F6ECD7D37AB}"/>
          </ac:spMkLst>
        </pc:spChg>
      </pc:sldChg>
      <pc:sldChg chg="modSp">
        <pc:chgData name="CEZARA CEBANU" userId="73ef00a6e4b53121" providerId="LiveId" clId="{BC8B955F-834D-472E-9A53-EDA7A6B6BD53}" dt="2024-11-27T20:07:13.611" v="30"/>
        <pc:sldMkLst>
          <pc:docMk/>
          <pc:sldMk cId="3422443978" sldId="348"/>
        </pc:sldMkLst>
        <pc:spChg chg="mod">
          <ac:chgData name="CEZARA CEBANU" userId="73ef00a6e4b53121" providerId="LiveId" clId="{BC8B955F-834D-472E-9A53-EDA7A6B6BD53}" dt="2024-11-27T20:07:13.611" v="30"/>
          <ac:spMkLst>
            <pc:docMk/>
            <pc:sldMk cId="3422443978" sldId="348"/>
            <ac:spMk id="218" creationId="{00000000-0000-0000-0000-000000000000}"/>
          </ac:spMkLst>
        </pc:spChg>
      </pc:sldChg>
      <pc:sldChg chg="del">
        <pc:chgData name="CEZARA CEBANU" userId="73ef00a6e4b53121" providerId="LiveId" clId="{BC8B955F-834D-472E-9A53-EDA7A6B6BD53}" dt="2024-11-27T20:15:25.667" v="42" actId="2696"/>
        <pc:sldMkLst>
          <pc:docMk/>
          <pc:sldMk cId="3215333575" sldId="349"/>
        </pc:sldMkLst>
      </pc:sldChg>
      <pc:sldChg chg="modSp">
        <pc:chgData name="CEZARA CEBANU" userId="73ef00a6e4b53121" providerId="LiveId" clId="{BC8B955F-834D-472E-9A53-EDA7A6B6BD53}" dt="2024-11-27T20:26:39.469" v="108" actId="113"/>
        <pc:sldMkLst>
          <pc:docMk/>
          <pc:sldMk cId="3862621964" sldId="350"/>
        </pc:sldMkLst>
        <pc:spChg chg="mod">
          <ac:chgData name="CEZARA CEBANU" userId="73ef00a6e4b53121" providerId="LiveId" clId="{BC8B955F-834D-472E-9A53-EDA7A6B6BD53}" dt="2024-11-27T20:26:39.469" v="108" actId="113"/>
          <ac:spMkLst>
            <pc:docMk/>
            <pc:sldMk cId="3862621964" sldId="350"/>
            <ac:spMk id="218" creationId="{00000000-0000-0000-0000-000000000000}"/>
          </ac:spMkLst>
        </pc:spChg>
        <pc:spChg chg="mod">
          <ac:chgData name="CEZARA CEBANU" userId="73ef00a6e4b53121" providerId="LiveId" clId="{BC8B955F-834D-472E-9A53-EDA7A6B6BD53}" dt="2024-11-27T20:15:37.823" v="44"/>
          <ac:spMkLst>
            <pc:docMk/>
            <pc:sldMk cId="3862621964" sldId="350"/>
            <ac:spMk id="219" creationId="{00000000-0000-0000-0000-000000000000}"/>
          </ac:spMkLst>
        </pc:spChg>
      </pc:sldChg>
      <pc:sldChg chg="modSp">
        <pc:chgData name="CEZARA CEBANU" userId="73ef00a6e4b53121" providerId="LiveId" clId="{BC8B955F-834D-472E-9A53-EDA7A6B6BD53}" dt="2024-11-27T20:29:16.661" v="123" actId="20577"/>
        <pc:sldMkLst>
          <pc:docMk/>
          <pc:sldMk cId="3784965398" sldId="351"/>
        </pc:sldMkLst>
        <pc:spChg chg="mod">
          <ac:chgData name="CEZARA CEBANU" userId="73ef00a6e4b53121" providerId="LiveId" clId="{BC8B955F-834D-472E-9A53-EDA7A6B6BD53}" dt="2024-11-27T20:29:16.661" v="123" actId="20577"/>
          <ac:spMkLst>
            <pc:docMk/>
            <pc:sldMk cId="3784965398" sldId="351"/>
            <ac:spMk id="218" creationId="{00000000-0000-0000-0000-000000000000}"/>
          </ac:spMkLst>
        </pc:spChg>
        <pc:spChg chg="mod">
          <ac:chgData name="CEZARA CEBANU" userId="73ef00a6e4b53121" providerId="LiveId" clId="{BC8B955F-834D-472E-9A53-EDA7A6B6BD53}" dt="2024-11-27T20:15:43.182" v="45"/>
          <ac:spMkLst>
            <pc:docMk/>
            <pc:sldMk cId="3784965398" sldId="351"/>
            <ac:spMk id="219" creationId="{00000000-0000-0000-0000-000000000000}"/>
          </ac:spMkLst>
        </pc:spChg>
      </pc:sldChg>
      <pc:sldChg chg="modSp">
        <pc:chgData name="CEZARA CEBANU" userId="73ef00a6e4b53121" providerId="LiveId" clId="{BC8B955F-834D-472E-9A53-EDA7A6B6BD53}" dt="2024-11-27T20:40:43.464" v="138" actId="20577"/>
        <pc:sldMkLst>
          <pc:docMk/>
          <pc:sldMk cId="1604003624" sldId="352"/>
        </pc:sldMkLst>
        <pc:spChg chg="mod">
          <ac:chgData name="CEZARA CEBANU" userId="73ef00a6e4b53121" providerId="LiveId" clId="{BC8B955F-834D-472E-9A53-EDA7A6B6BD53}" dt="2024-11-27T20:40:43.464" v="138" actId="20577"/>
          <ac:spMkLst>
            <pc:docMk/>
            <pc:sldMk cId="1604003624" sldId="352"/>
            <ac:spMk id="218" creationId="{00000000-0000-0000-0000-000000000000}"/>
          </ac:spMkLst>
        </pc:spChg>
        <pc:spChg chg="mod">
          <ac:chgData name="CEZARA CEBANU" userId="73ef00a6e4b53121" providerId="LiveId" clId="{BC8B955F-834D-472E-9A53-EDA7A6B6BD53}" dt="2024-11-27T20:15:48.369" v="46"/>
          <ac:spMkLst>
            <pc:docMk/>
            <pc:sldMk cId="1604003624" sldId="352"/>
            <ac:spMk id="219" creationId="{00000000-0000-0000-0000-000000000000}"/>
          </ac:spMkLst>
        </pc:spChg>
      </pc:sldChg>
      <pc:sldChg chg="modSp">
        <pc:chgData name="CEZARA CEBANU" userId="73ef00a6e4b53121" providerId="LiveId" clId="{BC8B955F-834D-472E-9A53-EDA7A6B6BD53}" dt="2024-11-27T20:42:37.131" v="154" actId="120"/>
        <pc:sldMkLst>
          <pc:docMk/>
          <pc:sldMk cId="3135945607" sldId="353"/>
        </pc:sldMkLst>
        <pc:spChg chg="mod">
          <ac:chgData name="CEZARA CEBANU" userId="73ef00a6e4b53121" providerId="LiveId" clId="{BC8B955F-834D-472E-9A53-EDA7A6B6BD53}" dt="2024-11-27T20:42:37.131" v="154" actId="120"/>
          <ac:spMkLst>
            <pc:docMk/>
            <pc:sldMk cId="3135945607" sldId="353"/>
            <ac:spMk id="218" creationId="{00000000-0000-0000-0000-000000000000}"/>
          </ac:spMkLst>
        </pc:spChg>
        <pc:spChg chg="mod">
          <ac:chgData name="CEZARA CEBANU" userId="73ef00a6e4b53121" providerId="LiveId" clId="{BC8B955F-834D-472E-9A53-EDA7A6B6BD53}" dt="2024-11-27T20:15:55.099" v="47"/>
          <ac:spMkLst>
            <pc:docMk/>
            <pc:sldMk cId="3135945607" sldId="353"/>
            <ac:spMk id="219" creationId="{00000000-0000-0000-0000-000000000000}"/>
          </ac:spMkLst>
        </pc:spChg>
      </pc:sldChg>
      <pc:sldChg chg="modSp">
        <pc:chgData name="CEZARA CEBANU" userId="73ef00a6e4b53121" providerId="LiveId" clId="{BC8B955F-834D-472E-9A53-EDA7A6B6BD53}" dt="2024-11-27T20:16:00.355" v="48"/>
        <pc:sldMkLst>
          <pc:docMk/>
          <pc:sldMk cId="734945780" sldId="354"/>
        </pc:sldMkLst>
        <pc:spChg chg="mod">
          <ac:chgData name="CEZARA CEBANU" userId="73ef00a6e4b53121" providerId="LiveId" clId="{BC8B955F-834D-472E-9A53-EDA7A6B6BD53}" dt="2024-11-27T20:16:00.355" v="48"/>
          <ac:spMkLst>
            <pc:docMk/>
            <pc:sldMk cId="734945780" sldId="354"/>
            <ac:spMk id="219" creationId="{00000000-0000-0000-0000-000000000000}"/>
          </ac:spMkLst>
        </pc:spChg>
      </pc:sldChg>
      <pc:sldChg chg="modSp">
        <pc:chgData name="CEZARA CEBANU" userId="73ef00a6e4b53121" providerId="LiveId" clId="{BC8B955F-834D-472E-9A53-EDA7A6B6BD53}" dt="2024-11-27T20:24:04.042" v="81" actId="113"/>
        <pc:sldMkLst>
          <pc:docMk/>
          <pc:sldMk cId="724195769" sldId="362"/>
        </pc:sldMkLst>
        <pc:spChg chg="mod">
          <ac:chgData name="CEZARA CEBANU" userId="73ef00a6e4b53121" providerId="LiveId" clId="{BC8B955F-834D-472E-9A53-EDA7A6B6BD53}" dt="2024-11-27T20:24:04.042" v="81" actId="113"/>
          <ac:spMkLst>
            <pc:docMk/>
            <pc:sldMk cId="724195769" sldId="362"/>
            <ac:spMk id="218" creationId="{00000000-0000-0000-0000-000000000000}"/>
          </ac:spMkLst>
        </pc:spChg>
        <pc:spChg chg="mod">
          <ac:chgData name="CEZARA CEBANU" userId="73ef00a6e4b53121" providerId="LiveId" clId="{BC8B955F-834D-472E-9A53-EDA7A6B6BD53}" dt="2024-11-27T20:15:32.261" v="43"/>
          <ac:spMkLst>
            <pc:docMk/>
            <pc:sldMk cId="724195769" sldId="362"/>
            <ac:spMk id="219" creationId="{00000000-0000-0000-0000-000000000000}"/>
          </ac:spMkLst>
        </pc:spChg>
      </pc:sldChg>
      <pc:sldChg chg="addSp delSp modSp add">
        <pc:chgData name="CEZARA CEBANU" userId="73ef00a6e4b53121" providerId="LiveId" clId="{BC8B955F-834D-472E-9A53-EDA7A6B6BD53}" dt="2024-11-27T20:15:17.309" v="41"/>
        <pc:sldMkLst>
          <pc:docMk/>
          <pc:sldMk cId="583571455" sldId="364"/>
        </pc:sldMkLst>
        <pc:spChg chg="mod">
          <ac:chgData name="CEZARA CEBANU" userId="73ef00a6e4b53121" providerId="LiveId" clId="{BC8B955F-834D-472E-9A53-EDA7A6B6BD53}" dt="2024-11-27T20:15:17.309" v="41"/>
          <ac:spMkLst>
            <pc:docMk/>
            <pc:sldMk cId="583571455" sldId="364"/>
            <ac:spMk id="219" creationId="{00000000-0000-0000-0000-000000000000}"/>
          </ac:spMkLst>
        </pc:spChg>
        <pc:picChg chg="add del">
          <ac:chgData name="CEZARA CEBANU" userId="73ef00a6e4b53121" providerId="LiveId" clId="{BC8B955F-834D-472E-9A53-EDA7A6B6BD53}" dt="2024-11-27T20:12:15.941" v="39"/>
          <ac:picMkLst>
            <pc:docMk/>
            <pc:sldMk cId="583571455" sldId="364"/>
            <ac:picMk id="2" creationId="{CB35DE98-D448-443A-9ECA-A414BF9C71BF}"/>
          </ac:picMkLst>
        </pc:picChg>
        <pc:picChg chg="del">
          <ac:chgData name="CEZARA CEBANU" userId="73ef00a6e4b53121" providerId="LiveId" clId="{BC8B955F-834D-472E-9A53-EDA7A6B6BD53}" dt="2024-11-27T20:11:31.632" v="37" actId="478"/>
          <ac:picMkLst>
            <pc:docMk/>
            <pc:sldMk cId="583571455" sldId="364"/>
            <ac:picMk id="3" creationId="{9DF89119-3764-B243-6C44-3B5E0FFFAA6A}"/>
          </ac:picMkLst>
        </pc:picChg>
        <pc:picChg chg="add mod">
          <ac:chgData name="CEZARA CEBANU" userId="73ef00a6e4b53121" providerId="LiveId" clId="{BC8B955F-834D-472E-9A53-EDA7A6B6BD53}" dt="2024-11-27T20:14:13.471" v="40"/>
          <ac:picMkLst>
            <pc:docMk/>
            <pc:sldMk cId="583571455" sldId="364"/>
            <ac:picMk id="6" creationId="{1CCECD85-DE3F-4D69-8059-481FDF2322AA}"/>
          </ac:picMkLst>
        </pc:picChg>
      </pc:sldChg>
    </pc:docChg>
  </pc:docChgLst>
  <pc:docChgLst>
    <pc:chgData name="CEZARA CEBANU" userId="73ef00a6e4b53121" providerId="LiveId" clId="{EE1DDF87-68AC-4469-9B38-82DFF104320E}"/>
    <pc:docChg chg="modSld">
      <pc:chgData name="CEZARA CEBANU" userId="73ef00a6e4b53121" providerId="LiveId" clId="{EE1DDF87-68AC-4469-9B38-82DFF104320E}" dt="2024-11-27T20:55:11.759" v="55" actId="20577"/>
      <pc:docMkLst>
        <pc:docMk/>
      </pc:docMkLst>
      <pc:sldChg chg="modSp">
        <pc:chgData name="CEZARA CEBANU" userId="73ef00a6e4b53121" providerId="LiveId" clId="{EE1DDF87-68AC-4469-9B38-82DFF104320E}" dt="2024-11-27T20:45:45.347" v="5" actId="6549"/>
        <pc:sldMkLst>
          <pc:docMk/>
          <pc:sldMk cId="734945780" sldId="354"/>
        </pc:sldMkLst>
        <pc:spChg chg="mod">
          <ac:chgData name="CEZARA CEBANU" userId="73ef00a6e4b53121" providerId="LiveId" clId="{EE1DDF87-68AC-4469-9B38-82DFF104320E}" dt="2024-11-27T20:45:45.347" v="5" actId="6549"/>
          <ac:spMkLst>
            <pc:docMk/>
            <pc:sldMk cId="734945780" sldId="354"/>
            <ac:spMk id="218" creationId="{00000000-0000-0000-0000-000000000000}"/>
          </ac:spMkLst>
        </pc:spChg>
      </pc:sldChg>
      <pc:sldChg chg="modSp">
        <pc:chgData name="CEZARA CEBANU" userId="73ef00a6e4b53121" providerId="LiveId" clId="{EE1DDF87-68AC-4469-9B38-82DFF104320E}" dt="2024-11-27T20:48:33.426" v="16" actId="123"/>
        <pc:sldMkLst>
          <pc:docMk/>
          <pc:sldMk cId="352237438" sldId="355"/>
        </pc:sldMkLst>
        <pc:spChg chg="mod">
          <ac:chgData name="CEZARA CEBANU" userId="73ef00a6e4b53121" providerId="LiveId" clId="{EE1DDF87-68AC-4469-9B38-82DFF104320E}" dt="2024-11-27T20:48:33.426" v="16" actId="123"/>
          <ac:spMkLst>
            <pc:docMk/>
            <pc:sldMk cId="352237438" sldId="355"/>
            <ac:spMk id="218" creationId="{00000000-0000-0000-0000-000000000000}"/>
          </ac:spMkLst>
        </pc:spChg>
        <pc:spChg chg="mod">
          <ac:chgData name="CEZARA CEBANU" userId="73ef00a6e4b53121" providerId="LiveId" clId="{EE1DDF87-68AC-4469-9B38-82DFF104320E}" dt="2024-11-27T20:46:25.024" v="6"/>
          <ac:spMkLst>
            <pc:docMk/>
            <pc:sldMk cId="352237438" sldId="355"/>
            <ac:spMk id="219" creationId="{00000000-0000-0000-0000-000000000000}"/>
          </ac:spMkLst>
        </pc:spChg>
      </pc:sldChg>
      <pc:sldChg chg="modSp">
        <pc:chgData name="CEZARA CEBANU" userId="73ef00a6e4b53121" providerId="LiveId" clId="{EE1DDF87-68AC-4469-9B38-82DFF104320E}" dt="2024-11-27T20:50:12.004" v="24" actId="123"/>
        <pc:sldMkLst>
          <pc:docMk/>
          <pc:sldMk cId="218597373" sldId="356"/>
        </pc:sldMkLst>
        <pc:spChg chg="mod">
          <ac:chgData name="CEZARA CEBANU" userId="73ef00a6e4b53121" providerId="LiveId" clId="{EE1DDF87-68AC-4469-9B38-82DFF104320E}" dt="2024-11-27T20:50:12.004" v="24" actId="123"/>
          <ac:spMkLst>
            <pc:docMk/>
            <pc:sldMk cId="218597373" sldId="356"/>
            <ac:spMk id="218" creationId="{00000000-0000-0000-0000-000000000000}"/>
          </ac:spMkLst>
        </pc:spChg>
        <pc:spChg chg="mod">
          <ac:chgData name="CEZARA CEBANU" userId="73ef00a6e4b53121" providerId="LiveId" clId="{EE1DDF87-68AC-4469-9B38-82DFF104320E}" dt="2024-11-27T20:46:50.291" v="7"/>
          <ac:spMkLst>
            <pc:docMk/>
            <pc:sldMk cId="218597373" sldId="356"/>
            <ac:spMk id="219" creationId="{00000000-0000-0000-0000-000000000000}"/>
          </ac:spMkLst>
        </pc:spChg>
      </pc:sldChg>
      <pc:sldChg chg="modSp">
        <pc:chgData name="CEZARA CEBANU" userId="73ef00a6e4b53121" providerId="LiveId" clId="{EE1DDF87-68AC-4469-9B38-82DFF104320E}" dt="2024-11-27T20:52:34.680" v="43"/>
        <pc:sldMkLst>
          <pc:docMk/>
          <pc:sldMk cId="259160274" sldId="357"/>
        </pc:sldMkLst>
        <pc:spChg chg="mod">
          <ac:chgData name="CEZARA CEBANU" userId="73ef00a6e4b53121" providerId="LiveId" clId="{EE1DDF87-68AC-4469-9B38-82DFF104320E}" dt="2024-11-27T20:52:34.680" v="43"/>
          <ac:spMkLst>
            <pc:docMk/>
            <pc:sldMk cId="259160274" sldId="357"/>
            <ac:spMk id="218" creationId="{00000000-0000-0000-0000-000000000000}"/>
          </ac:spMkLst>
        </pc:spChg>
        <pc:spChg chg="mod">
          <ac:chgData name="CEZARA CEBANU" userId="73ef00a6e4b53121" providerId="LiveId" clId="{EE1DDF87-68AC-4469-9B38-82DFF104320E}" dt="2024-11-27T20:46:55.588" v="8"/>
          <ac:spMkLst>
            <pc:docMk/>
            <pc:sldMk cId="259160274" sldId="357"/>
            <ac:spMk id="219" creationId="{00000000-0000-0000-0000-000000000000}"/>
          </ac:spMkLst>
        </pc:spChg>
      </pc:sldChg>
      <pc:sldChg chg="modSp">
        <pc:chgData name="CEZARA CEBANU" userId="73ef00a6e4b53121" providerId="LiveId" clId="{EE1DDF87-68AC-4469-9B38-82DFF104320E}" dt="2024-11-27T20:53:08.009" v="45" actId="123"/>
        <pc:sldMkLst>
          <pc:docMk/>
          <pc:sldMk cId="1348670804" sldId="358"/>
        </pc:sldMkLst>
        <pc:spChg chg="mod">
          <ac:chgData name="CEZARA CEBANU" userId="73ef00a6e4b53121" providerId="LiveId" clId="{EE1DDF87-68AC-4469-9B38-82DFF104320E}" dt="2024-11-27T20:53:08.009" v="45" actId="123"/>
          <ac:spMkLst>
            <pc:docMk/>
            <pc:sldMk cId="1348670804" sldId="358"/>
            <ac:spMk id="218" creationId="{00000000-0000-0000-0000-000000000000}"/>
          </ac:spMkLst>
        </pc:spChg>
        <pc:spChg chg="mod">
          <ac:chgData name="CEZARA CEBANU" userId="73ef00a6e4b53121" providerId="LiveId" clId="{EE1DDF87-68AC-4469-9B38-82DFF104320E}" dt="2024-11-27T20:47:00.978" v="9"/>
          <ac:spMkLst>
            <pc:docMk/>
            <pc:sldMk cId="1348670804" sldId="358"/>
            <ac:spMk id="219" creationId="{00000000-0000-0000-0000-000000000000}"/>
          </ac:spMkLst>
        </pc:spChg>
      </pc:sldChg>
      <pc:sldChg chg="modSp">
        <pc:chgData name="CEZARA CEBANU" userId="73ef00a6e4b53121" providerId="LiveId" clId="{EE1DDF87-68AC-4469-9B38-82DFF104320E}" dt="2024-11-27T20:53:47.973" v="47" actId="6549"/>
        <pc:sldMkLst>
          <pc:docMk/>
          <pc:sldMk cId="870763114" sldId="359"/>
        </pc:sldMkLst>
        <pc:spChg chg="mod">
          <ac:chgData name="CEZARA CEBANU" userId="73ef00a6e4b53121" providerId="LiveId" clId="{EE1DDF87-68AC-4469-9B38-82DFF104320E}" dt="2024-11-27T20:53:47.973" v="47" actId="6549"/>
          <ac:spMkLst>
            <pc:docMk/>
            <pc:sldMk cId="870763114" sldId="359"/>
            <ac:spMk id="218" creationId="{00000000-0000-0000-0000-000000000000}"/>
          </ac:spMkLst>
        </pc:spChg>
      </pc:sldChg>
      <pc:sldChg chg="modSp">
        <pc:chgData name="CEZARA CEBANU" userId="73ef00a6e4b53121" providerId="LiveId" clId="{EE1DDF87-68AC-4469-9B38-82DFF104320E}" dt="2024-11-27T20:54:29.388" v="52" actId="123"/>
        <pc:sldMkLst>
          <pc:docMk/>
          <pc:sldMk cId="2307635663" sldId="360"/>
        </pc:sldMkLst>
        <pc:spChg chg="mod">
          <ac:chgData name="CEZARA CEBANU" userId="73ef00a6e4b53121" providerId="LiveId" clId="{EE1DDF87-68AC-4469-9B38-82DFF104320E}" dt="2024-11-27T20:54:29.388" v="52" actId="123"/>
          <ac:spMkLst>
            <pc:docMk/>
            <pc:sldMk cId="2307635663" sldId="360"/>
            <ac:spMk id="218" creationId="{00000000-0000-0000-0000-000000000000}"/>
          </ac:spMkLst>
        </pc:spChg>
      </pc:sldChg>
      <pc:sldChg chg="modSp">
        <pc:chgData name="CEZARA CEBANU" userId="73ef00a6e4b53121" providerId="LiveId" clId="{EE1DDF87-68AC-4469-9B38-82DFF104320E}" dt="2024-11-27T20:55:11.759" v="55" actId="20577"/>
        <pc:sldMkLst>
          <pc:docMk/>
          <pc:sldMk cId="2649426132" sldId="361"/>
        </pc:sldMkLst>
        <pc:spChg chg="mod">
          <ac:chgData name="CEZARA CEBANU" userId="73ef00a6e4b53121" providerId="LiveId" clId="{EE1DDF87-68AC-4469-9B38-82DFF104320E}" dt="2024-11-27T20:55:11.759" v="55" actId="20577"/>
          <ac:spMkLst>
            <pc:docMk/>
            <pc:sldMk cId="2649426132" sldId="361"/>
            <ac:spMk id="21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o-RO"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084345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423297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528520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665626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995920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574344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4217084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791392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34213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878794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51881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411576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95691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388487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4154513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84161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41826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503320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452546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505247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52497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161741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158482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
  <p:cSld name="Blank ">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8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84"/>
          <p:cNvSpPr>
            <a:spLocks noGrp="1"/>
          </p:cNvSpPr>
          <p:nvPr>
            <p:ph type="pic" idx="2"/>
          </p:nvPr>
        </p:nvSpPr>
        <p:spPr>
          <a:xfrm>
            <a:off x="5183188" y="987425"/>
            <a:ext cx="6172200" cy="4873625"/>
          </a:xfrm>
          <a:prstGeom prst="rect">
            <a:avLst/>
          </a:prstGeom>
          <a:noFill/>
          <a:ln>
            <a:noFill/>
          </a:ln>
        </p:spPr>
      </p:sp>
      <p:sp>
        <p:nvSpPr>
          <p:cNvPr id="74" name="Google Shape;74;p8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8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8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8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76"/>
          <p:cNvSpPr txBox="1">
            <a:spLocks noGrp="1"/>
          </p:cNvSpPr>
          <p:nvPr>
            <p:ph type="title"/>
          </p:nvPr>
        </p:nvSpPr>
        <p:spPr>
          <a:xfrm>
            <a:off x="1552792" y="464943"/>
            <a:ext cx="9758000" cy="763600"/>
          </a:xfrm>
          <a:prstGeom prst="rect">
            <a:avLst/>
          </a:prstGeom>
          <a:noFill/>
          <a:ln>
            <a:noFill/>
          </a:ln>
        </p:spPr>
        <p:txBody>
          <a:bodyPr spcFirstLastPara="1" wrap="square" lIns="94750" tIns="94750" rIns="94750" bIns="94750" anchor="t" anchorCtr="0">
            <a:noAutofit/>
          </a:bodyPr>
          <a:lstStyle>
            <a:lvl1pPr lvl="0">
              <a:lnSpc>
                <a:spcPct val="100000"/>
              </a:lnSpc>
              <a:spcBef>
                <a:spcPts val="0"/>
              </a:spcBef>
              <a:spcAft>
                <a:spcPts val="0"/>
              </a:spcAft>
              <a:buClr>
                <a:schemeClr val="accent2"/>
              </a:buClr>
              <a:buSzPts val="3600"/>
              <a:buFont typeface="Lexend Medium"/>
              <a:buNone/>
              <a:defRPr sz="3600">
                <a:solidFill>
                  <a:schemeClr val="accent2"/>
                </a:solidFill>
                <a:latin typeface="Lexend Medium"/>
                <a:ea typeface="Lexend Medium"/>
                <a:cs typeface="Lexend Medium"/>
                <a:sym typeface="Lexend Medium"/>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a:endParaRPr/>
          </a:p>
        </p:txBody>
      </p:sp>
      <p:sp>
        <p:nvSpPr>
          <p:cNvPr id="24" name="Google Shape;24;p76"/>
          <p:cNvSpPr txBox="1">
            <a:spLocks noGrp="1"/>
          </p:cNvSpPr>
          <p:nvPr>
            <p:ph type="body" idx="1"/>
          </p:nvPr>
        </p:nvSpPr>
        <p:spPr>
          <a:xfrm>
            <a:off x="960000" y="1536633"/>
            <a:ext cx="10272000" cy="697600"/>
          </a:xfrm>
          <a:prstGeom prst="rect">
            <a:avLst/>
          </a:prstGeom>
          <a:noFill/>
          <a:ln>
            <a:noFill/>
          </a:ln>
        </p:spPr>
        <p:txBody>
          <a:bodyPr spcFirstLastPara="1" wrap="square" lIns="94750" tIns="94750" rIns="94750" bIns="94750" anchor="t" anchorCtr="0">
            <a:noAutofit/>
          </a:bodyPr>
          <a:lstStyle>
            <a:lvl1pPr marL="457200" lvl="0" indent="-361950" algn="l">
              <a:lnSpc>
                <a:spcPct val="100000"/>
              </a:lnSpc>
              <a:spcBef>
                <a:spcPts val="0"/>
              </a:spcBef>
              <a:spcAft>
                <a:spcPts val="0"/>
              </a:spcAft>
              <a:buClr>
                <a:srgbClr val="445D73"/>
              </a:buClr>
              <a:buSzPts val="2100"/>
              <a:buFont typeface="Calibri"/>
              <a:buAutoNum type="alphaUcPeriod"/>
              <a:defRPr sz="2135">
                <a:solidFill>
                  <a:srgbClr val="445D73"/>
                </a:solidFill>
              </a:defRPr>
            </a:lvl1pPr>
            <a:lvl2pPr marL="914400" lvl="1" indent="-361950" algn="l">
              <a:lnSpc>
                <a:spcPct val="100000"/>
              </a:lnSpc>
              <a:spcBef>
                <a:spcPts val="0"/>
              </a:spcBef>
              <a:spcAft>
                <a:spcPts val="0"/>
              </a:spcAft>
              <a:buClr>
                <a:srgbClr val="445D73"/>
              </a:buClr>
              <a:buSzPts val="2100"/>
              <a:buFont typeface="Calibri"/>
              <a:buAutoNum type="alphaLcPeriod"/>
              <a:defRPr sz="2135">
                <a:solidFill>
                  <a:srgbClr val="445D73"/>
                </a:solidFill>
              </a:defRPr>
            </a:lvl2pPr>
            <a:lvl3pPr marL="1371600" lvl="2" indent="-361950" algn="l">
              <a:lnSpc>
                <a:spcPct val="100000"/>
              </a:lnSpc>
              <a:spcBef>
                <a:spcPts val="0"/>
              </a:spcBef>
              <a:spcAft>
                <a:spcPts val="0"/>
              </a:spcAft>
              <a:buClr>
                <a:srgbClr val="445D73"/>
              </a:buClr>
              <a:buSzPts val="2100"/>
              <a:buFont typeface="Calibri"/>
              <a:buAutoNum type="romanLcPeriod"/>
              <a:defRPr sz="2135">
                <a:solidFill>
                  <a:srgbClr val="445D73"/>
                </a:solidFill>
              </a:defRPr>
            </a:lvl3pPr>
            <a:lvl4pPr marL="1828800" lvl="3" indent="-330200" algn="l">
              <a:lnSpc>
                <a:spcPct val="100000"/>
              </a:lnSpc>
              <a:spcBef>
                <a:spcPts val="0"/>
              </a:spcBef>
              <a:spcAft>
                <a:spcPts val="0"/>
              </a:spcAft>
              <a:buClr>
                <a:srgbClr val="445D73"/>
              </a:buClr>
              <a:buSzPts val="1600"/>
              <a:buAutoNum type="arabicPeriod"/>
              <a:defRPr sz="2135">
                <a:solidFill>
                  <a:srgbClr val="445D73"/>
                </a:solidFill>
              </a:defRPr>
            </a:lvl4pPr>
            <a:lvl5pPr marL="2286000" lvl="4" indent="-330200" algn="l">
              <a:lnSpc>
                <a:spcPct val="100000"/>
              </a:lnSpc>
              <a:spcBef>
                <a:spcPts val="0"/>
              </a:spcBef>
              <a:spcAft>
                <a:spcPts val="0"/>
              </a:spcAft>
              <a:buClr>
                <a:srgbClr val="445D73"/>
              </a:buClr>
              <a:buSzPts val="1600"/>
              <a:buAutoNum type="alphaLcPeriod"/>
              <a:defRPr sz="2135">
                <a:solidFill>
                  <a:srgbClr val="445D73"/>
                </a:solidFill>
              </a:defRPr>
            </a:lvl5pPr>
            <a:lvl6pPr marL="2743200" lvl="5" indent="-330200" algn="l">
              <a:lnSpc>
                <a:spcPct val="100000"/>
              </a:lnSpc>
              <a:spcBef>
                <a:spcPts val="0"/>
              </a:spcBef>
              <a:spcAft>
                <a:spcPts val="0"/>
              </a:spcAft>
              <a:buClr>
                <a:srgbClr val="445D73"/>
              </a:buClr>
              <a:buSzPts val="1600"/>
              <a:buAutoNum type="romanLcPeriod"/>
              <a:defRPr sz="2135">
                <a:solidFill>
                  <a:srgbClr val="445D73"/>
                </a:solidFill>
              </a:defRPr>
            </a:lvl6pPr>
            <a:lvl7pPr marL="3200400" lvl="6" indent="-330200" algn="l">
              <a:lnSpc>
                <a:spcPct val="100000"/>
              </a:lnSpc>
              <a:spcBef>
                <a:spcPts val="0"/>
              </a:spcBef>
              <a:spcAft>
                <a:spcPts val="0"/>
              </a:spcAft>
              <a:buClr>
                <a:srgbClr val="445D73"/>
              </a:buClr>
              <a:buSzPts val="1600"/>
              <a:buAutoNum type="arabicPeriod"/>
              <a:defRPr sz="2135">
                <a:solidFill>
                  <a:srgbClr val="445D73"/>
                </a:solidFill>
              </a:defRPr>
            </a:lvl7pPr>
            <a:lvl8pPr marL="3657600" lvl="7" indent="-330200" algn="l">
              <a:lnSpc>
                <a:spcPct val="100000"/>
              </a:lnSpc>
              <a:spcBef>
                <a:spcPts val="0"/>
              </a:spcBef>
              <a:spcAft>
                <a:spcPts val="0"/>
              </a:spcAft>
              <a:buClr>
                <a:srgbClr val="445D73"/>
              </a:buClr>
              <a:buSzPts val="1600"/>
              <a:buAutoNum type="alphaLcPeriod"/>
              <a:defRPr sz="2135">
                <a:solidFill>
                  <a:srgbClr val="445D73"/>
                </a:solidFill>
              </a:defRPr>
            </a:lvl8pPr>
            <a:lvl9pPr marL="4114800" lvl="8" indent="-330200" algn="l">
              <a:lnSpc>
                <a:spcPct val="100000"/>
              </a:lnSpc>
              <a:spcBef>
                <a:spcPts val="0"/>
              </a:spcBef>
              <a:spcAft>
                <a:spcPts val="0"/>
              </a:spcAft>
              <a:buClr>
                <a:srgbClr val="445D73"/>
              </a:buClr>
              <a:buSzPts val="1600"/>
              <a:buAutoNum type="romanLcPeriod"/>
              <a:defRPr sz="2135">
                <a:solidFill>
                  <a:srgbClr val="445D73"/>
                </a:solidFill>
              </a:defRPr>
            </a:lvl9pPr>
          </a:lstStyle>
          <a:p>
            <a:endParaRPr/>
          </a:p>
        </p:txBody>
      </p:sp>
      <p:pic>
        <p:nvPicPr>
          <p:cNvPr id="25" name="Google Shape;25;p76"/>
          <p:cNvPicPr preferRelativeResize="0"/>
          <p:nvPr/>
        </p:nvPicPr>
        <p:blipFill rotWithShape="1">
          <a:blip r:embed="rId2">
            <a:alphaModFix/>
          </a:blip>
          <a:srcRect l="2722" r="2731"/>
          <a:stretch/>
        </p:blipFill>
        <p:spPr>
          <a:xfrm>
            <a:off x="10391189" y="6240464"/>
            <a:ext cx="1306324" cy="308304"/>
          </a:xfrm>
          <a:prstGeom prst="rect">
            <a:avLst/>
          </a:prstGeom>
          <a:noFill/>
          <a:ln>
            <a:noFill/>
          </a:ln>
        </p:spPr>
      </p:pic>
      <p:pic>
        <p:nvPicPr>
          <p:cNvPr id="26" name="Google Shape;26;p76"/>
          <p:cNvPicPr preferRelativeResize="0"/>
          <p:nvPr/>
        </p:nvPicPr>
        <p:blipFill rotWithShape="1">
          <a:blip r:embed="rId3">
            <a:alphaModFix/>
          </a:blip>
          <a:srcRect t="2380" b="2380"/>
          <a:stretch/>
        </p:blipFill>
        <p:spPr>
          <a:xfrm>
            <a:off x="494865" y="399001"/>
            <a:ext cx="801617" cy="763465"/>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7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7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8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8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8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8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8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Lexend Medium"/>
              <a:buNone/>
              <a:defRPr sz="4400" i="0" u="none" strike="noStrike" cap="none">
                <a:solidFill>
                  <a:schemeClr val="accent2"/>
                </a:solidFill>
                <a:latin typeface="Lexend Medium"/>
                <a:ea typeface="Lexend Medium"/>
                <a:cs typeface="Lexend Medium"/>
                <a:sym typeface="Lexend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61950" rtl="0">
              <a:lnSpc>
                <a:spcPct val="100000"/>
              </a:lnSpc>
              <a:spcBef>
                <a:spcPts val="10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1pPr>
            <a:lvl2pPr marL="914400" marR="0" lvl="1"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2pPr>
            <a:lvl3pPr marL="1371600" marR="0" lvl="2"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3pPr>
            <a:lvl4pPr marL="1828800" marR="0" lvl="3"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4pPr>
            <a:lvl5pPr marL="2286000" marR="0" lvl="4"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5pPr>
            <a:lvl6pPr marL="2743200" marR="0" lvl="5"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6pPr>
            <a:lvl7pPr marL="3200400" marR="0" lvl="6"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7pPr>
            <a:lvl8pPr marL="3657600" marR="0" lvl="7"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8pPr>
            <a:lvl9pPr marL="4114800" marR="0" lvl="8"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9pPr>
          </a:lstStyle>
          <a:p>
            <a:endParaRPr/>
          </a:p>
        </p:txBody>
      </p:sp>
      <p:sp>
        <p:nvSpPr>
          <p:cNvPr id="12" name="Google Shape;12;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
          <p:cNvPicPr preferRelativeResize="0"/>
          <p:nvPr/>
        </p:nvPicPr>
        <p:blipFill rotWithShape="1">
          <a:blip r:embed="rId3">
            <a:alphaModFix/>
          </a:blip>
          <a:srcRect t="2380" b="2380"/>
          <a:stretch/>
        </p:blipFill>
        <p:spPr>
          <a:xfrm>
            <a:off x="4953701" y="99480"/>
            <a:ext cx="2701300" cy="2572709"/>
          </a:xfrm>
          <a:prstGeom prst="rect">
            <a:avLst/>
          </a:prstGeom>
          <a:noFill/>
          <a:ln>
            <a:noFill/>
          </a:ln>
        </p:spPr>
      </p:pic>
      <p:sp>
        <p:nvSpPr>
          <p:cNvPr id="165" name="Google Shape;165;p1"/>
          <p:cNvSpPr/>
          <p:nvPr/>
        </p:nvSpPr>
        <p:spPr>
          <a:xfrm>
            <a:off x="5272000" y="4856352"/>
            <a:ext cx="6778400" cy="813200"/>
          </a:xfrm>
          <a:prstGeom prst="rect">
            <a:avLst/>
          </a:prstGeom>
          <a:solidFill>
            <a:srgbClr val="FF9900"/>
          </a:solidFill>
          <a:ln>
            <a:noFill/>
          </a:ln>
        </p:spPr>
        <p:txBody>
          <a:bodyPr spcFirstLastPara="1" wrap="square" lIns="126325" tIns="126325" rIns="126325" bIns="126325" anchor="ctr" anchorCtr="0">
            <a:noAutofit/>
          </a:bodyPr>
          <a:lstStyle/>
          <a:p>
            <a:pPr marL="0" marR="0" lvl="0" indent="0" algn="ctr" rtl="0">
              <a:spcBef>
                <a:spcPts val="0"/>
              </a:spcBef>
              <a:spcAft>
                <a:spcPts val="0"/>
              </a:spcAft>
              <a:buNone/>
            </a:pPr>
            <a:r>
              <a:rPr lang="ro-RO" sz="2135" b="1" i="0" u="none" strike="noStrike" cap="none">
                <a:solidFill>
                  <a:srgbClr val="FEFEFE"/>
                </a:solidFill>
                <a:latin typeface="Arial"/>
                <a:ea typeface="Arial"/>
                <a:cs typeface="Arial"/>
                <a:sym typeface="Arial"/>
              </a:rPr>
              <a:t>Project no: 2022-1-RO01-KA220-VET-000085029</a:t>
            </a:r>
            <a:endParaRPr sz="2135" b="1" i="0" u="none" strike="noStrike" cap="none">
              <a:solidFill>
                <a:srgbClr val="FF9900"/>
              </a:solidFill>
              <a:latin typeface="Arial"/>
              <a:ea typeface="Arial"/>
              <a:cs typeface="Arial"/>
              <a:sym typeface="Arial"/>
            </a:endParaRPr>
          </a:p>
        </p:txBody>
      </p:sp>
      <p:pic>
        <p:nvPicPr>
          <p:cNvPr id="166" name="Google Shape;166;p1"/>
          <p:cNvPicPr preferRelativeResize="0"/>
          <p:nvPr/>
        </p:nvPicPr>
        <p:blipFill rotWithShape="1">
          <a:blip r:embed="rId4">
            <a:alphaModFix/>
          </a:blip>
          <a:srcRect l="2722" r="2731"/>
          <a:stretch/>
        </p:blipFill>
        <p:spPr>
          <a:xfrm>
            <a:off x="8429000" y="391891"/>
            <a:ext cx="2800080" cy="660845"/>
          </a:xfrm>
          <a:prstGeom prst="rect">
            <a:avLst/>
          </a:prstGeom>
          <a:noFill/>
          <a:ln>
            <a:noFill/>
          </a:ln>
        </p:spPr>
      </p:pic>
      <p:sp>
        <p:nvSpPr>
          <p:cNvPr id="167" name="Google Shape;167;p1"/>
          <p:cNvSpPr txBox="1"/>
          <p:nvPr/>
        </p:nvSpPr>
        <p:spPr>
          <a:xfrm>
            <a:off x="0" y="2712983"/>
            <a:ext cx="12192000" cy="2266000"/>
          </a:xfrm>
          <a:prstGeom prst="rect">
            <a:avLst/>
          </a:prstGeom>
          <a:solidFill>
            <a:srgbClr val="5F7D95"/>
          </a:solidFill>
          <a:ln>
            <a:noFill/>
          </a:ln>
        </p:spPr>
        <p:txBody>
          <a:bodyPr spcFirstLastPara="1" wrap="square" lIns="126325" tIns="126325" rIns="126325" bIns="126325" anchor="ctr" anchorCtr="0">
            <a:noAutofit/>
          </a:bodyPr>
          <a:lstStyle/>
          <a:p>
            <a:pPr marL="0" marR="0" lvl="0" indent="0" algn="ctr" rtl="0">
              <a:lnSpc>
                <a:spcPct val="90000"/>
              </a:lnSpc>
              <a:spcBef>
                <a:spcPts val="0"/>
              </a:spcBef>
              <a:spcAft>
                <a:spcPts val="0"/>
              </a:spcAft>
              <a:buNone/>
            </a:pPr>
            <a:endParaRPr lang="ro-RO" sz="7200" b="1" i="0" u="none" strike="noStrike" cap="none" dirty="0">
              <a:solidFill>
                <a:srgbClr val="FFFFFF"/>
              </a:solidFill>
              <a:latin typeface="Arial Black"/>
              <a:ea typeface="Arial Black"/>
              <a:cs typeface="Arial Black"/>
              <a:sym typeface="Arial Black"/>
            </a:endParaRPr>
          </a:p>
          <a:p>
            <a:pPr marL="0" marR="0" lvl="0" indent="0" algn="ctr" rtl="0">
              <a:lnSpc>
                <a:spcPct val="90000"/>
              </a:lnSpc>
              <a:spcBef>
                <a:spcPts val="0"/>
              </a:spcBef>
              <a:spcAft>
                <a:spcPts val="0"/>
              </a:spcAft>
              <a:buNone/>
            </a:pPr>
            <a:r>
              <a:rPr lang="ro-RO" sz="7200" b="1" i="0" u="none" strike="noStrike" cap="none" dirty="0" err="1">
                <a:solidFill>
                  <a:srgbClr val="FFFFFF"/>
                </a:solidFill>
                <a:latin typeface="Arial Black"/>
                <a:ea typeface="Arial Black"/>
                <a:cs typeface="Arial Black"/>
                <a:sym typeface="Arial Black"/>
              </a:rPr>
              <a:t>Teach</a:t>
            </a:r>
            <a:r>
              <a:rPr lang="ro-RO" sz="7200" b="1" i="0" u="none" strike="noStrike" cap="none" dirty="0">
                <a:solidFill>
                  <a:srgbClr val="FFFFFF"/>
                </a:solidFill>
                <a:latin typeface="Arial Black"/>
                <a:ea typeface="Arial Black"/>
                <a:cs typeface="Arial Black"/>
                <a:sym typeface="Arial Black"/>
              </a:rPr>
              <a:t> </a:t>
            </a:r>
            <a:r>
              <a:rPr lang="ro-RO" sz="7200" b="1" i="0" u="none" strike="noStrike" cap="none" dirty="0" err="1">
                <a:solidFill>
                  <a:srgbClr val="FFFFFF"/>
                </a:solidFill>
                <a:latin typeface="Arial Black"/>
                <a:ea typeface="Arial Black"/>
                <a:cs typeface="Arial Black"/>
                <a:sym typeface="Arial Black"/>
              </a:rPr>
              <a:t>me</a:t>
            </a:r>
            <a:r>
              <a:rPr lang="ro-RO" sz="7200" b="1" i="0" u="none" strike="noStrike" cap="none" dirty="0">
                <a:solidFill>
                  <a:srgbClr val="FFFFFF"/>
                </a:solidFill>
                <a:latin typeface="Arial Black"/>
                <a:ea typeface="Arial Black"/>
                <a:cs typeface="Arial Black"/>
                <a:sym typeface="Arial Black"/>
              </a:rPr>
              <a:t> </a:t>
            </a:r>
            <a:r>
              <a:rPr lang="ro-RO" sz="7200" b="1" i="0" u="none" strike="noStrike" cap="none" dirty="0" err="1">
                <a:solidFill>
                  <a:srgbClr val="FFFFFF"/>
                </a:solidFill>
                <a:latin typeface="Arial Black"/>
                <a:ea typeface="Arial Black"/>
                <a:cs typeface="Arial Black"/>
                <a:sym typeface="Arial Black"/>
              </a:rPr>
              <a:t>to</a:t>
            </a:r>
            <a:r>
              <a:rPr lang="ro-RO" sz="7200" b="1" i="0" u="none" strike="noStrike" cap="none" dirty="0">
                <a:solidFill>
                  <a:srgbClr val="FFFFFF"/>
                </a:solidFill>
                <a:latin typeface="Arial Black"/>
                <a:ea typeface="Arial Black"/>
                <a:cs typeface="Arial Black"/>
                <a:sym typeface="Arial Black"/>
              </a:rPr>
              <a:t> </a:t>
            </a:r>
            <a:r>
              <a:rPr lang="ro-RO" sz="7200" b="1" i="0" u="none" strike="noStrike" cap="none" dirty="0" err="1">
                <a:solidFill>
                  <a:srgbClr val="FFFFFF"/>
                </a:solidFill>
                <a:latin typeface="Arial Black"/>
                <a:ea typeface="Arial Black"/>
                <a:cs typeface="Arial Black"/>
                <a:sym typeface="Arial Black"/>
              </a:rPr>
              <a:t>help</a:t>
            </a:r>
            <a:endParaRPr sz="8000" b="1" i="0" u="none" strike="noStrike" cap="none" dirty="0">
              <a:solidFill>
                <a:srgbClr val="FFFFFF"/>
              </a:solidFill>
              <a:latin typeface="Lexend"/>
              <a:ea typeface="Lexend"/>
              <a:cs typeface="Lexend"/>
              <a:sym typeface="Lexend"/>
            </a:endParaRPr>
          </a:p>
          <a:p>
            <a:pPr algn="ctr">
              <a:lnSpc>
                <a:spcPct val="115000"/>
              </a:lnSpc>
              <a:spcAft>
                <a:spcPts val="800"/>
              </a:spcAft>
            </a:pP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ÉVÉNEMENT DE MULTIPLICATION</a:t>
            </a:r>
            <a:r>
              <a:rPr lang="x-none" sz="28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x-none"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ctr" rtl="0">
              <a:lnSpc>
                <a:spcPct val="90000"/>
              </a:lnSpc>
              <a:spcBef>
                <a:spcPts val="0"/>
              </a:spcBef>
              <a:spcAft>
                <a:spcPts val="0"/>
              </a:spcAft>
              <a:buNone/>
            </a:pPr>
            <a:r>
              <a:rPr lang="ro-RO" sz="3200" b="1" i="0" u="none" strike="noStrike" cap="none" dirty="0">
                <a:solidFill>
                  <a:schemeClr val="lt1"/>
                </a:solidFill>
                <a:latin typeface="Calibri"/>
                <a:ea typeface="Calibri"/>
                <a:cs typeface="Calibri"/>
                <a:sym typeface="Calibri"/>
              </a:rPr>
              <a:t/>
            </a:r>
            <a:br>
              <a:rPr lang="ro-RO" sz="3200" b="1" i="0" u="none" strike="noStrike" cap="none" dirty="0">
                <a:solidFill>
                  <a:schemeClr val="lt1"/>
                </a:solidFill>
                <a:latin typeface="Calibri"/>
                <a:ea typeface="Calibri"/>
                <a:cs typeface="Calibri"/>
                <a:sym typeface="Calibri"/>
              </a:rPr>
            </a:br>
            <a:endParaRPr sz="3200" b="1" i="0" u="none" strike="noStrike" cap="none" dirty="0">
              <a:solidFill>
                <a:schemeClr val="lt1"/>
              </a:solidFill>
              <a:latin typeface="Lexend"/>
              <a:ea typeface="Lexend"/>
              <a:cs typeface="Lexend"/>
              <a:sym typeface="Lexend"/>
            </a:endParaRPr>
          </a:p>
        </p:txBody>
      </p:sp>
      <p:grpSp>
        <p:nvGrpSpPr>
          <p:cNvPr id="168" name="Google Shape;168;p1"/>
          <p:cNvGrpSpPr/>
          <p:nvPr/>
        </p:nvGrpSpPr>
        <p:grpSpPr>
          <a:xfrm>
            <a:off x="1211416" y="5675459"/>
            <a:ext cx="9769187" cy="1128737"/>
            <a:chOff x="498500" y="4137629"/>
            <a:chExt cx="8147326" cy="941346"/>
          </a:xfrm>
        </p:grpSpPr>
        <p:grpSp>
          <p:nvGrpSpPr>
            <p:cNvPr id="169" name="Google Shape;169;p1"/>
            <p:cNvGrpSpPr/>
            <p:nvPr/>
          </p:nvGrpSpPr>
          <p:grpSpPr>
            <a:xfrm>
              <a:off x="498500" y="4226550"/>
              <a:ext cx="4586516" cy="852425"/>
              <a:chOff x="498500" y="4226550"/>
              <a:chExt cx="4586516" cy="852425"/>
            </a:xfrm>
          </p:grpSpPr>
          <p:grpSp>
            <p:nvGrpSpPr>
              <p:cNvPr id="170" name="Google Shape;170;p1"/>
              <p:cNvGrpSpPr/>
              <p:nvPr/>
            </p:nvGrpSpPr>
            <p:grpSpPr>
              <a:xfrm>
                <a:off x="498500" y="4226550"/>
                <a:ext cx="2782903" cy="852425"/>
                <a:chOff x="661431" y="5761985"/>
                <a:chExt cx="4102762" cy="1256708"/>
              </a:xfrm>
            </p:grpSpPr>
            <p:pic>
              <p:nvPicPr>
                <p:cNvPr id="171" name="Google Shape;171;p1"/>
                <p:cNvPicPr preferRelativeResize="0"/>
                <p:nvPr/>
              </p:nvPicPr>
              <p:blipFill rotWithShape="1">
                <a:blip r:embed="rId5">
                  <a:alphaModFix/>
                </a:blip>
                <a:srcRect/>
                <a:stretch/>
              </p:blipFill>
              <p:spPr>
                <a:xfrm>
                  <a:off x="3392779" y="5768268"/>
                  <a:ext cx="1371414" cy="1072165"/>
                </a:xfrm>
                <a:prstGeom prst="rect">
                  <a:avLst/>
                </a:prstGeom>
                <a:noFill/>
                <a:ln>
                  <a:noFill/>
                </a:ln>
              </p:spPr>
            </p:pic>
            <p:pic>
              <p:nvPicPr>
                <p:cNvPr id="172" name="Google Shape;172;p1"/>
                <p:cNvPicPr preferRelativeResize="0"/>
                <p:nvPr/>
              </p:nvPicPr>
              <p:blipFill rotWithShape="1">
                <a:blip r:embed="rId6">
                  <a:alphaModFix/>
                </a:blip>
                <a:srcRect/>
                <a:stretch/>
              </p:blipFill>
              <p:spPr>
                <a:xfrm>
                  <a:off x="661431" y="5761985"/>
                  <a:ext cx="1584550" cy="1256708"/>
                </a:xfrm>
                <a:prstGeom prst="rect">
                  <a:avLst/>
                </a:prstGeom>
                <a:noFill/>
                <a:ln>
                  <a:noFill/>
                </a:ln>
              </p:spPr>
            </p:pic>
          </p:grpSp>
          <p:pic>
            <p:nvPicPr>
              <p:cNvPr id="173" name="Google Shape;173;p1" descr="Logo Oriensys"/>
              <p:cNvPicPr preferRelativeResize="0"/>
              <p:nvPr/>
            </p:nvPicPr>
            <p:blipFill rotWithShape="1">
              <a:blip r:embed="rId7">
                <a:alphaModFix/>
              </a:blip>
              <a:srcRect/>
              <a:stretch/>
            </p:blipFill>
            <p:spPr>
              <a:xfrm>
                <a:off x="4059273" y="4297788"/>
                <a:ext cx="1025743" cy="621025"/>
              </a:xfrm>
              <a:prstGeom prst="rect">
                <a:avLst/>
              </a:prstGeom>
              <a:noFill/>
              <a:ln>
                <a:noFill/>
              </a:ln>
            </p:spPr>
          </p:pic>
        </p:grpSp>
        <p:pic>
          <p:nvPicPr>
            <p:cNvPr id="174" name="Google Shape;174;p1"/>
            <p:cNvPicPr preferRelativeResize="0"/>
            <p:nvPr/>
          </p:nvPicPr>
          <p:blipFill rotWithShape="1">
            <a:blip r:embed="rId8">
              <a:alphaModFix/>
            </a:blip>
            <a:srcRect/>
            <a:stretch/>
          </p:blipFill>
          <p:spPr>
            <a:xfrm>
              <a:off x="7927676" y="4244682"/>
              <a:ext cx="718150" cy="727244"/>
            </a:xfrm>
            <a:prstGeom prst="rect">
              <a:avLst/>
            </a:prstGeom>
            <a:noFill/>
            <a:ln>
              <a:noFill/>
            </a:ln>
          </p:spPr>
        </p:pic>
        <p:pic>
          <p:nvPicPr>
            <p:cNvPr id="175" name="Google Shape;175;p1"/>
            <p:cNvPicPr preferRelativeResize="0"/>
            <p:nvPr/>
          </p:nvPicPr>
          <p:blipFill rotWithShape="1">
            <a:blip r:embed="rId9">
              <a:alphaModFix/>
            </a:blip>
            <a:srcRect t="-7329" b="7329"/>
            <a:stretch/>
          </p:blipFill>
          <p:spPr>
            <a:xfrm>
              <a:off x="6147275" y="4137629"/>
              <a:ext cx="718150" cy="913596"/>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r>
              <a:rPr lang="en-US" sz="2400" b="1" kern="100" dirty="0" err="1">
                <a:latin typeface="+mn-lt"/>
                <a:ea typeface="Aptos" panose="020B0004020202020204" pitchFamily="34" charset="0"/>
                <a:cs typeface="Times New Roman" panose="02020603050405020304" pitchFamily="18" charset="0"/>
              </a:rPr>
              <a:t>Chapitre</a:t>
            </a:r>
            <a:r>
              <a:rPr lang="x-none" sz="2400" kern="100" dirty="0">
                <a:effectLst/>
                <a:latin typeface="+mn-lt"/>
                <a:ea typeface="Aptos" panose="020B0004020202020204" pitchFamily="34" charset="0"/>
                <a:cs typeface="Times New Roman" panose="02020603050405020304" pitchFamily="18" charset="0"/>
              </a:rPr>
              <a:t> 3 </a:t>
            </a:r>
            <a:r>
              <a:rPr lang="fr-FR" sz="2400" kern="100" dirty="0">
                <a:latin typeface="+mn-lt"/>
                <a:ea typeface="Aptos" panose="020B0004020202020204" pitchFamily="34" charset="0"/>
                <a:cs typeface="Times New Roman" panose="02020603050405020304" pitchFamily="18" charset="0"/>
              </a:rPr>
              <a:t>Définir les questions à traiter pour les cours en ligne destinés aux personnes</a:t>
            </a:r>
            <a:r>
              <a:rPr lang="ro-RO" sz="2400" kern="100" dirty="0">
                <a:latin typeface="+mn-lt"/>
                <a:ea typeface="Aptos" panose="020B0004020202020204" pitchFamily="34" charset="0"/>
                <a:cs typeface="Times New Roman" panose="02020603050405020304" pitchFamily="18" charset="0"/>
              </a:rPr>
              <a:t> </a:t>
            </a:r>
            <a:r>
              <a:rPr lang="fr-FR" sz="2400" kern="100" dirty="0">
                <a:latin typeface="+mn-lt"/>
                <a:ea typeface="Aptos" panose="020B0004020202020204" pitchFamily="34" charset="0"/>
                <a:cs typeface="Times New Roman" panose="02020603050405020304" pitchFamily="18" charset="0"/>
              </a:rPr>
              <a:t>handicapées</a:t>
            </a:r>
            <a:endParaRPr lang="x-none" sz="2400"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ro-RO" sz="2400" b="1" kern="100" dirty="0">
                <a:latin typeface="+mn-lt"/>
                <a:cs typeface="Times New Roman" panose="02020603050405020304" pitchFamily="18" charset="0"/>
              </a:rPr>
              <a:t>Chapitre</a:t>
            </a:r>
            <a:r>
              <a:rPr lang="x-none" sz="2400" b="1" kern="100" dirty="0">
                <a:latin typeface="+mn-lt"/>
                <a:cs typeface="Times New Roman" panose="02020603050405020304" pitchFamily="18" charset="0"/>
              </a:rPr>
              <a:t> 4</a:t>
            </a:r>
            <a:r>
              <a:rPr lang="x-none" sz="2400" kern="100" dirty="0">
                <a:effectLst/>
                <a:latin typeface="+mn-lt"/>
                <a:ea typeface="Aptos" panose="020B0004020202020204" pitchFamily="34" charset="0"/>
                <a:cs typeface="Times New Roman" panose="02020603050405020304" pitchFamily="18" charset="0"/>
              </a:rPr>
              <a:t> </a:t>
            </a:r>
            <a:r>
              <a:rPr lang="fr-FR" sz="2400" kern="100" dirty="0">
                <a:latin typeface="+mn-lt"/>
                <a:ea typeface="Aptos" panose="020B0004020202020204" pitchFamily="34" charset="0"/>
                <a:cs typeface="Times New Roman" panose="02020603050405020304" pitchFamily="18" charset="0"/>
              </a:rPr>
              <a:t>Identifier les méthodes d'enseignement pour les cours en ligne destinés aux</a:t>
            </a:r>
            <a:r>
              <a:rPr lang="ro-RO" sz="2400" kern="100" dirty="0">
                <a:latin typeface="+mn-lt"/>
                <a:ea typeface="Aptos" panose="020B0004020202020204" pitchFamily="34" charset="0"/>
                <a:cs typeface="Times New Roman" panose="02020603050405020304" pitchFamily="18" charset="0"/>
              </a:rPr>
              <a:t> </a:t>
            </a:r>
            <a:r>
              <a:rPr lang="fr-FR" sz="2400" kern="100" dirty="0">
                <a:latin typeface="+mn-lt"/>
                <a:ea typeface="Aptos" panose="020B0004020202020204" pitchFamily="34" charset="0"/>
                <a:cs typeface="Times New Roman" panose="02020603050405020304" pitchFamily="18" charset="0"/>
              </a:rPr>
              <a:t>personnes handicapées</a:t>
            </a:r>
            <a:endParaRPr lang="x-none" sz="2400"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ro-RO" sz="2400" b="1" kern="100" dirty="0">
                <a:latin typeface="+mn-lt"/>
                <a:cs typeface="Times New Roman" panose="02020603050405020304" pitchFamily="18" charset="0"/>
              </a:rPr>
              <a:t>Chapitre</a:t>
            </a:r>
            <a:r>
              <a:rPr lang="x-none" sz="2400" kern="100" dirty="0">
                <a:effectLst/>
                <a:latin typeface="+mn-lt"/>
                <a:ea typeface="Aptos" panose="020B0004020202020204" pitchFamily="34" charset="0"/>
                <a:cs typeface="Times New Roman" panose="02020603050405020304" pitchFamily="18" charset="0"/>
              </a:rPr>
              <a:t> </a:t>
            </a:r>
            <a:r>
              <a:rPr lang="x-none" sz="2400" b="1" kern="100" dirty="0">
                <a:effectLst/>
                <a:latin typeface="+mn-lt"/>
                <a:ea typeface="Aptos" panose="020B0004020202020204" pitchFamily="34" charset="0"/>
                <a:cs typeface="Times New Roman" panose="02020603050405020304" pitchFamily="18" charset="0"/>
              </a:rPr>
              <a:t>5</a:t>
            </a:r>
            <a:r>
              <a:rPr lang="x-none" sz="2400" kern="100" dirty="0">
                <a:effectLst/>
                <a:latin typeface="+mn-lt"/>
                <a:ea typeface="Aptos" panose="020B0004020202020204" pitchFamily="34" charset="0"/>
                <a:cs typeface="Times New Roman" panose="02020603050405020304" pitchFamily="18" charset="0"/>
              </a:rPr>
              <a:t> </a:t>
            </a:r>
            <a:r>
              <a:rPr lang="fr-FR" sz="2400" kern="100" dirty="0">
                <a:latin typeface="+mn-lt"/>
                <a:ea typeface="Aptos" panose="020B0004020202020204" pitchFamily="34" charset="0"/>
                <a:cs typeface="Times New Roman" panose="02020603050405020304" pitchFamily="18" charset="0"/>
              </a:rPr>
              <a:t>Déterminer les moyens d'atteindre les objectifs des cours en ligne pour les</a:t>
            </a:r>
            <a:r>
              <a:rPr lang="ro-RO" sz="2400" kern="100" dirty="0">
                <a:latin typeface="+mn-lt"/>
                <a:ea typeface="Aptos" panose="020B0004020202020204" pitchFamily="34" charset="0"/>
                <a:cs typeface="Times New Roman" panose="02020603050405020304" pitchFamily="18" charset="0"/>
              </a:rPr>
              <a:t> </a:t>
            </a:r>
            <a:r>
              <a:rPr lang="fr-FR" sz="2400" kern="100" dirty="0">
                <a:latin typeface="+mn-lt"/>
                <a:ea typeface="Aptos" panose="020B0004020202020204" pitchFamily="34" charset="0"/>
                <a:cs typeface="Times New Roman" panose="02020603050405020304" pitchFamily="18" charset="0"/>
              </a:rPr>
              <a:t>personnes handicapées</a:t>
            </a:r>
            <a:endParaRPr lang="x-none" sz="2400"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ro-RO" sz="2400" b="1" kern="100" dirty="0">
                <a:latin typeface="Arial"/>
                <a:cs typeface="Times New Roman" panose="02020603050405020304" pitchFamily="18" charset="0"/>
              </a:rPr>
              <a:t>Chapitre</a:t>
            </a:r>
            <a:r>
              <a:rPr lang="x-none" sz="2400" kern="100" dirty="0">
                <a:effectLst/>
                <a:latin typeface="+mn-lt"/>
                <a:ea typeface="Aptos" panose="020B0004020202020204" pitchFamily="34" charset="0"/>
                <a:cs typeface="Times New Roman" panose="02020603050405020304" pitchFamily="18" charset="0"/>
              </a:rPr>
              <a:t> </a:t>
            </a:r>
            <a:r>
              <a:rPr lang="x-none" sz="2400" b="1" kern="100" dirty="0">
                <a:effectLst/>
                <a:latin typeface="+mn-lt"/>
                <a:ea typeface="Aptos" panose="020B0004020202020204" pitchFamily="34" charset="0"/>
                <a:cs typeface="Times New Roman" panose="02020603050405020304" pitchFamily="18" charset="0"/>
              </a:rPr>
              <a:t>6</a:t>
            </a:r>
            <a:r>
              <a:rPr lang="x-none" sz="2400" kern="100" dirty="0">
                <a:effectLst/>
                <a:latin typeface="+mn-lt"/>
                <a:ea typeface="Aptos" panose="020B0004020202020204" pitchFamily="34" charset="0"/>
                <a:cs typeface="Times New Roman" panose="02020603050405020304" pitchFamily="18" charset="0"/>
              </a:rPr>
              <a:t> </a:t>
            </a:r>
            <a:r>
              <a:rPr lang="fr-FR" sz="2400" kern="100" dirty="0">
                <a:latin typeface="+mn-lt"/>
                <a:cs typeface="Times New Roman" panose="02020603050405020304" pitchFamily="18" charset="0"/>
              </a:rPr>
              <a:t>Présentation accompagnée de moyens techniques, conversation, exercice, démonstration pour les cours en ligne destinés aux personnes handicapées</a:t>
            </a:r>
            <a:endParaRPr lang="x-none" sz="2400" kern="100" dirty="0">
              <a:latin typeface="+mn-lt"/>
              <a:cs typeface="Times New Roman" panose="02020603050405020304" pitchFamily="18" charset="0"/>
            </a:endParaRP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en-US" sz="2800" b="1" kern="100" dirty="0" err="1">
                <a:latin typeface="+mn-lt"/>
                <a:ea typeface="Aptos" panose="020B0004020202020204" pitchFamily="34" charset="0"/>
                <a:cs typeface="Times New Roman" panose="02020603050405020304" pitchFamily="18" charset="0"/>
              </a:rPr>
              <a:t>Résultats</a:t>
            </a:r>
            <a:r>
              <a:rPr lang="en-US" sz="2800" b="1" kern="100" dirty="0">
                <a:latin typeface="+mn-lt"/>
                <a:ea typeface="Aptos" panose="020B0004020202020204" pitchFamily="34" charset="0"/>
                <a:cs typeface="Times New Roman" panose="02020603050405020304" pitchFamily="18" charset="0"/>
              </a:rPr>
              <a:t> du </a:t>
            </a:r>
            <a:r>
              <a:rPr lang="en-US" sz="2800" b="1" kern="100" dirty="0" err="1">
                <a:latin typeface="+mn-lt"/>
                <a:ea typeface="Aptos" panose="020B0004020202020204" pitchFamily="34" charset="0"/>
                <a:cs typeface="Times New Roman" panose="02020603050405020304" pitchFamily="18" charset="0"/>
              </a:rPr>
              <a:t>Projet</a:t>
            </a:r>
            <a:r>
              <a:rPr lang="x-none" sz="2800" kern="100" dirty="0">
                <a:effectLst/>
                <a:latin typeface="+mn-lt"/>
                <a:ea typeface="Aptos" panose="020B0004020202020204" pitchFamily="34" charset="0"/>
                <a:cs typeface="Times New Roman" panose="02020603050405020304" pitchFamily="18" charset="0"/>
              </a:rPr>
              <a:t/>
            </a:r>
            <a:br>
              <a:rPr lang="x-none"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xmlns="" id="{B5A1E8FA-7BA0-B4DC-F57D-1444387C8B4B}"/>
              </a:ext>
            </a:extLst>
          </p:cNvPr>
          <p:cNvPicPr>
            <a:picLocks noChangeAspect="1"/>
          </p:cNvPicPr>
          <p:nvPr/>
        </p:nvPicPr>
        <p:blipFill>
          <a:blip r:embed="rId3"/>
          <a:stretch>
            <a:fillRect/>
          </a:stretch>
        </p:blipFill>
        <p:spPr>
          <a:xfrm>
            <a:off x="487058" y="5237357"/>
            <a:ext cx="1282700" cy="1155700"/>
          </a:xfrm>
          <a:prstGeom prst="rect">
            <a:avLst/>
          </a:prstGeom>
        </p:spPr>
      </p:pic>
    </p:spTree>
    <p:extLst>
      <p:ext uri="{BB962C8B-B14F-4D97-AF65-F5344CB8AC3E}">
        <p14:creationId xmlns:p14="http://schemas.microsoft.com/office/powerpoint/2010/main" val="3862621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r>
              <a:rPr lang="ro-RO" sz="2400" b="1" kern="100" dirty="0">
                <a:latin typeface="Arial"/>
                <a:cs typeface="Times New Roman" panose="02020603050405020304" pitchFamily="18" charset="0"/>
              </a:rPr>
              <a:t>Chapitre</a:t>
            </a:r>
            <a:r>
              <a:rPr lang="x-none" sz="2400" kern="100" dirty="0">
                <a:effectLst/>
                <a:latin typeface="+mn-lt"/>
                <a:ea typeface="Aptos" panose="020B0004020202020204" pitchFamily="34" charset="0"/>
                <a:cs typeface="Times New Roman" panose="02020603050405020304" pitchFamily="18" charset="0"/>
              </a:rPr>
              <a:t> </a:t>
            </a:r>
            <a:r>
              <a:rPr lang="x-none" sz="2400" b="1" kern="100" dirty="0">
                <a:effectLst/>
                <a:latin typeface="+mn-lt"/>
                <a:ea typeface="Aptos" panose="020B0004020202020204" pitchFamily="34" charset="0"/>
                <a:cs typeface="Times New Roman" panose="02020603050405020304" pitchFamily="18" charset="0"/>
              </a:rPr>
              <a:t>7</a:t>
            </a:r>
            <a:r>
              <a:rPr lang="x-none" sz="2400" kern="100" dirty="0">
                <a:effectLst/>
                <a:latin typeface="+mn-lt"/>
                <a:ea typeface="Aptos" panose="020B0004020202020204" pitchFamily="34" charset="0"/>
                <a:cs typeface="Times New Roman" panose="02020603050405020304" pitchFamily="18" charset="0"/>
              </a:rPr>
              <a:t> </a:t>
            </a:r>
            <a:r>
              <a:rPr lang="fr-FR" sz="2400" kern="100" dirty="0">
                <a:latin typeface="+mn-lt"/>
                <a:ea typeface="Aptos" panose="020B0004020202020204" pitchFamily="34" charset="0"/>
                <a:cs typeface="Times New Roman" panose="02020603050405020304" pitchFamily="18" charset="0"/>
              </a:rPr>
              <a:t>Méthodes de participation active pour les cours en ligne destinés aux personnes</a:t>
            </a:r>
            <a:r>
              <a:rPr lang="ro-RO" sz="2400" kern="100" dirty="0">
                <a:latin typeface="+mn-lt"/>
                <a:ea typeface="Aptos" panose="020B0004020202020204" pitchFamily="34" charset="0"/>
                <a:cs typeface="Times New Roman" panose="02020603050405020304" pitchFamily="18" charset="0"/>
              </a:rPr>
              <a:t> </a:t>
            </a:r>
            <a:r>
              <a:rPr lang="fr-FR" sz="2400" kern="100" dirty="0">
                <a:latin typeface="+mn-lt"/>
                <a:ea typeface="Aptos" panose="020B0004020202020204" pitchFamily="34" charset="0"/>
                <a:cs typeface="Times New Roman" panose="02020603050405020304" pitchFamily="18" charset="0"/>
              </a:rPr>
              <a:t>handicapées</a:t>
            </a:r>
            <a:endParaRPr lang="x-none" sz="2400"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ro-RO" sz="2400" b="1" kern="100" dirty="0">
                <a:latin typeface="Arial"/>
                <a:cs typeface="Times New Roman" panose="02020603050405020304" pitchFamily="18" charset="0"/>
              </a:rPr>
              <a:t>Chapitre</a:t>
            </a:r>
            <a:r>
              <a:rPr lang="x-none" sz="2400" kern="100" dirty="0">
                <a:effectLst/>
                <a:latin typeface="+mn-lt"/>
                <a:ea typeface="Aptos" panose="020B0004020202020204" pitchFamily="34" charset="0"/>
                <a:cs typeface="Times New Roman" panose="02020603050405020304" pitchFamily="18" charset="0"/>
              </a:rPr>
              <a:t> </a:t>
            </a:r>
            <a:r>
              <a:rPr lang="x-none" sz="2400" b="1" kern="100" dirty="0">
                <a:effectLst/>
                <a:latin typeface="+mn-lt"/>
                <a:ea typeface="Aptos" panose="020B0004020202020204" pitchFamily="34" charset="0"/>
                <a:cs typeface="Times New Roman" panose="02020603050405020304" pitchFamily="18" charset="0"/>
              </a:rPr>
              <a:t>8</a:t>
            </a:r>
            <a:r>
              <a:rPr lang="x-none" sz="2400" kern="100" dirty="0">
                <a:effectLst/>
                <a:latin typeface="+mn-lt"/>
                <a:ea typeface="Aptos" panose="020B0004020202020204" pitchFamily="34" charset="0"/>
                <a:cs typeface="Times New Roman" panose="02020603050405020304" pitchFamily="18" charset="0"/>
              </a:rPr>
              <a:t> </a:t>
            </a:r>
            <a:r>
              <a:rPr lang="fr-FR" sz="2400" kern="100" dirty="0">
                <a:latin typeface="+mn-lt"/>
                <a:cs typeface="Times New Roman" panose="02020603050405020304" pitchFamily="18" charset="0"/>
              </a:rPr>
              <a:t>Méthodes de fixation et de consolidation des cours en ligne pour les personnes handicapées</a:t>
            </a:r>
            <a:endParaRPr lang="x-none" sz="2400" kern="100" dirty="0">
              <a:latin typeface="+mn-lt"/>
              <a:cs typeface="Times New Roman" panose="02020603050405020304" pitchFamily="18" charset="0"/>
            </a:endParaRPr>
          </a:p>
          <a:p>
            <a:pPr marL="95250" indent="0">
              <a:lnSpc>
                <a:spcPct val="115000"/>
              </a:lnSpc>
              <a:spcAft>
                <a:spcPts val="800"/>
              </a:spcAft>
              <a:buNone/>
            </a:pPr>
            <a:r>
              <a:rPr lang="ro-RO" sz="2400" b="1" kern="100" dirty="0">
                <a:latin typeface="Arial"/>
                <a:cs typeface="Times New Roman" panose="02020603050405020304" pitchFamily="18" charset="0"/>
              </a:rPr>
              <a:t>Chapitre</a:t>
            </a:r>
            <a:r>
              <a:rPr lang="x-none" sz="2400" kern="100" dirty="0">
                <a:effectLst/>
                <a:latin typeface="+mn-lt"/>
                <a:ea typeface="Aptos" panose="020B0004020202020204" pitchFamily="34" charset="0"/>
                <a:cs typeface="Times New Roman" panose="02020603050405020304" pitchFamily="18" charset="0"/>
              </a:rPr>
              <a:t> </a:t>
            </a:r>
            <a:r>
              <a:rPr lang="x-none" sz="2400" b="1" kern="100" dirty="0">
                <a:effectLst/>
                <a:latin typeface="+mn-lt"/>
                <a:ea typeface="Aptos" panose="020B0004020202020204" pitchFamily="34" charset="0"/>
                <a:cs typeface="Times New Roman" panose="02020603050405020304" pitchFamily="18" charset="0"/>
              </a:rPr>
              <a:t>9</a:t>
            </a:r>
            <a:r>
              <a:rPr lang="x-none" sz="2400" kern="100" dirty="0">
                <a:effectLst/>
                <a:latin typeface="+mn-lt"/>
                <a:ea typeface="Aptos" panose="020B0004020202020204" pitchFamily="34" charset="0"/>
                <a:cs typeface="Times New Roman" panose="02020603050405020304" pitchFamily="18" charset="0"/>
              </a:rPr>
              <a:t> </a:t>
            </a:r>
            <a:r>
              <a:rPr lang="fr-FR" sz="2400" kern="100" dirty="0">
                <a:latin typeface="+mn-lt"/>
                <a:cs typeface="Times New Roman" panose="02020603050405020304" pitchFamily="18" charset="0"/>
              </a:rPr>
              <a:t>Créer un cours en ligne pour les personnes handicapées</a:t>
            </a:r>
            <a:endParaRPr lang="x-none" sz="2400" kern="100" dirty="0">
              <a:latin typeface="+mn-lt"/>
              <a:cs typeface="Times New Roman" panose="02020603050405020304" pitchFamily="18" charset="0"/>
            </a:endParaRPr>
          </a:p>
          <a:p>
            <a:pPr marL="95250" indent="0">
              <a:lnSpc>
                <a:spcPct val="115000"/>
              </a:lnSpc>
              <a:spcAft>
                <a:spcPts val="800"/>
              </a:spcAft>
              <a:buNone/>
            </a:pPr>
            <a:r>
              <a:rPr lang="ro-RO" sz="2400" b="1" kern="100" dirty="0">
                <a:latin typeface="Arial"/>
                <a:cs typeface="Times New Roman" panose="02020603050405020304" pitchFamily="18" charset="0"/>
              </a:rPr>
              <a:t>Chapitre</a:t>
            </a:r>
            <a:r>
              <a:rPr lang="x-none" sz="2400" kern="100" dirty="0">
                <a:effectLst/>
                <a:latin typeface="+mn-lt"/>
                <a:ea typeface="Aptos" panose="020B0004020202020204" pitchFamily="34" charset="0"/>
                <a:cs typeface="Times New Roman" panose="02020603050405020304" pitchFamily="18" charset="0"/>
              </a:rPr>
              <a:t> </a:t>
            </a:r>
            <a:r>
              <a:rPr lang="x-none" sz="2400" b="1" kern="100" dirty="0">
                <a:effectLst/>
                <a:latin typeface="+mn-lt"/>
                <a:ea typeface="Aptos" panose="020B0004020202020204" pitchFamily="34" charset="0"/>
                <a:cs typeface="Times New Roman" panose="02020603050405020304" pitchFamily="18" charset="0"/>
              </a:rPr>
              <a:t>10</a:t>
            </a:r>
            <a:r>
              <a:rPr lang="x-none" sz="2400" kern="100" dirty="0">
                <a:effectLst/>
                <a:latin typeface="+mn-lt"/>
                <a:ea typeface="Aptos" panose="020B0004020202020204" pitchFamily="34" charset="0"/>
                <a:cs typeface="Times New Roman" panose="02020603050405020304" pitchFamily="18" charset="0"/>
              </a:rPr>
              <a:t> </a:t>
            </a:r>
            <a:r>
              <a:rPr lang="fr-FR" sz="2400" kern="100" dirty="0">
                <a:latin typeface="+mn-lt"/>
                <a:cs typeface="Times New Roman" panose="02020603050405020304" pitchFamily="18" charset="0"/>
              </a:rPr>
              <a:t>Proposition d'horaire pour la durée de chaque session d'un cours en ligne pour les personnes handicapées </a:t>
            </a:r>
            <a:endParaRPr lang="x-none" sz="2400" kern="100" dirty="0">
              <a:effectLst/>
              <a:latin typeface="+mn-lt"/>
              <a:ea typeface="Aptos" panose="020B0004020202020204" pitchFamily="34" charset="0"/>
              <a:cs typeface="Times New Roman" panose="02020603050405020304" pitchFamily="18" charset="0"/>
            </a:endParaRP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en-US" sz="2800" b="1" kern="100" dirty="0" err="1">
                <a:latin typeface="+mn-lt"/>
                <a:ea typeface="Aptos" panose="020B0004020202020204" pitchFamily="34" charset="0"/>
                <a:cs typeface="Times New Roman" panose="02020603050405020304" pitchFamily="18" charset="0"/>
              </a:rPr>
              <a:t>Résultats</a:t>
            </a:r>
            <a:r>
              <a:rPr lang="en-US" sz="2800" b="1" kern="100" dirty="0">
                <a:latin typeface="+mn-lt"/>
                <a:ea typeface="Aptos" panose="020B0004020202020204" pitchFamily="34" charset="0"/>
                <a:cs typeface="Times New Roman" panose="02020603050405020304" pitchFamily="18" charset="0"/>
              </a:rPr>
              <a:t> du </a:t>
            </a:r>
            <a:r>
              <a:rPr lang="en-US" sz="2800" b="1" kern="100" dirty="0" err="1">
                <a:latin typeface="+mn-lt"/>
                <a:ea typeface="Aptos" panose="020B0004020202020204" pitchFamily="34" charset="0"/>
                <a:cs typeface="Times New Roman" panose="02020603050405020304" pitchFamily="18" charset="0"/>
              </a:rPr>
              <a:t>Projet</a:t>
            </a:r>
            <a:r>
              <a:rPr lang="x-none" sz="2800" kern="100" dirty="0">
                <a:effectLst/>
                <a:latin typeface="+mn-lt"/>
                <a:ea typeface="Aptos" panose="020B0004020202020204" pitchFamily="34" charset="0"/>
                <a:cs typeface="Times New Roman" panose="02020603050405020304" pitchFamily="18" charset="0"/>
              </a:rPr>
              <a:t/>
            </a:r>
            <a:br>
              <a:rPr lang="x-none"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xmlns="" id="{A5768AD9-02FE-9930-9C61-6A2886282070}"/>
              </a:ext>
            </a:extLst>
          </p:cNvPr>
          <p:cNvPicPr>
            <a:picLocks noChangeAspect="1"/>
          </p:cNvPicPr>
          <p:nvPr/>
        </p:nvPicPr>
        <p:blipFill>
          <a:blip r:embed="rId3"/>
          <a:stretch>
            <a:fillRect/>
          </a:stretch>
        </p:blipFill>
        <p:spPr>
          <a:xfrm>
            <a:off x="408166" y="5511664"/>
            <a:ext cx="1282700" cy="1155700"/>
          </a:xfrm>
          <a:prstGeom prst="rect">
            <a:avLst/>
          </a:prstGeom>
        </p:spPr>
      </p:pic>
    </p:spTree>
    <p:extLst>
      <p:ext uri="{BB962C8B-B14F-4D97-AF65-F5344CB8AC3E}">
        <p14:creationId xmlns:p14="http://schemas.microsoft.com/office/powerpoint/2010/main" val="3784965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gn="just">
              <a:lnSpc>
                <a:spcPct val="115000"/>
              </a:lnSpc>
              <a:spcAft>
                <a:spcPts val="800"/>
              </a:spcAft>
              <a:buNone/>
            </a:pPr>
            <a:r>
              <a:rPr lang="x-none" sz="2400" b="1" kern="100" dirty="0">
                <a:effectLst/>
                <a:latin typeface="+mn-lt"/>
                <a:ea typeface="Aptos" panose="020B0004020202020204" pitchFamily="34" charset="0"/>
                <a:cs typeface="Times New Roman" panose="02020603050405020304" pitchFamily="18" charset="0"/>
              </a:rPr>
              <a:t>2. </a:t>
            </a:r>
            <a:r>
              <a:rPr lang="fr-FR" sz="2400" b="1" kern="100" dirty="0">
                <a:latin typeface="+mn-lt"/>
                <a:ea typeface="Aptos" panose="020B0004020202020204" pitchFamily="34" charset="0"/>
                <a:cs typeface="Times New Roman" panose="02020603050405020304" pitchFamily="18" charset="0"/>
              </a:rPr>
              <a:t>Cours vidéo </a:t>
            </a:r>
            <a:r>
              <a:rPr lang="ro-RO" sz="2400" b="1" kern="100" dirty="0">
                <a:latin typeface="+mn-lt"/>
                <a:ea typeface="Aptos" panose="020B0004020202020204" pitchFamily="34" charset="0"/>
                <a:cs typeface="Times New Roman" panose="02020603050405020304" pitchFamily="18" charset="0"/>
              </a:rPr>
              <a:t>”</a:t>
            </a:r>
            <a:r>
              <a:rPr lang="fr-FR" sz="2400" b="1" kern="100" dirty="0">
                <a:latin typeface="+mn-lt"/>
                <a:ea typeface="Aptos" panose="020B0004020202020204" pitchFamily="34" charset="0"/>
                <a:cs typeface="Times New Roman" panose="02020603050405020304" pitchFamily="18" charset="0"/>
              </a:rPr>
              <a:t>Communication efficace en ligne, adaptée aux personnes</a:t>
            </a:r>
            <a:r>
              <a:rPr lang="ro-RO" sz="2400" b="1" kern="100" dirty="0">
                <a:latin typeface="+mn-lt"/>
                <a:ea typeface="Aptos" panose="020B0004020202020204" pitchFamily="34" charset="0"/>
                <a:cs typeface="Times New Roman" panose="02020603050405020304" pitchFamily="18" charset="0"/>
              </a:rPr>
              <a:t> </a:t>
            </a:r>
            <a:r>
              <a:rPr lang="en-US" sz="2400" b="1" kern="100" dirty="0" err="1">
                <a:latin typeface="+mn-lt"/>
                <a:ea typeface="Aptos" panose="020B0004020202020204" pitchFamily="34" charset="0"/>
                <a:cs typeface="Times New Roman" panose="02020603050405020304" pitchFamily="18" charset="0"/>
              </a:rPr>
              <a:t>handicapées</a:t>
            </a:r>
            <a:r>
              <a:rPr lang="x-none" sz="2400" b="1" kern="100" dirty="0">
                <a:effectLst/>
                <a:latin typeface="+mn-lt"/>
                <a:ea typeface="Aptos" panose="020B0004020202020204" pitchFamily="34" charset="0"/>
                <a:cs typeface="Times New Roman" panose="02020603050405020304" pitchFamily="18" charset="0"/>
              </a:rPr>
              <a:t>”</a:t>
            </a:r>
            <a:endParaRPr lang="x-none" sz="2400" kern="100" dirty="0">
              <a:effectLst/>
              <a:latin typeface="+mn-lt"/>
              <a:ea typeface="Aptos" panose="020B0004020202020204" pitchFamily="34" charset="0"/>
              <a:cs typeface="Times New Roman" panose="02020603050405020304" pitchFamily="18" charset="0"/>
            </a:endParaRPr>
          </a:p>
          <a:p>
            <a:pPr marL="95250" indent="0" algn="just">
              <a:lnSpc>
                <a:spcPct val="115000"/>
              </a:lnSpc>
              <a:spcAft>
                <a:spcPts val="800"/>
              </a:spcAft>
              <a:buNone/>
            </a:pPr>
            <a:r>
              <a:rPr lang="fr-FR" sz="2400" kern="100" dirty="0">
                <a:latin typeface="+mn-lt"/>
                <a:ea typeface="Aptos" panose="020B0004020202020204" pitchFamily="34" charset="0"/>
                <a:cs typeface="Times New Roman" panose="02020603050405020304" pitchFamily="18" charset="0"/>
              </a:rPr>
              <a:t>Ce cours vidéo a fourni une formation détaillée sur la communication en ligne adaptée aux besoins des personnes handicapées, en mettant l'accent sur les techniques verbales et le contenu. Parmi les leçons </a:t>
            </a:r>
            <a:r>
              <a:rPr lang="fr-FR" sz="2400" kern="100" dirty="0" err="1" smtClean="0">
                <a:latin typeface="+mn-lt"/>
                <a:ea typeface="Aptos" panose="020B0004020202020204" pitchFamily="34" charset="0"/>
                <a:cs typeface="Times New Roman" panose="02020603050405020304" pitchFamily="18" charset="0"/>
              </a:rPr>
              <a:t>figuraent</a:t>
            </a:r>
            <a:r>
              <a:rPr lang="x-none" sz="2400" kern="100" dirty="0">
                <a:effectLst/>
                <a:latin typeface="+mn-lt"/>
                <a:ea typeface="Aptos" panose="020B0004020202020204" pitchFamily="34" charset="0"/>
                <a:cs typeface="Times New Roman" panose="02020603050405020304" pitchFamily="18" charset="0"/>
              </a:rPr>
              <a:t>:</a:t>
            </a:r>
          </a:p>
          <a:p>
            <a:pPr marL="95250" indent="0" algn="just">
              <a:lnSpc>
                <a:spcPct val="115000"/>
              </a:lnSpc>
              <a:spcAft>
                <a:spcPts val="800"/>
              </a:spcAft>
              <a:buNone/>
            </a:pPr>
            <a:r>
              <a:rPr lang="fr-FR" sz="2400" kern="100" dirty="0">
                <a:latin typeface="+mn-lt"/>
                <a:ea typeface="Aptos" panose="020B0004020202020204" pitchFamily="34" charset="0"/>
                <a:cs typeface="Times New Roman" panose="02020603050405020304" pitchFamily="18" charset="0"/>
              </a:rPr>
              <a:t>Leçon 1: Définition des concepts, des formes et des types de communication</a:t>
            </a:r>
            <a:endParaRPr lang="ro-RO" sz="2400" kern="100" dirty="0">
              <a:latin typeface="+mn-lt"/>
              <a:ea typeface="Aptos" panose="020B0004020202020204" pitchFamily="34" charset="0"/>
              <a:cs typeface="Times New Roman" panose="02020603050405020304" pitchFamily="18" charset="0"/>
            </a:endParaRPr>
          </a:p>
          <a:p>
            <a:pPr marL="95250" indent="0" algn="just">
              <a:lnSpc>
                <a:spcPct val="115000"/>
              </a:lnSpc>
              <a:spcAft>
                <a:spcPts val="800"/>
              </a:spcAft>
              <a:buNone/>
            </a:pPr>
            <a:r>
              <a:rPr lang="fr-FR" sz="2400" kern="100" dirty="0">
                <a:latin typeface="+mn-lt"/>
                <a:ea typeface="Aptos" panose="020B0004020202020204" pitchFamily="34" charset="0"/>
                <a:cs typeface="Times New Roman" panose="02020603050405020304" pitchFamily="18" charset="0"/>
              </a:rPr>
              <a:t>Leçon 2: Étymologie de la communication, définition conceptuelle d'un lien d'interaction humaine</a:t>
            </a: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en-US" sz="2800" b="1" kern="100" dirty="0" err="1">
                <a:latin typeface="+mn-lt"/>
                <a:ea typeface="Aptos" panose="020B0004020202020204" pitchFamily="34" charset="0"/>
                <a:cs typeface="Times New Roman" panose="02020603050405020304" pitchFamily="18" charset="0"/>
              </a:rPr>
              <a:t>Résultats</a:t>
            </a:r>
            <a:r>
              <a:rPr lang="en-US" sz="2800" b="1" kern="100" dirty="0">
                <a:latin typeface="+mn-lt"/>
                <a:ea typeface="Aptos" panose="020B0004020202020204" pitchFamily="34" charset="0"/>
                <a:cs typeface="Times New Roman" panose="02020603050405020304" pitchFamily="18" charset="0"/>
              </a:rPr>
              <a:t> du </a:t>
            </a:r>
            <a:r>
              <a:rPr lang="en-US" sz="2800" b="1" kern="100" dirty="0" err="1">
                <a:latin typeface="+mn-lt"/>
                <a:ea typeface="Aptos" panose="020B0004020202020204" pitchFamily="34" charset="0"/>
                <a:cs typeface="Times New Roman" panose="02020603050405020304" pitchFamily="18" charset="0"/>
              </a:rPr>
              <a:t>Projet</a:t>
            </a:r>
            <a:r>
              <a:rPr lang="x-none" sz="2800" kern="100" dirty="0">
                <a:effectLst/>
                <a:latin typeface="+mn-lt"/>
                <a:ea typeface="Aptos" panose="020B0004020202020204" pitchFamily="34" charset="0"/>
                <a:cs typeface="Times New Roman" panose="02020603050405020304" pitchFamily="18" charset="0"/>
              </a:rPr>
              <a:t/>
            </a:r>
            <a:br>
              <a:rPr lang="x-none"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xmlns="" id="{34E26D74-5EF5-63B2-B6BC-7D098751245F}"/>
              </a:ext>
            </a:extLst>
          </p:cNvPr>
          <p:cNvPicPr>
            <a:picLocks noChangeAspect="1"/>
          </p:cNvPicPr>
          <p:nvPr/>
        </p:nvPicPr>
        <p:blipFill>
          <a:blip r:embed="rId3"/>
          <a:stretch>
            <a:fillRect/>
          </a:stretch>
        </p:blipFill>
        <p:spPr>
          <a:xfrm>
            <a:off x="318651" y="5237357"/>
            <a:ext cx="1282700" cy="1155700"/>
          </a:xfrm>
          <a:prstGeom prst="rect">
            <a:avLst/>
          </a:prstGeom>
        </p:spPr>
      </p:pic>
    </p:spTree>
    <p:extLst>
      <p:ext uri="{BB962C8B-B14F-4D97-AF65-F5344CB8AC3E}">
        <p14:creationId xmlns:p14="http://schemas.microsoft.com/office/powerpoint/2010/main" val="1604003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r>
              <a:rPr lang="fr-FR" sz="2400" kern="100" dirty="0">
                <a:latin typeface="+mn-lt"/>
                <a:cs typeface="Times New Roman" panose="02020603050405020304" pitchFamily="18" charset="0"/>
              </a:rPr>
              <a:t>Leçon</a:t>
            </a:r>
            <a:r>
              <a:rPr lang="x-none" sz="2400" kern="100" dirty="0">
                <a:effectLst/>
                <a:latin typeface="+mn-lt"/>
                <a:ea typeface="Aptos" panose="020B0004020202020204" pitchFamily="34" charset="0"/>
                <a:cs typeface="Times New Roman" panose="02020603050405020304" pitchFamily="18" charset="0"/>
              </a:rPr>
              <a:t> 3</a:t>
            </a:r>
            <a:r>
              <a:rPr lang="ro-RO" sz="2400" kern="100" dirty="0">
                <a:effectLst/>
                <a:latin typeface="+mn-lt"/>
                <a:ea typeface="Aptos" panose="020B0004020202020204" pitchFamily="34" charset="0"/>
                <a:cs typeface="Times New Roman" panose="02020603050405020304" pitchFamily="18" charset="0"/>
              </a:rPr>
              <a:t> </a:t>
            </a:r>
            <a:r>
              <a:rPr lang="fr-FR" sz="2400" kern="100" dirty="0">
                <a:latin typeface="+mn-lt"/>
                <a:ea typeface="Aptos" panose="020B0004020202020204" pitchFamily="34" charset="0"/>
                <a:cs typeface="Times New Roman" panose="02020603050405020304" pitchFamily="18" charset="0"/>
              </a:rPr>
              <a:t>Techniques de communication verbale et de contenu dans l'environnement en ligne - création de contenu</a:t>
            </a:r>
            <a:endParaRPr lang="x-none" sz="2400"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fr-FR" sz="2400" kern="100" dirty="0">
                <a:latin typeface="+mn-lt"/>
                <a:cs typeface="Times New Roman" panose="02020603050405020304" pitchFamily="18" charset="0"/>
              </a:rPr>
              <a:t>Leçon</a:t>
            </a:r>
            <a:r>
              <a:rPr lang="x-none" sz="2400" kern="100" dirty="0">
                <a:effectLst/>
                <a:latin typeface="+mn-lt"/>
                <a:ea typeface="Aptos" panose="020B0004020202020204" pitchFamily="34" charset="0"/>
                <a:cs typeface="Times New Roman" panose="02020603050405020304" pitchFamily="18" charset="0"/>
              </a:rPr>
              <a:t> 4 </a:t>
            </a:r>
            <a:r>
              <a:rPr lang="fr-FR" sz="2400" kern="100" dirty="0">
                <a:latin typeface="+mn-lt"/>
                <a:ea typeface="Aptos" panose="020B0004020202020204" pitchFamily="34" charset="0"/>
                <a:cs typeface="Times New Roman" panose="02020603050405020304" pitchFamily="18" charset="0"/>
              </a:rPr>
              <a:t>Techniques de communication verbale en ligne - l'importance des mots et comment ils peuvent influencer la perception dans la communication avec les personnes handicapées</a:t>
            </a:r>
            <a:endParaRPr lang="x-none" sz="2400"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fr-FR" sz="2400" kern="100" dirty="0">
                <a:latin typeface="+mn-lt"/>
                <a:cs typeface="Times New Roman" panose="02020603050405020304" pitchFamily="18" charset="0"/>
              </a:rPr>
              <a:t>Leçon</a:t>
            </a:r>
            <a:r>
              <a:rPr lang="x-none" sz="2400" kern="100" dirty="0">
                <a:effectLst/>
                <a:latin typeface="+mn-lt"/>
                <a:ea typeface="Aptos" panose="020B0004020202020204" pitchFamily="34" charset="0"/>
                <a:cs typeface="Times New Roman" panose="02020603050405020304" pitchFamily="18" charset="0"/>
              </a:rPr>
              <a:t> 5</a:t>
            </a:r>
            <a:r>
              <a:rPr lang="ro-RO" sz="2400" kern="100" dirty="0">
                <a:effectLst/>
                <a:latin typeface="+mn-lt"/>
                <a:ea typeface="Aptos" panose="020B0004020202020204" pitchFamily="34" charset="0"/>
                <a:cs typeface="Times New Roman" panose="02020603050405020304" pitchFamily="18" charset="0"/>
              </a:rPr>
              <a:t> </a:t>
            </a:r>
            <a:r>
              <a:rPr lang="fr-FR" sz="2400" kern="100" dirty="0">
                <a:latin typeface="+mn-lt"/>
                <a:ea typeface="Aptos" panose="020B0004020202020204" pitchFamily="34" charset="0"/>
                <a:cs typeface="Times New Roman" panose="02020603050405020304" pitchFamily="18" charset="0"/>
              </a:rPr>
              <a:t>Comportement assertif dans la communication en ligne et modèles comportementaux pour les personnes handicapées</a:t>
            </a:r>
            <a:endParaRPr lang="x-none" sz="2400" kern="100" dirty="0">
              <a:effectLst/>
              <a:latin typeface="+mn-lt"/>
              <a:ea typeface="Aptos" panose="020B0004020202020204" pitchFamily="34" charset="0"/>
              <a:cs typeface="Times New Roman" panose="02020603050405020304" pitchFamily="18" charset="0"/>
            </a:endParaRP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en-US" sz="2800" b="1" kern="100" dirty="0" err="1">
                <a:latin typeface="+mn-lt"/>
                <a:ea typeface="Aptos" panose="020B0004020202020204" pitchFamily="34" charset="0"/>
                <a:cs typeface="Times New Roman" panose="02020603050405020304" pitchFamily="18" charset="0"/>
              </a:rPr>
              <a:t>Résultats</a:t>
            </a:r>
            <a:r>
              <a:rPr lang="en-US" sz="2800" b="1" kern="100" dirty="0">
                <a:latin typeface="+mn-lt"/>
                <a:ea typeface="Aptos" panose="020B0004020202020204" pitchFamily="34" charset="0"/>
                <a:cs typeface="Times New Roman" panose="02020603050405020304" pitchFamily="18" charset="0"/>
              </a:rPr>
              <a:t> du </a:t>
            </a:r>
            <a:r>
              <a:rPr lang="en-US" sz="2800" b="1" kern="100" dirty="0" err="1">
                <a:latin typeface="+mn-lt"/>
                <a:ea typeface="Aptos" panose="020B0004020202020204" pitchFamily="34" charset="0"/>
                <a:cs typeface="Times New Roman" panose="02020603050405020304" pitchFamily="18" charset="0"/>
              </a:rPr>
              <a:t>Projet</a:t>
            </a:r>
            <a:r>
              <a:rPr lang="x-none" sz="2800" kern="100" dirty="0">
                <a:effectLst/>
                <a:latin typeface="+mn-lt"/>
                <a:ea typeface="Aptos" panose="020B0004020202020204" pitchFamily="34" charset="0"/>
                <a:cs typeface="Times New Roman" panose="02020603050405020304" pitchFamily="18" charset="0"/>
              </a:rPr>
              <a:t/>
            </a:r>
            <a:br>
              <a:rPr lang="x-none"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xmlns="" id="{D1A244E2-7B24-A9E1-4213-650C8A27BEDF}"/>
              </a:ext>
            </a:extLst>
          </p:cNvPr>
          <p:cNvPicPr>
            <a:picLocks noChangeAspect="1"/>
          </p:cNvPicPr>
          <p:nvPr/>
        </p:nvPicPr>
        <p:blipFill>
          <a:blip r:embed="rId3"/>
          <a:stretch>
            <a:fillRect/>
          </a:stretch>
        </p:blipFill>
        <p:spPr>
          <a:xfrm>
            <a:off x="642018" y="5237357"/>
            <a:ext cx="1282700" cy="1155700"/>
          </a:xfrm>
          <a:prstGeom prst="rect">
            <a:avLst/>
          </a:prstGeom>
        </p:spPr>
      </p:pic>
    </p:spTree>
    <p:extLst>
      <p:ext uri="{BB962C8B-B14F-4D97-AF65-F5344CB8AC3E}">
        <p14:creationId xmlns:p14="http://schemas.microsoft.com/office/powerpoint/2010/main" val="3135945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x-none" sz="2400" b="1"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endParaRPr lang="x-none" sz="2400" b="1" kern="100" dirty="0">
              <a:latin typeface="+mn-lt"/>
              <a:ea typeface="Aptos" panose="020B0004020202020204" pitchFamily="34" charset="0"/>
              <a:cs typeface="Times New Roman" panose="02020603050405020304" pitchFamily="18" charset="0"/>
            </a:endParaRPr>
          </a:p>
          <a:p>
            <a:pPr marL="0" lvl="0" indent="0">
              <a:lnSpc>
                <a:spcPct val="115000"/>
              </a:lnSpc>
              <a:buClr>
                <a:schemeClr val="dk1"/>
              </a:buClr>
              <a:buSzPts val="1900"/>
              <a:buNone/>
            </a:pPr>
            <a:r>
              <a:rPr lang="fr-FR" sz="2400" b="1" kern="100" dirty="0">
                <a:latin typeface="+mn-lt"/>
                <a:cs typeface="Times New Roman" panose="02020603050405020304" pitchFamily="18" charset="0"/>
              </a:rPr>
              <a:t>3. Formation d'un groupe cible de 200 personnes</a:t>
            </a:r>
            <a:r>
              <a:rPr lang="fr-FR" sz="2000" dirty="0"/>
              <a:t/>
            </a:r>
            <a:br>
              <a:rPr lang="fr-FR" sz="2000" dirty="0"/>
            </a:br>
            <a:r>
              <a:rPr lang="fr-FR" sz="2400" kern="100" dirty="0">
                <a:latin typeface="+mn-lt"/>
                <a:cs typeface="Times New Roman" panose="02020603050405020304" pitchFamily="18" charset="0"/>
              </a:rPr>
              <a:t>Un total de </a:t>
            </a:r>
            <a:r>
              <a:rPr lang="fr-FR" sz="2400" b="1" kern="100" dirty="0">
                <a:latin typeface="+mn-lt"/>
                <a:cs typeface="Times New Roman" panose="02020603050405020304" pitchFamily="18" charset="0"/>
              </a:rPr>
              <a:t>200 de personnes </a:t>
            </a:r>
            <a:r>
              <a:rPr lang="fr-FR" sz="2400" kern="100" dirty="0">
                <a:latin typeface="+mn-lt"/>
                <a:cs typeface="Times New Roman" panose="02020603050405020304" pitchFamily="18" charset="0"/>
              </a:rPr>
              <a:t>du groupe cible ont été formées grâce à la mise en œuvre pilote du guide et des cours vidéo, ce qui a conduit à une amélioration de leurs compétences et performances dans la prestation de cours éducatifs en ligne.</a:t>
            </a:r>
            <a:endParaRPr sz="2400" kern="100" dirty="0">
              <a:latin typeface="+mn-lt"/>
              <a:cs typeface="Times New Roman" panose="02020603050405020304" pitchFamily="18" charset="0"/>
            </a:endParaRPr>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en-US" sz="2800" b="1" kern="100" dirty="0" err="1">
                <a:latin typeface="+mn-lt"/>
                <a:ea typeface="Aptos" panose="020B0004020202020204" pitchFamily="34" charset="0"/>
                <a:cs typeface="Times New Roman" panose="02020603050405020304" pitchFamily="18" charset="0"/>
              </a:rPr>
              <a:t>Résultats</a:t>
            </a:r>
            <a:r>
              <a:rPr lang="en-US" sz="2800" b="1" kern="100" dirty="0">
                <a:latin typeface="+mn-lt"/>
                <a:ea typeface="Aptos" panose="020B0004020202020204" pitchFamily="34" charset="0"/>
                <a:cs typeface="Times New Roman" panose="02020603050405020304" pitchFamily="18" charset="0"/>
              </a:rPr>
              <a:t> du </a:t>
            </a:r>
            <a:r>
              <a:rPr lang="en-US" sz="2800" b="1" kern="100" dirty="0" err="1">
                <a:latin typeface="+mn-lt"/>
                <a:ea typeface="Aptos" panose="020B0004020202020204" pitchFamily="34" charset="0"/>
                <a:cs typeface="Times New Roman" panose="02020603050405020304" pitchFamily="18" charset="0"/>
              </a:rPr>
              <a:t>Projet</a:t>
            </a:r>
            <a:r>
              <a:rPr lang="x-none" sz="2800" kern="100" dirty="0">
                <a:effectLst/>
                <a:latin typeface="+mn-lt"/>
                <a:ea typeface="Aptos" panose="020B0004020202020204" pitchFamily="34" charset="0"/>
                <a:cs typeface="Times New Roman" panose="02020603050405020304" pitchFamily="18" charset="0"/>
              </a:rPr>
              <a:t/>
            </a:r>
            <a:br>
              <a:rPr lang="x-none"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xmlns="" id="{572346E8-DAD4-9C45-9A08-FB32BA56433B}"/>
              </a:ext>
            </a:extLst>
          </p:cNvPr>
          <p:cNvPicPr>
            <a:picLocks noChangeAspect="1"/>
          </p:cNvPicPr>
          <p:nvPr/>
        </p:nvPicPr>
        <p:blipFill>
          <a:blip r:embed="rId3"/>
          <a:stretch>
            <a:fillRect/>
          </a:stretch>
        </p:blipFill>
        <p:spPr>
          <a:xfrm>
            <a:off x="408166" y="5511664"/>
            <a:ext cx="1282700" cy="1155700"/>
          </a:xfrm>
          <a:prstGeom prst="rect">
            <a:avLst/>
          </a:prstGeom>
        </p:spPr>
      </p:pic>
    </p:spTree>
    <p:extLst>
      <p:ext uri="{BB962C8B-B14F-4D97-AF65-F5344CB8AC3E}">
        <p14:creationId xmlns:p14="http://schemas.microsoft.com/office/powerpoint/2010/main" val="734945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x-none" sz="2400" b="1"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endParaRPr lang="x-none" sz="2400" b="1" kern="100" dirty="0">
              <a:latin typeface="+mn-lt"/>
              <a:ea typeface="Aptos" panose="020B0004020202020204" pitchFamily="34" charset="0"/>
              <a:cs typeface="Times New Roman" panose="02020603050405020304" pitchFamily="18" charset="0"/>
            </a:endParaRPr>
          </a:p>
          <a:p>
            <a:pPr marL="95250" indent="0" algn="just">
              <a:lnSpc>
                <a:spcPct val="115000"/>
              </a:lnSpc>
              <a:spcAft>
                <a:spcPts val="800"/>
              </a:spcAft>
              <a:buNone/>
            </a:pPr>
            <a:r>
              <a:rPr lang="fr-FR" sz="2400" kern="100" dirty="0">
                <a:latin typeface="+mn-lt"/>
                <a:ea typeface="Aptos" panose="020B0004020202020204" pitchFamily="34" charset="0"/>
                <a:cs typeface="Times New Roman" panose="02020603050405020304" pitchFamily="18" charset="0"/>
              </a:rPr>
              <a:t>Le projet a eu un impact significatif sur les assistants sociaux, qui ont acquis de nouvelles compétences pertinentes pour l'environnement numérique, et sur </a:t>
            </a:r>
            <a:r>
              <a:rPr lang="fr-FR" sz="2400" b="1" kern="100" dirty="0">
                <a:latin typeface="+mn-lt"/>
                <a:ea typeface="Aptos" panose="020B0004020202020204" pitchFamily="34" charset="0"/>
                <a:cs typeface="Times New Roman" panose="02020603050405020304" pitchFamily="18" charset="0"/>
              </a:rPr>
              <a:t>les personnes handicapées</a:t>
            </a:r>
            <a:r>
              <a:rPr lang="fr-FR" sz="2400" kern="100" dirty="0">
                <a:latin typeface="+mn-lt"/>
                <a:ea typeface="Aptos" panose="020B0004020202020204" pitchFamily="34" charset="0"/>
                <a:cs typeface="Times New Roman" panose="02020603050405020304" pitchFamily="18" charset="0"/>
              </a:rPr>
              <a:t>, qui ont eu accès à une éducation plus inclusive et adaptée à leurs besoins. </a:t>
            </a:r>
            <a:r>
              <a:rPr lang="fr-FR" sz="2400" b="1" kern="100" dirty="0" err="1">
                <a:latin typeface="+mn-lt"/>
                <a:ea typeface="Aptos" panose="020B0004020202020204" pitchFamily="34" charset="0"/>
                <a:cs typeface="Times New Roman" panose="02020603050405020304" pitchFamily="18" charset="0"/>
              </a:rPr>
              <a:t>Teach</a:t>
            </a:r>
            <a:r>
              <a:rPr lang="fr-FR" sz="2400" b="1" kern="100" dirty="0">
                <a:latin typeface="+mn-lt"/>
                <a:ea typeface="Aptos" panose="020B0004020202020204" pitchFamily="34" charset="0"/>
                <a:cs typeface="Times New Roman" panose="02020603050405020304" pitchFamily="18" charset="0"/>
              </a:rPr>
              <a:t> Me To Help </a:t>
            </a:r>
            <a:r>
              <a:rPr lang="fr-FR" sz="2400" kern="100" dirty="0">
                <a:latin typeface="+mn-lt"/>
                <a:ea typeface="Aptos" panose="020B0004020202020204" pitchFamily="34" charset="0"/>
                <a:cs typeface="Times New Roman" panose="02020603050405020304" pitchFamily="18" charset="0"/>
              </a:rPr>
              <a:t>a contribué à leur intégration sociale et professionnelle, leur offrant une meilleure chance d'obtenir un emploi et de participer activement à la vie communautaire.</a:t>
            </a:r>
            <a:endParaRPr lang="x-none" sz="2400" kern="100" dirty="0">
              <a:effectLst/>
              <a:latin typeface="+mn-lt"/>
              <a:ea typeface="Aptos" panose="020B0004020202020204" pitchFamily="34" charset="0"/>
              <a:cs typeface="Times New Roman" panose="02020603050405020304" pitchFamily="18" charset="0"/>
            </a:endParaRP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en-US" sz="2800" b="1" kern="100" dirty="0">
                <a:latin typeface="+mn-lt"/>
                <a:ea typeface="Aptos" panose="020B0004020202020204" pitchFamily="34" charset="0"/>
                <a:cs typeface="Times New Roman" panose="02020603050405020304" pitchFamily="18" charset="0"/>
              </a:rPr>
              <a:t>Impact du </a:t>
            </a:r>
            <a:r>
              <a:rPr lang="en-US" sz="2800" b="1" kern="100" dirty="0" err="1">
                <a:latin typeface="+mn-lt"/>
                <a:ea typeface="Aptos" panose="020B0004020202020204" pitchFamily="34" charset="0"/>
                <a:cs typeface="Times New Roman" panose="02020603050405020304" pitchFamily="18" charset="0"/>
              </a:rPr>
              <a:t>Projet</a:t>
            </a:r>
            <a:r>
              <a:rPr lang="x-none" sz="2800" kern="100" dirty="0">
                <a:effectLst/>
                <a:latin typeface="Aptos" panose="020B0004020202020204" pitchFamily="34" charset="0"/>
                <a:ea typeface="Aptos" panose="020B0004020202020204" pitchFamily="34" charset="0"/>
                <a:cs typeface="Times New Roman" panose="02020603050405020304" pitchFamily="18" charset="0"/>
              </a:rPr>
              <a:t/>
            </a:r>
            <a:br>
              <a:rPr lang="x-none" sz="2800" kern="100" dirty="0">
                <a:effectLst/>
                <a:latin typeface="Aptos" panose="020B0004020202020204" pitchFamily="34" charset="0"/>
                <a:ea typeface="Aptos" panose="020B0004020202020204" pitchFamily="34" charset="0"/>
                <a:cs typeface="Times New Roman" panose="02020603050405020304" pitchFamily="18" charset="0"/>
              </a:rPr>
            </a:br>
            <a:r>
              <a:rPr lang="x-none" sz="2800" kern="100" dirty="0">
                <a:effectLst/>
                <a:latin typeface="+mn-lt"/>
                <a:ea typeface="Aptos" panose="020B0004020202020204" pitchFamily="34" charset="0"/>
                <a:cs typeface="Times New Roman" panose="02020603050405020304" pitchFamily="18" charset="0"/>
              </a:rPr>
              <a:t/>
            </a:r>
            <a:br>
              <a:rPr lang="x-none"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xmlns="" id="{6C49C2B4-A75E-4875-D5AC-57B8AD3E5912}"/>
              </a:ext>
            </a:extLst>
          </p:cNvPr>
          <p:cNvPicPr>
            <a:picLocks noChangeAspect="1"/>
          </p:cNvPicPr>
          <p:nvPr/>
        </p:nvPicPr>
        <p:blipFill>
          <a:blip r:embed="rId3"/>
          <a:stretch>
            <a:fillRect/>
          </a:stretch>
        </p:blipFill>
        <p:spPr>
          <a:xfrm>
            <a:off x="293180" y="5511664"/>
            <a:ext cx="1282700" cy="1155700"/>
          </a:xfrm>
          <a:prstGeom prst="rect">
            <a:avLst/>
          </a:prstGeom>
        </p:spPr>
      </p:pic>
    </p:spTree>
    <p:extLst>
      <p:ext uri="{BB962C8B-B14F-4D97-AF65-F5344CB8AC3E}">
        <p14:creationId xmlns:p14="http://schemas.microsoft.com/office/powerpoint/2010/main" val="352237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x-none" sz="2400" b="1"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endParaRPr lang="x-none" sz="2400" b="1" kern="100" dirty="0">
              <a:latin typeface="+mn-lt"/>
              <a:ea typeface="Aptos" panose="020B0004020202020204" pitchFamily="34" charset="0"/>
              <a:cs typeface="Times New Roman" panose="02020603050405020304" pitchFamily="18" charset="0"/>
            </a:endParaRPr>
          </a:p>
          <a:p>
            <a:pPr marL="95250" indent="0" algn="just">
              <a:lnSpc>
                <a:spcPct val="115000"/>
              </a:lnSpc>
              <a:spcAft>
                <a:spcPts val="800"/>
              </a:spcAft>
              <a:buNone/>
            </a:pPr>
            <a:r>
              <a:rPr lang="fr-FR" sz="2400" kern="100" dirty="0">
                <a:latin typeface="+mn-lt"/>
                <a:ea typeface="Aptos" panose="020B0004020202020204" pitchFamily="34" charset="0"/>
                <a:cs typeface="Times New Roman" panose="02020603050405020304" pitchFamily="18" charset="0"/>
              </a:rPr>
              <a:t>Le projet </a:t>
            </a:r>
            <a:r>
              <a:rPr lang="fr-FR" sz="2400" b="1" kern="100" dirty="0">
                <a:latin typeface="+mn-lt"/>
                <a:ea typeface="Aptos" panose="020B0004020202020204" pitchFamily="34" charset="0"/>
                <a:cs typeface="Times New Roman" panose="02020603050405020304" pitchFamily="18" charset="0"/>
              </a:rPr>
              <a:t>« </a:t>
            </a:r>
            <a:r>
              <a:rPr lang="fr-FR" sz="2400" b="1" kern="100" dirty="0" err="1">
                <a:latin typeface="+mn-lt"/>
                <a:ea typeface="Aptos" panose="020B0004020202020204" pitchFamily="34" charset="0"/>
                <a:cs typeface="Times New Roman" panose="02020603050405020304" pitchFamily="18" charset="0"/>
              </a:rPr>
              <a:t>Teach</a:t>
            </a:r>
            <a:r>
              <a:rPr lang="fr-FR" sz="2400" b="1" kern="100" dirty="0">
                <a:latin typeface="+mn-lt"/>
                <a:ea typeface="Aptos" panose="020B0004020202020204" pitchFamily="34" charset="0"/>
                <a:cs typeface="Times New Roman" panose="02020603050405020304" pitchFamily="18" charset="0"/>
              </a:rPr>
              <a:t> Me To Help » </a:t>
            </a:r>
            <a:r>
              <a:rPr lang="fr-FR" sz="2400" kern="100" dirty="0">
                <a:latin typeface="+mn-lt"/>
                <a:ea typeface="Aptos" panose="020B0004020202020204" pitchFamily="34" charset="0"/>
                <a:cs typeface="Times New Roman" panose="02020603050405020304" pitchFamily="18" charset="0"/>
              </a:rPr>
              <a:t>a un </a:t>
            </a:r>
            <a:r>
              <a:rPr lang="fr-FR" sz="2400" b="1" kern="100" dirty="0">
                <a:latin typeface="+mn-lt"/>
                <a:ea typeface="Aptos" panose="020B0004020202020204" pitchFamily="34" charset="0"/>
                <a:cs typeface="Times New Roman" panose="02020603050405020304" pitchFamily="18" charset="0"/>
              </a:rPr>
              <a:t>caractère durable </a:t>
            </a:r>
            <a:r>
              <a:rPr lang="fr-FR" sz="2400" kern="100" dirty="0">
                <a:latin typeface="+mn-lt"/>
                <a:ea typeface="Aptos" panose="020B0004020202020204" pitchFamily="34" charset="0"/>
                <a:cs typeface="Times New Roman" panose="02020603050405020304" pitchFamily="18" charset="0"/>
              </a:rPr>
              <a:t>grâce à la création de ressources éducatives pouvant être utilisées et adaptées à long terme. Le guide « Ouvrir des portes virtuelles » et le cours vidéo sur la communication en ligne sont des outils qui continueront à soutenir la formation des assistants sociaux et des personnes handicapées bien après la conclusion officielle du projet.</a:t>
            </a:r>
            <a:endParaRPr lang="x-none" sz="2400" kern="100" dirty="0">
              <a:effectLst/>
              <a:latin typeface="+mn-lt"/>
              <a:ea typeface="Aptos" panose="020B0004020202020204" pitchFamily="34" charset="0"/>
              <a:cs typeface="Times New Roman" panose="02020603050405020304" pitchFamily="18" charset="0"/>
            </a:endParaRP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en-US" sz="2800" b="1" kern="100" dirty="0" err="1">
                <a:latin typeface="+mn-lt"/>
                <a:ea typeface="Aptos" panose="020B0004020202020204" pitchFamily="34" charset="0"/>
                <a:cs typeface="Times New Roman" panose="02020603050405020304" pitchFamily="18" charset="0"/>
              </a:rPr>
              <a:t>Durabilité</a:t>
            </a:r>
            <a:r>
              <a:rPr lang="en-US" sz="2800" b="1" kern="100" dirty="0">
                <a:latin typeface="+mn-lt"/>
                <a:ea typeface="Aptos" panose="020B0004020202020204" pitchFamily="34" charset="0"/>
                <a:cs typeface="Times New Roman" panose="02020603050405020304" pitchFamily="18" charset="0"/>
              </a:rPr>
              <a:t> du </a:t>
            </a:r>
            <a:r>
              <a:rPr lang="en-US" sz="2800" b="1" kern="100" dirty="0" err="1">
                <a:latin typeface="+mn-lt"/>
                <a:ea typeface="Aptos" panose="020B0004020202020204" pitchFamily="34" charset="0"/>
                <a:cs typeface="Times New Roman" panose="02020603050405020304" pitchFamily="18" charset="0"/>
              </a:rPr>
              <a:t>Projet</a:t>
            </a:r>
            <a:r>
              <a:rPr lang="x-none" sz="2800" kern="100" dirty="0">
                <a:effectLst/>
                <a:latin typeface="Aptos" panose="020B0004020202020204" pitchFamily="34" charset="0"/>
                <a:ea typeface="Aptos" panose="020B0004020202020204" pitchFamily="34" charset="0"/>
                <a:cs typeface="Times New Roman" panose="02020603050405020304" pitchFamily="18" charset="0"/>
              </a:rPr>
              <a:t/>
            </a:r>
            <a:br>
              <a:rPr lang="x-none" sz="2800" kern="100" dirty="0">
                <a:effectLst/>
                <a:latin typeface="Aptos" panose="020B0004020202020204" pitchFamily="34" charset="0"/>
                <a:ea typeface="Aptos" panose="020B0004020202020204" pitchFamily="34" charset="0"/>
                <a:cs typeface="Times New Roman" panose="02020603050405020304" pitchFamily="18" charset="0"/>
              </a:rPr>
            </a:br>
            <a:r>
              <a:rPr lang="x-none" sz="2800" kern="100" dirty="0">
                <a:effectLst/>
                <a:latin typeface="Aptos" panose="020B0004020202020204" pitchFamily="34" charset="0"/>
                <a:ea typeface="Aptos" panose="020B0004020202020204" pitchFamily="34" charset="0"/>
                <a:cs typeface="Times New Roman" panose="02020603050405020304" pitchFamily="18" charset="0"/>
              </a:rPr>
              <a:t/>
            </a:r>
            <a:br>
              <a:rPr lang="x-none" sz="2800" kern="100" dirty="0">
                <a:effectLst/>
                <a:latin typeface="Aptos" panose="020B0004020202020204" pitchFamily="34" charset="0"/>
                <a:ea typeface="Aptos" panose="020B0004020202020204" pitchFamily="34" charset="0"/>
                <a:cs typeface="Times New Roman" panose="02020603050405020304" pitchFamily="18" charset="0"/>
              </a:rPr>
            </a:br>
            <a:r>
              <a:rPr lang="x-none" sz="2800" kern="100" dirty="0">
                <a:effectLst/>
                <a:latin typeface="+mn-lt"/>
                <a:ea typeface="Aptos" panose="020B0004020202020204" pitchFamily="34" charset="0"/>
                <a:cs typeface="Times New Roman" panose="02020603050405020304" pitchFamily="18" charset="0"/>
              </a:rPr>
              <a:t/>
            </a:r>
            <a:br>
              <a:rPr lang="x-none"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xmlns="" id="{4E2E9A3F-927D-E9C9-EC56-F8CA17FC22B2}"/>
              </a:ext>
            </a:extLst>
          </p:cNvPr>
          <p:cNvPicPr>
            <a:picLocks noChangeAspect="1"/>
          </p:cNvPicPr>
          <p:nvPr/>
        </p:nvPicPr>
        <p:blipFill>
          <a:blip r:embed="rId3"/>
          <a:stretch>
            <a:fillRect/>
          </a:stretch>
        </p:blipFill>
        <p:spPr>
          <a:xfrm>
            <a:off x="408166" y="5237357"/>
            <a:ext cx="1282700" cy="1155700"/>
          </a:xfrm>
          <a:prstGeom prst="rect">
            <a:avLst/>
          </a:prstGeom>
        </p:spPr>
      </p:pic>
    </p:spTree>
    <p:extLst>
      <p:ext uri="{BB962C8B-B14F-4D97-AF65-F5344CB8AC3E}">
        <p14:creationId xmlns:p14="http://schemas.microsoft.com/office/powerpoint/2010/main" val="218597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x-none" sz="2400" b="1" kern="100" dirty="0">
              <a:effectLst/>
              <a:latin typeface="+mn-lt"/>
              <a:ea typeface="Aptos" panose="020B0004020202020204" pitchFamily="34" charset="0"/>
              <a:cs typeface="Times New Roman" panose="02020603050405020304" pitchFamily="18" charset="0"/>
            </a:endParaRPr>
          </a:p>
          <a:p>
            <a:pPr marL="0" lvl="0" indent="0">
              <a:lnSpc>
                <a:spcPct val="115000"/>
              </a:lnSpc>
              <a:spcAft>
                <a:spcPts val="800"/>
              </a:spcAft>
              <a:buSzPts val="1000"/>
              <a:buNone/>
              <a:tabLst>
                <a:tab pos="457200" algn="l"/>
              </a:tabLst>
            </a:pPr>
            <a:r>
              <a:rPr lang="ro-RO" sz="2400" kern="100" dirty="0">
                <a:latin typeface="+mn-lt"/>
                <a:ea typeface="Aptos" panose="020B0004020202020204" pitchFamily="34" charset="0"/>
                <a:cs typeface="Times New Roman" panose="02020603050405020304" pitchFamily="18" charset="0"/>
              </a:rPr>
              <a:t>L</a:t>
            </a:r>
            <a:r>
              <a:rPr lang="fr-FR" sz="2400" kern="100" dirty="0">
                <a:latin typeface="+mn-lt"/>
                <a:ea typeface="Aptos" panose="020B0004020202020204" pitchFamily="34" charset="0"/>
                <a:cs typeface="Times New Roman" panose="02020603050405020304" pitchFamily="18" charset="0"/>
              </a:rPr>
              <a:t>a durabilité du projet est garantie par:</a:t>
            </a:r>
            <a:r>
              <a:rPr lang="ro-RO" sz="2400" kern="100" dirty="0">
                <a:latin typeface="+mn-lt"/>
                <a:ea typeface="Aptos" panose="020B0004020202020204" pitchFamily="34" charset="0"/>
                <a:cs typeface="Times New Roman" panose="02020603050405020304" pitchFamily="18" charset="0"/>
              </a:rPr>
              <a:t> </a:t>
            </a:r>
          </a:p>
          <a:p>
            <a:pPr marL="342900" lvl="0" indent="-342900">
              <a:lnSpc>
                <a:spcPct val="115000"/>
              </a:lnSpc>
              <a:spcAft>
                <a:spcPts val="800"/>
              </a:spcAft>
              <a:buSzPts val="1000"/>
              <a:buFont typeface="Symbol" pitchFamily="2" charset="2"/>
              <a:buChar char=""/>
              <a:tabLst>
                <a:tab pos="457200" algn="l"/>
              </a:tabLst>
            </a:pPr>
            <a:r>
              <a:rPr lang="fr-FR" sz="2400" b="1" kern="100" dirty="0">
                <a:latin typeface="+mn-lt"/>
                <a:ea typeface="Aptos" panose="020B0004020202020204" pitchFamily="34" charset="0"/>
                <a:cs typeface="Times New Roman" panose="02020603050405020304" pitchFamily="18" charset="0"/>
              </a:rPr>
              <a:t>L'utilisation de ressources numériques </a:t>
            </a:r>
            <a:r>
              <a:rPr lang="fr-FR" sz="2400" kern="100" dirty="0">
                <a:latin typeface="+mn-lt"/>
                <a:ea typeface="Aptos" panose="020B0004020202020204" pitchFamily="34" charset="0"/>
                <a:cs typeface="Times New Roman" panose="02020603050405020304" pitchFamily="18" charset="0"/>
              </a:rPr>
              <a:t>qui peuvent être mises à jour et adaptées en fonction des besoins émergents.</a:t>
            </a:r>
            <a:endParaRPr lang="ro-RO" sz="2400" kern="100" dirty="0">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fr-FR" sz="2400" b="1" kern="100" dirty="0">
                <a:latin typeface="+mn-lt"/>
                <a:ea typeface="Aptos" panose="020B0004020202020204" pitchFamily="34" charset="0"/>
                <a:cs typeface="Times New Roman" panose="02020603050405020304" pitchFamily="18" charset="0"/>
              </a:rPr>
              <a:t>La création d'un réseau de collaboration </a:t>
            </a:r>
            <a:r>
              <a:rPr lang="fr-FR" sz="2400" kern="100" dirty="0">
                <a:latin typeface="+mn-lt"/>
                <a:ea typeface="Aptos" panose="020B0004020202020204" pitchFamily="34" charset="0"/>
                <a:cs typeface="Times New Roman" panose="02020603050405020304" pitchFamily="18" charset="0"/>
              </a:rPr>
              <a:t>entre les organisations partenaires, qui facilitera la diffusion des résultats et l'extension de l'impact du projet.</a:t>
            </a:r>
            <a:endParaRPr lang="ro-RO" sz="2400" kern="100" dirty="0">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fr-FR" sz="2400" b="1" kern="100" dirty="0">
                <a:latin typeface="+mn-lt"/>
                <a:ea typeface="Aptos" panose="020B0004020202020204" pitchFamily="34" charset="0"/>
                <a:cs typeface="Times New Roman" panose="02020603050405020304" pitchFamily="18" charset="0"/>
              </a:rPr>
              <a:t>La capacité des assistants sociaux formés </a:t>
            </a:r>
            <a:r>
              <a:rPr lang="fr-FR" sz="2400" kern="100" dirty="0">
                <a:latin typeface="+mn-lt"/>
                <a:ea typeface="Aptos" panose="020B0004020202020204" pitchFamily="34" charset="0"/>
                <a:cs typeface="Times New Roman" panose="02020603050405020304" pitchFamily="18" charset="0"/>
              </a:rPr>
              <a:t>à continuer à développer et à dispenser des cours en ligne adaptés, offrant ainsi un soutien éducatif continu aux personnes handicapées.</a:t>
            </a:r>
            <a:endParaRPr lang="ro-RO" sz="2400" kern="100" dirty="0">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endParaRPr lang="x-none" sz="2400" kern="100" dirty="0">
              <a:effectLst/>
              <a:latin typeface="+mn-lt"/>
              <a:ea typeface="Aptos" panose="020B0004020202020204" pitchFamily="34" charset="0"/>
              <a:cs typeface="Times New Roman" panose="02020603050405020304" pitchFamily="18" charset="0"/>
            </a:endParaRP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en-US" sz="2800" b="1" kern="100" dirty="0" err="1">
                <a:latin typeface="+mn-lt"/>
                <a:ea typeface="Aptos" panose="020B0004020202020204" pitchFamily="34" charset="0"/>
                <a:cs typeface="Times New Roman" panose="02020603050405020304" pitchFamily="18" charset="0"/>
              </a:rPr>
              <a:t>Durabilité</a:t>
            </a:r>
            <a:r>
              <a:rPr lang="en-US" sz="2800" b="1" kern="100" dirty="0">
                <a:latin typeface="+mn-lt"/>
                <a:ea typeface="Aptos" panose="020B0004020202020204" pitchFamily="34" charset="0"/>
                <a:cs typeface="Times New Roman" panose="02020603050405020304" pitchFamily="18" charset="0"/>
              </a:rPr>
              <a:t> du </a:t>
            </a:r>
            <a:r>
              <a:rPr lang="en-US" sz="2800" b="1" kern="100" dirty="0" err="1">
                <a:latin typeface="+mn-lt"/>
                <a:ea typeface="Aptos" panose="020B0004020202020204" pitchFamily="34" charset="0"/>
                <a:cs typeface="Times New Roman" panose="02020603050405020304" pitchFamily="18" charset="0"/>
              </a:rPr>
              <a:t>Projet</a:t>
            </a:r>
            <a:r>
              <a:rPr lang="x-none" sz="2800" kern="100" dirty="0">
                <a:effectLst/>
                <a:latin typeface="Aptos" panose="020B0004020202020204" pitchFamily="34" charset="0"/>
                <a:ea typeface="Aptos" panose="020B0004020202020204" pitchFamily="34" charset="0"/>
                <a:cs typeface="Times New Roman" panose="02020603050405020304" pitchFamily="18" charset="0"/>
              </a:rPr>
              <a:t/>
            </a:r>
            <a:br>
              <a:rPr lang="x-none" sz="2800" kern="100" dirty="0">
                <a:effectLst/>
                <a:latin typeface="Aptos" panose="020B0004020202020204" pitchFamily="34" charset="0"/>
                <a:ea typeface="Aptos" panose="020B0004020202020204" pitchFamily="34" charset="0"/>
                <a:cs typeface="Times New Roman" panose="02020603050405020304" pitchFamily="18" charset="0"/>
              </a:rPr>
            </a:br>
            <a:r>
              <a:rPr lang="x-none" sz="2800" kern="100" dirty="0">
                <a:effectLst/>
                <a:latin typeface="Aptos" panose="020B0004020202020204" pitchFamily="34" charset="0"/>
                <a:ea typeface="Aptos" panose="020B0004020202020204" pitchFamily="34" charset="0"/>
                <a:cs typeface="Times New Roman" panose="02020603050405020304" pitchFamily="18" charset="0"/>
              </a:rPr>
              <a:t/>
            </a:r>
            <a:br>
              <a:rPr lang="x-none" sz="2800" kern="100" dirty="0">
                <a:effectLst/>
                <a:latin typeface="Aptos" panose="020B0004020202020204" pitchFamily="34" charset="0"/>
                <a:ea typeface="Aptos" panose="020B0004020202020204" pitchFamily="34" charset="0"/>
                <a:cs typeface="Times New Roman" panose="02020603050405020304" pitchFamily="18" charset="0"/>
              </a:rPr>
            </a:br>
            <a:r>
              <a:rPr lang="x-none" sz="2800" kern="100" dirty="0">
                <a:effectLst/>
                <a:latin typeface="+mn-lt"/>
                <a:ea typeface="Aptos" panose="020B0004020202020204" pitchFamily="34" charset="0"/>
                <a:cs typeface="Times New Roman" panose="02020603050405020304" pitchFamily="18" charset="0"/>
              </a:rPr>
              <a:t/>
            </a:r>
            <a:br>
              <a:rPr lang="x-none"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xmlns="" id="{D6675DAB-2176-6420-FBF5-82220B8A1153}"/>
              </a:ext>
            </a:extLst>
          </p:cNvPr>
          <p:cNvPicPr>
            <a:picLocks noChangeAspect="1"/>
          </p:cNvPicPr>
          <p:nvPr/>
        </p:nvPicPr>
        <p:blipFill>
          <a:blip r:embed="rId3"/>
          <a:stretch>
            <a:fillRect/>
          </a:stretch>
        </p:blipFill>
        <p:spPr>
          <a:xfrm>
            <a:off x="10348645" y="190636"/>
            <a:ext cx="1282700" cy="1155700"/>
          </a:xfrm>
          <a:prstGeom prst="rect">
            <a:avLst/>
          </a:prstGeom>
        </p:spPr>
      </p:pic>
    </p:spTree>
    <p:extLst>
      <p:ext uri="{BB962C8B-B14F-4D97-AF65-F5344CB8AC3E}">
        <p14:creationId xmlns:p14="http://schemas.microsoft.com/office/powerpoint/2010/main" val="259160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x-none" sz="2400" b="1"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endParaRPr lang="x-none" sz="2400" b="1" kern="100" dirty="0">
              <a:latin typeface="+mn-lt"/>
              <a:ea typeface="Aptos" panose="020B0004020202020204" pitchFamily="34" charset="0"/>
              <a:cs typeface="Times New Roman" panose="02020603050405020304" pitchFamily="18" charset="0"/>
            </a:endParaRPr>
          </a:p>
          <a:p>
            <a:pPr marL="95250" indent="0" algn="just">
              <a:lnSpc>
                <a:spcPct val="115000"/>
              </a:lnSpc>
              <a:spcAft>
                <a:spcPts val="800"/>
              </a:spcAft>
              <a:buNone/>
            </a:pPr>
            <a:r>
              <a:rPr lang="fr-FR" sz="2400" kern="100" dirty="0">
                <a:latin typeface="+mn-lt"/>
                <a:ea typeface="Aptos" panose="020B0004020202020204" pitchFamily="34" charset="0"/>
                <a:cs typeface="Times New Roman" panose="02020603050405020304" pitchFamily="18" charset="0"/>
              </a:rPr>
              <a:t>Grâce à ces résultats, le projet assure une contribution durable au développement éducatif et professionnel des personnes vulnérables, créant ainsi un environnement inclusif et accessible, conformément aux valeurs du programme Erasmus+.</a:t>
            </a:r>
            <a:r>
              <a:rPr lang="x-none" sz="2400" kern="100" dirty="0">
                <a:effectLst/>
                <a:latin typeface="+mn-lt"/>
                <a:ea typeface="Aptos" panose="020B0004020202020204" pitchFamily="34" charset="0"/>
                <a:cs typeface="Times New Roman" panose="02020603050405020304" pitchFamily="18" charset="0"/>
              </a:rPr>
              <a:t> </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en-US" sz="2800" b="1" kern="100" dirty="0" err="1">
                <a:latin typeface="+mn-lt"/>
                <a:ea typeface="Aptos" panose="020B0004020202020204" pitchFamily="34" charset="0"/>
                <a:cs typeface="Times New Roman" panose="02020603050405020304" pitchFamily="18" charset="0"/>
              </a:rPr>
              <a:t>Durabilité</a:t>
            </a:r>
            <a:r>
              <a:rPr lang="en-US" sz="2800" b="1" kern="100" dirty="0">
                <a:latin typeface="+mn-lt"/>
                <a:ea typeface="Aptos" panose="020B0004020202020204" pitchFamily="34" charset="0"/>
                <a:cs typeface="Times New Roman" panose="02020603050405020304" pitchFamily="18" charset="0"/>
              </a:rPr>
              <a:t> du </a:t>
            </a:r>
            <a:r>
              <a:rPr lang="en-US" sz="2800" b="1" kern="100" dirty="0" err="1">
                <a:latin typeface="+mn-lt"/>
                <a:ea typeface="Aptos" panose="020B0004020202020204" pitchFamily="34" charset="0"/>
                <a:cs typeface="Times New Roman" panose="02020603050405020304" pitchFamily="18" charset="0"/>
              </a:rPr>
              <a:t>Projet</a:t>
            </a:r>
            <a:r>
              <a:rPr lang="x-none" sz="2800" kern="100" dirty="0">
                <a:effectLst/>
                <a:latin typeface="Aptos" panose="020B0004020202020204" pitchFamily="34" charset="0"/>
                <a:ea typeface="Aptos" panose="020B0004020202020204" pitchFamily="34" charset="0"/>
                <a:cs typeface="Times New Roman" panose="02020603050405020304" pitchFamily="18" charset="0"/>
              </a:rPr>
              <a:t/>
            </a:r>
            <a:br>
              <a:rPr lang="x-none" sz="2800" kern="100" dirty="0">
                <a:effectLst/>
                <a:latin typeface="Aptos" panose="020B0004020202020204" pitchFamily="34" charset="0"/>
                <a:ea typeface="Aptos" panose="020B0004020202020204" pitchFamily="34" charset="0"/>
                <a:cs typeface="Times New Roman" panose="02020603050405020304" pitchFamily="18" charset="0"/>
              </a:rPr>
            </a:br>
            <a:r>
              <a:rPr lang="x-none" sz="2800" kern="100" dirty="0">
                <a:effectLst/>
                <a:latin typeface="Aptos" panose="020B0004020202020204" pitchFamily="34" charset="0"/>
                <a:ea typeface="Aptos" panose="020B0004020202020204" pitchFamily="34" charset="0"/>
                <a:cs typeface="Times New Roman" panose="02020603050405020304" pitchFamily="18" charset="0"/>
              </a:rPr>
              <a:t/>
            </a:r>
            <a:br>
              <a:rPr lang="x-none" sz="2800" kern="100" dirty="0">
                <a:effectLst/>
                <a:latin typeface="Aptos" panose="020B0004020202020204" pitchFamily="34" charset="0"/>
                <a:ea typeface="Aptos" panose="020B0004020202020204" pitchFamily="34" charset="0"/>
                <a:cs typeface="Times New Roman" panose="02020603050405020304" pitchFamily="18" charset="0"/>
              </a:rPr>
            </a:br>
            <a:r>
              <a:rPr lang="x-none" sz="2800" kern="100" dirty="0">
                <a:effectLst/>
                <a:latin typeface="+mn-lt"/>
                <a:ea typeface="Aptos" panose="020B0004020202020204" pitchFamily="34" charset="0"/>
                <a:cs typeface="Times New Roman" panose="02020603050405020304" pitchFamily="18" charset="0"/>
              </a:rPr>
              <a:t/>
            </a:r>
            <a:br>
              <a:rPr lang="x-none"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xmlns="" id="{8B2C058F-EF8A-D4A2-A8EF-C6AB0D8326F1}"/>
              </a:ext>
            </a:extLst>
          </p:cNvPr>
          <p:cNvPicPr>
            <a:picLocks noChangeAspect="1"/>
          </p:cNvPicPr>
          <p:nvPr/>
        </p:nvPicPr>
        <p:blipFill>
          <a:blip r:embed="rId3"/>
          <a:stretch>
            <a:fillRect/>
          </a:stretch>
        </p:blipFill>
        <p:spPr>
          <a:xfrm>
            <a:off x="487058" y="5237357"/>
            <a:ext cx="1282700" cy="1155700"/>
          </a:xfrm>
          <a:prstGeom prst="rect">
            <a:avLst/>
          </a:prstGeom>
        </p:spPr>
      </p:pic>
    </p:spTree>
    <p:extLst>
      <p:ext uri="{BB962C8B-B14F-4D97-AF65-F5344CB8AC3E}">
        <p14:creationId xmlns:p14="http://schemas.microsoft.com/office/powerpoint/2010/main" val="1348670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x-none" sz="2400" b="1" kern="100" dirty="0">
              <a:effectLst/>
              <a:latin typeface="+mn-lt"/>
              <a:ea typeface="Aptos" panose="020B0004020202020204" pitchFamily="34" charset="0"/>
              <a:cs typeface="Times New Roman" panose="02020603050405020304" pitchFamily="18" charset="0"/>
            </a:endParaRPr>
          </a:p>
          <a:p>
            <a:pPr marL="95250" indent="0" algn="just">
              <a:lnSpc>
                <a:spcPct val="115000"/>
              </a:lnSpc>
              <a:spcAft>
                <a:spcPts val="800"/>
              </a:spcAft>
              <a:buNone/>
            </a:pPr>
            <a:r>
              <a:rPr lang="fr-FR" sz="2400" kern="100" dirty="0">
                <a:latin typeface="+mn-lt"/>
                <a:ea typeface="Aptos" panose="020B0004020202020204" pitchFamily="34" charset="0"/>
                <a:cs typeface="Times New Roman" panose="02020603050405020304" pitchFamily="18" charset="0"/>
              </a:rPr>
              <a:t>Au nom de l'équipe « </a:t>
            </a:r>
            <a:r>
              <a:rPr lang="fr-FR" sz="2400" kern="100" dirty="0" err="1">
                <a:latin typeface="+mn-lt"/>
                <a:ea typeface="Aptos" panose="020B0004020202020204" pitchFamily="34" charset="0"/>
                <a:cs typeface="Times New Roman" panose="02020603050405020304" pitchFamily="18" charset="0"/>
              </a:rPr>
              <a:t>Teach</a:t>
            </a:r>
            <a:r>
              <a:rPr lang="fr-FR" sz="2400" kern="100" dirty="0">
                <a:latin typeface="+mn-lt"/>
                <a:ea typeface="Aptos" panose="020B0004020202020204" pitchFamily="34" charset="0"/>
                <a:cs typeface="Times New Roman" panose="02020603050405020304" pitchFamily="18" charset="0"/>
              </a:rPr>
              <a:t> Me To Help », nous tenons à vous remercier sincèrement pour votre présence et votre implication lors de cet événement de multiplication. Chacun d'entre vous a contribué au succès de cette initiative en apportant son expertise, ses idées et son enthousiasme. Nous espérons que les informations et ressources présentées vous ont inspirés et motivés à continuer de soutenir et de promouvoir l'inclusion des personnes en situation de handicap dans l'éducation et dans vos communautés.</a:t>
            </a:r>
            <a:endParaRPr lang="x-none" sz="2400"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x-none" sz="2400" kern="100" dirty="0">
                <a:effectLst/>
                <a:latin typeface="+mn-lt"/>
                <a:ea typeface="Aptos" panose="020B0004020202020204" pitchFamily="34" charset="0"/>
                <a:cs typeface="Times New Roman" panose="02020603050405020304" pitchFamily="18" charset="0"/>
              </a:rPr>
              <a:t> </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x-none" sz="2800" kern="100" dirty="0">
                <a:effectLst/>
                <a:latin typeface="Aptos" panose="020B0004020202020204" pitchFamily="34" charset="0"/>
                <a:ea typeface="Aptos" panose="020B0004020202020204" pitchFamily="34" charset="0"/>
                <a:cs typeface="Times New Roman" panose="02020603050405020304" pitchFamily="18" charset="0"/>
              </a:rPr>
              <a:t/>
            </a:r>
            <a:br>
              <a:rPr lang="x-none" sz="2800" kern="100" dirty="0">
                <a:effectLst/>
                <a:latin typeface="Aptos" panose="020B0004020202020204" pitchFamily="34" charset="0"/>
                <a:ea typeface="Aptos" panose="020B0004020202020204" pitchFamily="34" charset="0"/>
                <a:cs typeface="Times New Roman" panose="02020603050405020304" pitchFamily="18" charset="0"/>
              </a:rPr>
            </a:br>
            <a:r>
              <a:rPr lang="x-none" sz="2800" kern="100" dirty="0">
                <a:effectLst/>
                <a:latin typeface="+mn-lt"/>
                <a:ea typeface="Aptos" panose="020B0004020202020204" pitchFamily="34" charset="0"/>
                <a:cs typeface="Times New Roman" panose="02020603050405020304" pitchFamily="18" charset="0"/>
              </a:rPr>
              <a:t/>
            </a:r>
            <a:br>
              <a:rPr lang="x-none"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xmlns="" id="{6DA5EFA5-5A16-269D-7B07-5E5252D0D2A9}"/>
              </a:ext>
            </a:extLst>
          </p:cNvPr>
          <p:cNvPicPr>
            <a:picLocks noChangeAspect="1"/>
          </p:cNvPicPr>
          <p:nvPr/>
        </p:nvPicPr>
        <p:blipFill>
          <a:blip r:embed="rId3"/>
          <a:stretch>
            <a:fillRect/>
          </a:stretch>
        </p:blipFill>
        <p:spPr>
          <a:xfrm>
            <a:off x="9974770" y="168580"/>
            <a:ext cx="1282700" cy="1155700"/>
          </a:xfrm>
          <a:prstGeom prst="rect">
            <a:avLst/>
          </a:prstGeom>
        </p:spPr>
      </p:pic>
    </p:spTree>
    <p:extLst>
      <p:ext uri="{BB962C8B-B14F-4D97-AF65-F5344CB8AC3E}">
        <p14:creationId xmlns:p14="http://schemas.microsoft.com/office/powerpoint/2010/main" val="87076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
          <p:cNvSpPr txBox="1">
            <a:spLocks noGrp="1"/>
          </p:cNvSpPr>
          <p:nvPr>
            <p:ph type="title"/>
          </p:nvPr>
        </p:nvSpPr>
        <p:spPr>
          <a:xfrm>
            <a:off x="1857592" y="464943"/>
            <a:ext cx="9758100" cy="763500"/>
          </a:xfrm>
          <a:prstGeom prst="rect">
            <a:avLst/>
          </a:prstGeom>
          <a:noFill/>
          <a:ln>
            <a:noFill/>
          </a:ln>
        </p:spPr>
        <p:txBody>
          <a:bodyPr spcFirstLastPara="1" wrap="square" lIns="126325" tIns="126325" rIns="126325" bIns="126325" anchor="ctr" anchorCtr="0">
            <a:noAutofit/>
          </a:bodyPr>
          <a:lstStyle/>
          <a:p>
            <a:pPr marL="0" lvl="0" indent="0" algn="ctr" rtl="0">
              <a:lnSpc>
                <a:spcPct val="100000"/>
              </a:lnSpc>
              <a:spcBef>
                <a:spcPts val="0"/>
              </a:spcBef>
              <a:spcAft>
                <a:spcPts val="0"/>
              </a:spcAft>
              <a:buClr>
                <a:schemeClr val="dk1"/>
              </a:buClr>
              <a:buSzPts val="3300"/>
              <a:buFont typeface="Arial"/>
              <a:buNone/>
            </a:pPr>
            <a:endParaRPr sz="3465" dirty="0"/>
          </a:p>
        </p:txBody>
      </p:sp>
      <p:sp>
        <p:nvSpPr>
          <p:cNvPr id="201" name="Google Shape;201;p4"/>
          <p:cNvSpPr txBox="1">
            <a:spLocks noGrp="1"/>
          </p:cNvSpPr>
          <p:nvPr>
            <p:ph type="body" idx="1"/>
          </p:nvPr>
        </p:nvSpPr>
        <p:spPr>
          <a:xfrm>
            <a:off x="1089498" y="1536633"/>
            <a:ext cx="10142502" cy="3755214"/>
          </a:xfrm>
          <a:prstGeom prst="rect">
            <a:avLst/>
          </a:prstGeom>
          <a:noFill/>
          <a:ln>
            <a:noFill/>
          </a:ln>
        </p:spPr>
        <p:txBody>
          <a:bodyPr spcFirstLastPara="1" wrap="square" lIns="126325" tIns="126325" rIns="126325" bIns="126325" anchor="t" anchorCtr="0">
            <a:noAutofit/>
          </a:bodyPr>
          <a:lstStyle/>
          <a:p>
            <a:pPr marL="101600" indent="0" algn="just">
              <a:lnSpc>
                <a:spcPct val="115000"/>
              </a:lnSpc>
              <a:buSzPts val="2000"/>
              <a:buNone/>
            </a:pPr>
            <a:endParaRPr lang="x-none" sz="1800" kern="100" dirty="0">
              <a:effectLst/>
              <a:latin typeface="Aptos" panose="020B0004020202020204" pitchFamily="34" charset="0"/>
              <a:ea typeface="Aptos" panose="020B0004020202020204" pitchFamily="34" charset="0"/>
              <a:cs typeface="Times New Roman" panose="02020603050405020304" pitchFamily="18" charset="0"/>
            </a:endParaRPr>
          </a:p>
          <a:p>
            <a:pPr marL="101600" indent="0" algn="just">
              <a:lnSpc>
                <a:spcPct val="115000"/>
              </a:lnSpc>
              <a:buSzPts val="2000"/>
              <a:buNone/>
            </a:pPr>
            <a:r>
              <a:rPr lang="fr-FR" sz="2400" kern="100" dirty="0">
                <a:latin typeface="+mn-lt"/>
                <a:ea typeface="Aptos" panose="020B0004020202020204" pitchFamily="34" charset="0"/>
                <a:cs typeface="Times New Roman" panose="02020603050405020304" pitchFamily="18" charset="0"/>
              </a:rPr>
              <a:t>Le projet </a:t>
            </a:r>
            <a:r>
              <a:rPr lang="fr-FR" sz="2400" b="1" kern="100" dirty="0">
                <a:latin typeface="+mn-lt"/>
                <a:ea typeface="Aptos" panose="020B0004020202020204" pitchFamily="34" charset="0"/>
                <a:cs typeface="Times New Roman" panose="02020603050405020304" pitchFamily="18" charset="0"/>
              </a:rPr>
              <a:t>«</a:t>
            </a:r>
            <a:r>
              <a:rPr lang="fr-FR" sz="2400" b="1" kern="100" dirty="0" err="1">
                <a:latin typeface="+mn-lt"/>
                <a:ea typeface="Aptos" panose="020B0004020202020204" pitchFamily="34" charset="0"/>
                <a:cs typeface="Times New Roman" panose="02020603050405020304" pitchFamily="18" charset="0"/>
              </a:rPr>
              <a:t>Teach</a:t>
            </a:r>
            <a:r>
              <a:rPr lang="fr-FR" sz="2400" b="1" kern="100" dirty="0">
                <a:latin typeface="+mn-lt"/>
                <a:ea typeface="Aptos" panose="020B0004020202020204" pitchFamily="34" charset="0"/>
                <a:cs typeface="Times New Roman" panose="02020603050405020304" pitchFamily="18" charset="0"/>
              </a:rPr>
              <a:t> Me To Help» </a:t>
            </a:r>
            <a:r>
              <a:rPr lang="fr-FR" sz="2400" kern="100" dirty="0">
                <a:latin typeface="+mn-lt"/>
                <a:ea typeface="Aptos" panose="020B0004020202020204" pitchFamily="34" charset="0"/>
                <a:cs typeface="Times New Roman" panose="02020603050405020304" pitchFamily="18" charset="0"/>
              </a:rPr>
              <a:t>a été créé pour répondre à l'un des plus grands défis auxquels les personnes en situation de handicap sont confrontées : l'accès limité à l'éducation et à la formation. En raison des difficultés de mobilité et des barrières sociales, il a été difficile, voire impossible, pour beaucoup d'entre elles de participer à des activités éducatives et professionnelles, ce qui a considérablement réduit leurs chances d'intégration sur le marché du travail et de développement personnel.</a:t>
            </a:r>
            <a:endParaRPr sz="2000" dirty="0"/>
          </a:p>
        </p:txBody>
      </p:sp>
      <p:pic>
        <p:nvPicPr>
          <p:cNvPr id="3" name="Picture 2" descr="A group of colorful paper people&#10;&#10;Description automatically generated">
            <a:extLst>
              <a:ext uri="{FF2B5EF4-FFF2-40B4-BE49-F238E27FC236}">
                <a16:creationId xmlns:a16="http://schemas.microsoft.com/office/drawing/2014/main" xmlns="" id="{E45204E5-36B4-F6F2-7161-5191424A34CD}"/>
              </a:ext>
            </a:extLst>
          </p:cNvPr>
          <p:cNvPicPr>
            <a:picLocks noChangeAspect="1"/>
          </p:cNvPicPr>
          <p:nvPr/>
        </p:nvPicPr>
        <p:blipFill>
          <a:blip r:embed="rId3"/>
          <a:stretch>
            <a:fillRect/>
          </a:stretch>
        </p:blipFill>
        <p:spPr>
          <a:xfrm>
            <a:off x="625642" y="5291847"/>
            <a:ext cx="1619919" cy="147974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x-none" sz="2400" b="1" kern="100" dirty="0">
              <a:latin typeface="+mn-lt"/>
              <a:ea typeface="Aptos" panose="020B0004020202020204" pitchFamily="34" charset="0"/>
              <a:cs typeface="Times New Roman" panose="02020603050405020304" pitchFamily="18" charset="0"/>
            </a:endParaRPr>
          </a:p>
          <a:p>
            <a:pPr marL="95250" indent="0" algn="just">
              <a:lnSpc>
                <a:spcPct val="115000"/>
              </a:lnSpc>
              <a:spcAft>
                <a:spcPts val="800"/>
              </a:spcAft>
              <a:buNone/>
            </a:pPr>
            <a:r>
              <a:rPr lang="fr-FR" sz="2400" kern="100" dirty="0">
                <a:latin typeface="+mn-lt"/>
                <a:ea typeface="Aptos" panose="020B0004020202020204" pitchFamily="34" charset="0"/>
                <a:cs typeface="Times New Roman" panose="02020603050405020304" pitchFamily="18" charset="0"/>
              </a:rPr>
              <a:t>Notre projet repose sur le principe de la collaboration et de la solidarité, et chacun d'entre vous est un partenaire précieux dans ce voyage. Nous vous encourageons à appliquer ce que vous avez appris et à continuer d'explorer des moyens de soutenir le développement personnel et professionnel des personnes en situation de handicap.</a:t>
            </a:r>
            <a:r>
              <a:rPr lang="ro-RO" sz="2400" kern="100" dirty="0">
                <a:latin typeface="+mn-lt"/>
                <a:ea typeface="Aptos" panose="020B0004020202020204" pitchFamily="34" charset="0"/>
                <a:cs typeface="Times New Roman" panose="02020603050405020304" pitchFamily="18" charset="0"/>
              </a:rPr>
              <a:t> </a:t>
            </a:r>
          </a:p>
          <a:p>
            <a:pPr marL="95250" indent="0" algn="just">
              <a:lnSpc>
                <a:spcPct val="115000"/>
              </a:lnSpc>
              <a:spcAft>
                <a:spcPts val="800"/>
              </a:spcAft>
              <a:buNone/>
            </a:pPr>
            <a:r>
              <a:rPr lang="fr-FR" sz="2400" kern="100" dirty="0">
                <a:latin typeface="+mn-lt"/>
                <a:ea typeface="Aptos" panose="020B0004020202020204" pitchFamily="34" charset="0"/>
                <a:cs typeface="Times New Roman" panose="02020603050405020304" pitchFamily="18" charset="0"/>
              </a:rPr>
              <a:t>Les retours que vous avez fournis sont essentiels pour améliorer la poursuite de ce projet. Nous vous encourageons à rester connectés et à partager vos expériences et réalisations dans le domaine de l'éducation inclusive.</a:t>
            </a:r>
            <a:endParaRPr lang="x-none" sz="2400"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x-none" sz="2400" kern="100" dirty="0">
                <a:effectLst/>
                <a:latin typeface="+mn-lt"/>
                <a:ea typeface="Aptos" panose="020B0004020202020204" pitchFamily="34" charset="0"/>
                <a:cs typeface="Times New Roman" panose="02020603050405020304" pitchFamily="18" charset="0"/>
              </a:rPr>
              <a:t> </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x-none" sz="2800" kern="100" dirty="0">
                <a:effectLst/>
                <a:latin typeface="Aptos" panose="020B0004020202020204" pitchFamily="34" charset="0"/>
                <a:ea typeface="Aptos" panose="020B0004020202020204" pitchFamily="34" charset="0"/>
                <a:cs typeface="Times New Roman" panose="02020603050405020304" pitchFamily="18" charset="0"/>
              </a:rPr>
              <a:t/>
            </a:r>
            <a:br>
              <a:rPr lang="x-none" sz="2800" kern="100" dirty="0">
                <a:effectLst/>
                <a:latin typeface="Aptos" panose="020B0004020202020204" pitchFamily="34" charset="0"/>
                <a:ea typeface="Aptos" panose="020B0004020202020204" pitchFamily="34" charset="0"/>
                <a:cs typeface="Times New Roman" panose="02020603050405020304" pitchFamily="18" charset="0"/>
              </a:rPr>
            </a:br>
            <a:r>
              <a:rPr lang="x-none" sz="2800" kern="100" dirty="0">
                <a:effectLst/>
                <a:latin typeface="+mn-lt"/>
                <a:ea typeface="Aptos" panose="020B0004020202020204" pitchFamily="34" charset="0"/>
                <a:cs typeface="Times New Roman" panose="02020603050405020304" pitchFamily="18" charset="0"/>
              </a:rPr>
              <a:t/>
            </a:r>
            <a:br>
              <a:rPr lang="x-none"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xmlns="" id="{909997D1-5669-8F9C-7D1B-E1D824FEF746}"/>
              </a:ext>
            </a:extLst>
          </p:cNvPr>
          <p:cNvPicPr>
            <a:picLocks noChangeAspect="1"/>
          </p:cNvPicPr>
          <p:nvPr/>
        </p:nvPicPr>
        <p:blipFill>
          <a:blip r:embed="rId3"/>
          <a:stretch>
            <a:fillRect/>
          </a:stretch>
        </p:blipFill>
        <p:spPr>
          <a:xfrm>
            <a:off x="9829018" y="268843"/>
            <a:ext cx="1282700" cy="1155700"/>
          </a:xfrm>
          <a:prstGeom prst="rect">
            <a:avLst/>
          </a:prstGeom>
        </p:spPr>
      </p:pic>
    </p:spTree>
    <p:extLst>
      <p:ext uri="{BB962C8B-B14F-4D97-AF65-F5344CB8AC3E}">
        <p14:creationId xmlns:p14="http://schemas.microsoft.com/office/powerpoint/2010/main" val="2307635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x-none" sz="2400" b="1" kern="100" dirty="0">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fr-FR" sz="2400" kern="100" dirty="0">
                <a:latin typeface="+mn-lt"/>
                <a:ea typeface="Aptos" panose="020B0004020202020204" pitchFamily="34" charset="0"/>
                <a:cs typeface="Times New Roman" panose="02020603050405020304" pitchFamily="18" charset="0"/>
              </a:rPr>
              <a:t>Ensemble, nous pouvons ouvrir de nouvelles portes et transformer la vie de ceux que nous servons.</a:t>
            </a:r>
            <a:endParaRPr lang="ro-RO" sz="2400" kern="100" dirty="0">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endParaRPr lang="ro-RO" sz="2400" kern="100" dirty="0">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fr-FR" sz="2400" kern="100" dirty="0">
                <a:latin typeface="+mn-lt"/>
                <a:ea typeface="Aptos" panose="020B0004020202020204" pitchFamily="34" charset="0"/>
                <a:cs typeface="Times New Roman" panose="02020603050405020304" pitchFamily="18" charset="0"/>
              </a:rPr>
              <a:t>Nous vous remercions encore une fois pour votre engagement et votre désir de faire une réelle différence dans nos communautés.</a:t>
            </a:r>
            <a:endParaRPr lang="x-none" sz="2400"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x-none" sz="2400" kern="100" dirty="0">
                <a:effectLst/>
                <a:latin typeface="+mn-lt"/>
                <a:ea typeface="Aptos" panose="020B0004020202020204" pitchFamily="34" charset="0"/>
                <a:cs typeface="Times New Roman" panose="02020603050405020304" pitchFamily="18" charset="0"/>
              </a:rPr>
              <a:t> </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x-none" sz="2800" kern="100" dirty="0">
                <a:effectLst/>
                <a:latin typeface="Aptos" panose="020B0004020202020204" pitchFamily="34" charset="0"/>
                <a:ea typeface="Aptos" panose="020B0004020202020204" pitchFamily="34" charset="0"/>
                <a:cs typeface="Times New Roman" panose="02020603050405020304" pitchFamily="18" charset="0"/>
              </a:rPr>
              <a:t/>
            </a:r>
            <a:br>
              <a:rPr lang="x-none" sz="2800" kern="100" dirty="0">
                <a:effectLst/>
                <a:latin typeface="Aptos" panose="020B0004020202020204" pitchFamily="34" charset="0"/>
                <a:ea typeface="Aptos" panose="020B0004020202020204" pitchFamily="34" charset="0"/>
                <a:cs typeface="Times New Roman" panose="02020603050405020304" pitchFamily="18" charset="0"/>
              </a:rPr>
            </a:br>
            <a:r>
              <a:rPr lang="x-none" sz="2800" kern="100" dirty="0">
                <a:effectLst/>
                <a:latin typeface="+mn-lt"/>
                <a:ea typeface="Aptos" panose="020B0004020202020204" pitchFamily="34" charset="0"/>
                <a:cs typeface="Times New Roman" panose="02020603050405020304" pitchFamily="18" charset="0"/>
              </a:rPr>
              <a:t/>
            </a:r>
            <a:br>
              <a:rPr lang="x-none"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xmlns="" id="{586FF4A3-478B-8114-E233-9F1987D4AC27}"/>
              </a:ext>
            </a:extLst>
          </p:cNvPr>
          <p:cNvPicPr>
            <a:picLocks noChangeAspect="1"/>
          </p:cNvPicPr>
          <p:nvPr/>
        </p:nvPicPr>
        <p:blipFill>
          <a:blip r:embed="rId3"/>
          <a:stretch>
            <a:fillRect/>
          </a:stretch>
        </p:blipFill>
        <p:spPr>
          <a:xfrm>
            <a:off x="408166" y="5051707"/>
            <a:ext cx="1282700" cy="1155700"/>
          </a:xfrm>
          <a:prstGeom prst="rect">
            <a:avLst/>
          </a:prstGeom>
        </p:spPr>
      </p:pic>
    </p:spTree>
    <p:extLst>
      <p:ext uri="{BB962C8B-B14F-4D97-AF65-F5344CB8AC3E}">
        <p14:creationId xmlns:p14="http://schemas.microsoft.com/office/powerpoint/2010/main" val="2649426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
          <p:cNvPicPr preferRelativeResize="0"/>
          <p:nvPr/>
        </p:nvPicPr>
        <p:blipFill rotWithShape="1">
          <a:blip r:embed="rId3">
            <a:alphaModFix/>
          </a:blip>
          <a:srcRect t="2380" b="2380"/>
          <a:stretch/>
        </p:blipFill>
        <p:spPr>
          <a:xfrm>
            <a:off x="4953701" y="99480"/>
            <a:ext cx="2701300" cy="2572709"/>
          </a:xfrm>
          <a:prstGeom prst="rect">
            <a:avLst/>
          </a:prstGeom>
          <a:noFill/>
          <a:ln>
            <a:noFill/>
          </a:ln>
        </p:spPr>
      </p:pic>
      <p:sp>
        <p:nvSpPr>
          <p:cNvPr id="165" name="Google Shape;165;p1"/>
          <p:cNvSpPr/>
          <p:nvPr/>
        </p:nvSpPr>
        <p:spPr>
          <a:xfrm>
            <a:off x="5272000" y="4856352"/>
            <a:ext cx="6778400" cy="813200"/>
          </a:xfrm>
          <a:prstGeom prst="rect">
            <a:avLst/>
          </a:prstGeom>
          <a:solidFill>
            <a:srgbClr val="FF9900"/>
          </a:solidFill>
          <a:ln>
            <a:noFill/>
          </a:ln>
        </p:spPr>
        <p:txBody>
          <a:bodyPr spcFirstLastPara="1" wrap="square" lIns="126325" tIns="126325" rIns="126325" bIns="126325" anchor="ctr" anchorCtr="0">
            <a:noAutofit/>
          </a:bodyPr>
          <a:lstStyle/>
          <a:p>
            <a:pPr marL="0" marR="0" lvl="0" indent="0" algn="ctr" rtl="0">
              <a:spcBef>
                <a:spcPts val="0"/>
              </a:spcBef>
              <a:spcAft>
                <a:spcPts val="0"/>
              </a:spcAft>
              <a:buNone/>
            </a:pPr>
            <a:r>
              <a:rPr lang="ro-RO" sz="2135" b="1" i="0" u="none" strike="noStrike" cap="none">
                <a:solidFill>
                  <a:srgbClr val="FEFEFE"/>
                </a:solidFill>
                <a:latin typeface="Arial"/>
                <a:ea typeface="Arial"/>
                <a:cs typeface="Arial"/>
                <a:sym typeface="Arial"/>
              </a:rPr>
              <a:t>Project no: 2022-1-RO01-KA220-VET-000085029</a:t>
            </a:r>
            <a:endParaRPr sz="2135" b="1" i="0" u="none" strike="noStrike" cap="none">
              <a:solidFill>
                <a:srgbClr val="FF9900"/>
              </a:solidFill>
              <a:latin typeface="Arial"/>
              <a:ea typeface="Arial"/>
              <a:cs typeface="Arial"/>
              <a:sym typeface="Arial"/>
            </a:endParaRPr>
          </a:p>
        </p:txBody>
      </p:sp>
      <p:pic>
        <p:nvPicPr>
          <p:cNvPr id="166" name="Google Shape;166;p1"/>
          <p:cNvPicPr preferRelativeResize="0"/>
          <p:nvPr/>
        </p:nvPicPr>
        <p:blipFill rotWithShape="1">
          <a:blip r:embed="rId4">
            <a:alphaModFix/>
          </a:blip>
          <a:srcRect l="2722" r="2731"/>
          <a:stretch/>
        </p:blipFill>
        <p:spPr>
          <a:xfrm>
            <a:off x="8429000" y="391891"/>
            <a:ext cx="2800080" cy="660845"/>
          </a:xfrm>
          <a:prstGeom prst="rect">
            <a:avLst/>
          </a:prstGeom>
          <a:noFill/>
          <a:ln>
            <a:noFill/>
          </a:ln>
        </p:spPr>
      </p:pic>
      <p:sp>
        <p:nvSpPr>
          <p:cNvPr id="167" name="Google Shape;167;p1"/>
          <p:cNvSpPr txBox="1"/>
          <p:nvPr/>
        </p:nvSpPr>
        <p:spPr>
          <a:xfrm>
            <a:off x="0" y="2712983"/>
            <a:ext cx="12192000" cy="2266000"/>
          </a:xfrm>
          <a:prstGeom prst="rect">
            <a:avLst/>
          </a:prstGeom>
          <a:solidFill>
            <a:srgbClr val="5F7D95"/>
          </a:solidFill>
          <a:ln>
            <a:noFill/>
          </a:ln>
        </p:spPr>
        <p:txBody>
          <a:bodyPr spcFirstLastPara="1" wrap="square" lIns="126325" tIns="126325" rIns="126325" bIns="126325" anchor="ctr" anchorCtr="0">
            <a:noAutofit/>
          </a:bodyPr>
          <a:lstStyle/>
          <a:p>
            <a:pPr marL="0" marR="0" lvl="0" indent="0" algn="ctr" rtl="0">
              <a:lnSpc>
                <a:spcPct val="90000"/>
              </a:lnSpc>
              <a:spcBef>
                <a:spcPts val="0"/>
              </a:spcBef>
              <a:spcAft>
                <a:spcPts val="0"/>
              </a:spcAft>
              <a:buNone/>
            </a:pPr>
            <a:endParaRPr lang="ro-RO" sz="7200" b="1" i="0" u="none" strike="noStrike" cap="none" dirty="0">
              <a:solidFill>
                <a:srgbClr val="FFFFFF"/>
              </a:solidFill>
              <a:latin typeface="Arial Black"/>
              <a:ea typeface="Arial Black"/>
              <a:cs typeface="Arial Black"/>
              <a:sym typeface="Arial Black"/>
            </a:endParaRPr>
          </a:p>
          <a:p>
            <a:pPr marL="0" marR="0" lvl="0" indent="0" algn="ctr" rtl="0">
              <a:lnSpc>
                <a:spcPct val="90000"/>
              </a:lnSpc>
              <a:spcBef>
                <a:spcPts val="0"/>
              </a:spcBef>
              <a:spcAft>
                <a:spcPts val="0"/>
              </a:spcAft>
              <a:buNone/>
            </a:pPr>
            <a:r>
              <a:rPr lang="ro-RO" sz="7200" b="1" i="0" u="none" strike="noStrike" cap="none" dirty="0" err="1">
                <a:solidFill>
                  <a:srgbClr val="FFFFFF"/>
                </a:solidFill>
                <a:latin typeface="Arial Black"/>
                <a:ea typeface="Arial Black"/>
                <a:cs typeface="Arial Black"/>
                <a:sym typeface="Arial Black"/>
              </a:rPr>
              <a:t>Teach</a:t>
            </a:r>
            <a:r>
              <a:rPr lang="ro-RO" sz="7200" b="1" i="0" u="none" strike="noStrike" cap="none" dirty="0">
                <a:solidFill>
                  <a:srgbClr val="FFFFFF"/>
                </a:solidFill>
                <a:latin typeface="Arial Black"/>
                <a:ea typeface="Arial Black"/>
                <a:cs typeface="Arial Black"/>
                <a:sym typeface="Arial Black"/>
              </a:rPr>
              <a:t> </a:t>
            </a:r>
            <a:r>
              <a:rPr lang="ro-RO" sz="7200" b="1" i="0" u="none" strike="noStrike" cap="none" dirty="0" err="1">
                <a:solidFill>
                  <a:srgbClr val="FFFFFF"/>
                </a:solidFill>
                <a:latin typeface="Arial Black"/>
                <a:ea typeface="Arial Black"/>
                <a:cs typeface="Arial Black"/>
                <a:sym typeface="Arial Black"/>
              </a:rPr>
              <a:t>me</a:t>
            </a:r>
            <a:r>
              <a:rPr lang="ro-RO" sz="7200" b="1" i="0" u="none" strike="noStrike" cap="none" dirty="0">
                <a:solidFill>
                  <a:srgbClr val="FFFFFF"/>
                </a:solidFill>
                <a:latin typeface="Arial Black"/>
                <a:ea typeface="Arial Black"/>
                <a:cs typeface="Arial Black"/>
                <a:sym typeface="Arial Black"/>
              </a:rPr>
              <a:t> </a:t>
            </a:r>
            <a:r>
              <a:rPr lang="ro-RO" sz="7200" b="1" i="0" u="none" strike="noStrike" cap="none" dirty="0" err="1">
                <a:solidFill>
                  <a:srgbClr val="FFFFFF"/>
                </a:solidFill>
                <a:latin typeface="Arial Black"/>
                <a:ea typeface="Arial Black"/>
                <a:cs typeface="Arial Black"/>
                <a:sym typeface="Arial Black"/>
              </a:rPr>
              <a:t>to</a:t>
            </a:r>
            <a:r>
              <a:rPr lang="ro-RO" sz="7200" b="1" i="0" u="none" strike="noStrike" cap="none" dirty="0">
                <a:solidFill>
                  <a:srgbClr val="FFFFFF"/>
                </a:solidFill>
                <a:latin typeface="Arial Black"/>
                <a:ea typeface="Arial Black"/>
                <a:cs typeface="Arial Black"/>
                <a:sym typeface="Arial Black"/>
              </a:rPr>
              <a:t> </a:t>
            </a:r>
            <a:r>
              <a:rPr lang="ro-RO" sz="7200" b="1" i="0" u="none" strike="noStrike" cap="none" dirty="0" err="1">
                <a:solidFill>
                  <a:srgbClr val="FFFFFF"/>
                </a:solidFill>
                <a:latin typeface="Arial Black"/>
                <a:ea typeface="Arial Black"/>
                <a:cs typeface="Arial Black"/>
                <a:sym typeface="Arial Black"/>
              </a:rPr>
              <a:t>help</a:t>
            </a:r>
            <a:endParaRPr sz="8000" b="1" i="0" u="none" strike="noStrike" cap="none" dirty="0">
              <a:solidFill>
                <a:srgbClr val="FFFFFF"/>
              </a:solidFill>
              <a:latin typeface="Lexend"/>
              <a:ea typeface="Lexend"/>
              <a:cs typeface="Lexend"/>
              <a:sym typeface="Lexend"/>
            </a:endParaRPr>
          </a:p>
          <a:p>
            <a:pPr marL="0" marR="0" lvl="0" indent="0" algn="ctr" rtl="0">
              <a:lnSpc>
                <a:spcPct val="90000"/>
              </a:lnSpc>
              <a:spcBef>
                <a:spcPts val="0"/>
              </a:spcBef>
              <a:spcAft>
                <a:spcPts val="0"/>
              </a:spcAft>
              <a:buNone/>
            </a:pPr>
            <a:r>
              <a:rPr lang="ro-RO" sz="4000" b="1" dirty="0" err="1">
                <a:solidFill>
                  <a:schemeClr val="lt1"/>
                </a:solidFill>
                <a:latin typeface="Calibri"/>
                <a:ea typeface="Calibri"/>
                <a:cs typeface="Calibri"/>
                <a:sym typeface="Calibri"/>
              </a:rPr>
              <a:t>www</a:t>
            </a:r>
            <a:r>
              <a:rPr lang="ro-RO" sz="4000" b="1" i="0" u="none" strike="noStrike" cap="none" dirty="0" err="1">
                <a:solidFill>
                  <a:schemeClr val="lt1"/>
                </a:solidFill>
                <a:latin typeface="Calibri"/>
                <a:ea typeface="Calibri"/>
                <a:cs typeface="Calibri"/>
                <a:sym typeface="Calibri"/>
              </a:rPr>
              <a:t>.tmth.eu</a:t>
            </a:r>
            <a:r>
              <a:rPr lang="ro-RO" sz="3200" b="1" i="0" u="none" strike="noStrike" cap="none" dirty="0">
                <a:solidFill>
                  <a:schemeClr val="lt1"/>
                </a:solidFill>
                <a:latin typeface="Calibri"/>
                <a:ea typeface="Calibri"/>
                <a:cs typeface="Calibri"/>
                <a:sym typeface="Calibri"/>
              </a:rPr>
              <a:t/>
            </a:r>
            <a:br>
              <a:rPr lang="ro-RO" sz="3200" b="1" i="0" u="none" strike="noStrike" cap="none" dirty="0">
                <a:solidFill>
                  <a:schemeClr val="lt1"/>
                </a:solidFill>
                <a:latin typeface="Calibri"/>
                <a:ea typeface="Calibri"/>
                <a:cs typeface="Calibri"/>
                <a:sym typeface="Calibri"/>
              </a:rPr>
            </a:br>
            <a:endParaRPr sz="3200" b="1" i="0" u="none" strike="noStrike" cap="none" dirty="0">
              <a:solidFill>
                <a:schemeClr val="lt1"/>
              </a:solidFill>
              <a:latin typeface="Lexend"/>
              <a:ea typeface="Lexend"/>
              <a:cs typeface="Lexend"/>
              <a:sym typeface="Lexend"/>
            </a:endParaRPr>
          </a:p>
        </p:txBody>
      </p:sp>
      <p:grpSp>
        <p:nvGrpSpPr>
          <p:cNvPr id="168" name="Google Shape;168;p1"/>
          <p:cNvGrpSpPr/>
          <p:nvPr/>
        </p:nvGrpSpPr>
        <p:grpSpPr>
          <a:xfrm>
            <a:off x="1211416" y="5675459"/>
            <a:ext cx="9769187" cy="1128737"/>
            <a:chOff x="498500" y="4137629"/>
            <a:chExt cx="8147326" cy="941346"/>
          </a:xfrm>
        </p:grpSpPr>
        <p:grpSp>
          <p:nvGrpSpPr>
            <p:cNvPr id="169" name="Google Shape;169;p1"/>
            <p:cNvGrpSpPr/>
            <p:nvPr/>
          </p:nvGrpSpPr>
          <p:grpSpPr>
            <a:xfrm>
              <a:off x="498500" y="4226550"/>
              <a:ext cx="4586516" cy="852425"/>
              <a:chOff x="498500" y="4226550"/>
              <a:chExt cx="4586516" cy="852425"/>
            </a:xfrm>
          </p:grpSpPr>
          <p:grpSp>
            <p:nvGrpSpPr>
              <p:cNvPr id="170" name="Google Shape;170;p1"/>
              <p:cNvGrpSpPr/>
              <p:nvPr/>
            </p:nvGrpSpPr>
            <p:grpSpPr>
              <a:xfrm>
                <a:off x="498500" y="4226550"/>
                <a:ext cx="2782903" cy="852425"/>
                <a:chOff x="661431" y="5761985"/>
                <a:chExt cx="4102762" cy="1256708"/>
              </a:xfrm>
            </p:grpSpPr>
            <p:pic>
              <p:nvPicPr>
                <p:cNvPr id="171" name="Google Shape;171;p1"/>
                <p:cNvPicPr preferRelativeResize="0"/>
                <p:nvPr/>
              </p:nvPicPr>
              <p:blipFill rotWithShape="1">
                <a:blip r:embed="rId5">
                  <a:alphaModFix/>
                </a:blip>
                <a:srcRect/>
                <a:stretch/>
              </p:blipFill>
              <p:spPr>
                <a:xfrm>
                  <a:off x="3392779" y="5768268"/>
                  <a:ext cx="1371414" cy="1072165"/>
                </a:xfrm>
                <a:prstGeom prst="rect">
                  <a:avLst/>
                </a:prstGeom>
                <a:noFill/>
                <a:ln>
                  <a:noFill/>
                </a:ln>
              </p:spPr>
            </p:pic>
            <p:pic>
              <p:nvPicPr>
                <p:cNvPr id="172" name="Google Shape;172;p1"/>
                <p:cNvPicPr preferRelativeResize="0"/>
                <p:nvPr/>
              </p:nvPicPr>
              <p:blipFill rotWithShape="1">
                <a:blip r:embed="rId6">
                  <a:alphaModFix/>
                </a:blip>
                <a:srcRect/>
                <a:stretch/>
              </p:blipFill>
              <p:spPr>
                <a:xfrm>
                  <a:off x="661431" y="5761985"/>
                  <a:ext cx="1584550" cy="1256708"/>
                </a:xfrm>
                <a:prstGeom prst="rect">
                  <a:avLst/>
                </a:prstGeom>
                <a:noFill/>
                <a:ln>
                  <a:noFill/>
                </a:ln>
              </p:spPr>
            </p:pic>
          </p:grpSp>
          <p:pic>
            <p:nvPicPr>
              <p:cNvPr id="173" name="Google Shape;173;p1" descr="Logo Oriensys"/>
              <p:cNvPicPr preferRelativeResize="0"/>
              <p:nvPr/>
            </p:nvPicPr>
            <p:blipFill rotWithShape="1">
              <a:blip r:embed="rId7">
                <a:alphaModFix/>
              </a:blip>
              <a:srcRect/>
              <a:stretch/>
            </p:blipFill>
            <p:spPr>
              <a:xfrm>
                <a:off x="4059273" y="4297788"/>
                <a:ext cx="1025743" cy="621025"/>
              </a:xfrm>
              <a:prstGeom prst="rect">
                <a:avLst/>
              </a:prstGeom>
              <a:noFill/>
              <a:ln>
                <a:noFill/>
              </a:ln>
            </p:spPr>
          </p:pic>
        </p:grpSp>
        <p:pic>
          <p:nvPicPr>
            <p:cNvPr id="174" name="Google Shape;174;p1"/>
            <p:cNvPicPr preferRelativeResize="0"/>
            <p:nvPr/>
          </p:nvPicPr>
          <p:blipFill rotWithShape="1">
            <a:blip r:embed="rId8">
              <a:alphaModFix/>
            </a:blip>
            <a:srcRect/>
            <a:stretch/>
          </p:blipFill>
          <p:spPr>
            <a:xfrm>
              <a:off x="7927676" y="4244682"/>
              <a:ext cx="718150" cy="727244"/>
            </a:xfrm>
            <a:prstGeom prst="rect">
              <a:avLst/>
            </a:prstGeom>
            <a:noFill/>
            <a:ln>
              <a:noFill/>
            </a:ln>
          </p:spPr>
        </p:pic>
        <p:pic>
          <p:nvPicPr>
            <p:cNvPr id="175" name="Google Shape;175;p1"/>
            <p:cNvPicPr preferRelativeResize="0"/>
            <p:nvPr/>
          </p:nvPicPr>
          <p:blipFill rotWithShape="1">
            <a:blip r:embed="rId9">
              <a:alphaModFix/>
            </a:blip>
            <a:srcRect t="-7329" b="7329"/>
            <a:stretch/>
          </p:blipFill>
          <p:spPr>
            <a:xfrm>
              <a:off x="6147275" y="4137629"/>
              <a:ext cx="718150" cy="913596"/>
            </a:xfrm>
            <a:prstGeom prst="rect">
              <a:avLst/>
            </a:prstGeom>
            <a:noFill/>
            <a:ln>
              <a:noFill/>
            </a:ln>
          </p:spPr>
        </p:pic>
      </p:grpSp>
    </p:spTree>
    <p:extLst>
      <p:ext uri="{BB962C8B-B14F-4D97-AF65-F5344CB8AC3E}">
        <p14:creationId xmlns:p14="http://schemas.microsoft.com/office/powerpoint/2010/main" val="26578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5"/>
          <p:cNvSpPr txBox="1">
            <a:spLocks noGrp="1"/>
          </p:cNvSpPr>
          <p:nvPr>
            <p:ph type="body" idx="1"/>
          </p:nvPr>
        </p:nvSpPr>
        <p:spPr>
          <a:xfrm>
            <a:off x="875489" y="1536633"/>
            <a:ext cx="10356511" cy="4144320"/>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x-none" sz="1800" kern="100" dirty="0">
              <a:effectLst/>
              <a:latin typeface="Aptos" panose="020B0004020202020204" pitchFamily="34" charset="0"/>
              <a:ea typeface="Aptos" panose="020B0004020202020204" pitchFamily="34" charset="0"/>
              <a:cs typeface="Times New Roman" panose="02020603050405020304" pitchFamily="18" charset="0"/>
            </a:endParaRPr>
          </a:p>
          <a:p>
            <a:pPr marL="95250" indent="0" algn="just">
              <a:lnSpc>
                <a:spcPct val="115000"/>
              </a:lnSpc>
              <a:spcAft>
                <a:spcPts val="800"/>
              </a:spcAft>
              <a:buNone/>
            </a:pPr>
            <a:r>
              <a:rPr lang="fr-FR" sz="2400" kern="100" dirty="0">
                <a:latin typeface="+mn-lt"/>
                <a:ea typeface="Aptos" panose="020B0004020202020204" pitchFamily="34" charset="0"/>
                <a:cs typeface="Times New Roman" panose="02020603050405020304" pitchFamily="18" charset="0"/>
              </a:rPr>
              <a:t>La pandémie des dernières années a démontré l'importance de l'utilisation de l'environnement en ligne pour l'éducation, ouvrant de nouvelles opportunités d'accès pour les personnes en situation de handicap. Dans ce contexte, le projet « ENSEIGNE-MOI À AIDER » </a:t>
            </a:r>
            <a:r>
              <a:rPr lang="ro-RO" sz="2400" kern="100" dirty="0">
                <a:latin typeface="+mn-lt"/>
                <a:ea typeface="Aptos" panose="020B0004020202020204" pitchFamily="34" charset="0"/>
                <a:cs typeface="Times New Roman" panose="02020603050405020304" pitchFamily="18" charset="0"/>
              </a:rPr>
              <a:t> - </a:t>
            </a:r>
          </a:p>
          <a:p>
            <a:pPr marL="95250" indent="0" algn="just">
              <a:lnSpc>
                <a:spcPct val="115000"/>
              </a:lnSpc>
              <a:spcAft>
                <a:spcPts val="800"/>
              </a:spcAft>
              <a:buNone/>
            </a:pPr>
            <a:r>
              <a:rPr lang="fr-FR" sz="2400" kern="100" dirty="0">
                <a:latin typeface="+mn-lt"/>
                <a:ea typeface="Aptos" panose="020B0004020202020204" pitchFamily="34" charset="0"/>
                <a:cs typeface="Times New Roman" panose="02020603050405020304" pitchFamily="18" charset="0"/>
              </a:rPr>
              <a:t>« TEACH ME TO HELP » a été mis en œuvre pour éliminer les barrières existantes et créer un environnement éducatif inclusif pour les personnes ayant des besoins spécifiques.</a:t>
            </a:r>
            <a:endParaRPr lang="x-none"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95250" indent="0">
              <a:lnSpc>
                <a:spcPct val="115000"/>
              </a:lnSpc>
              <a:spcAft>
                <a:spcPts val="800"/>
              </a:spcAft>
              <a:buNone/>
            </a:pPr>
            <a:endParaRPr lang="x-none"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01600" lvl="0" indent="0" algn="just" rtl="0">
              <a:lnSpc>
                <a:spcPct val="150000"/>
              </a:lnSpc>
              <a:spcBef>
                <a:spcPts val="0"/>
              </a:spcBef>
              <a:spcAft>
                <a:spcPts val="0"/>
              </a:spcAft>
              <a:buSzPts val="2000"/>
              <a:buNone/>
            </a:pPr>
            <a:endParaRPr sz="2000" dirty="0"/>
          </a:p>
        </p:txBody>
      </p:sp>
      <p:sp>
        <p:nvSpPr>
          <p:cNvPr id="207" name="Google Shape;207;p5"/>
          <p:cNvSpPr txBox="1">
            <a:spLocks noGrp="1"/>
          </p:cNvSpPr>
          <p:nvPr>
            <p:ph type="title"/>
          </p:nvPr>
        </p:nvSpPr>
        <p:spPr>
          <a:xfrm>
            <a:off x="1552792" y="464943"/>
            <a:ext cx="9758100" cy="763500"/>
          </a:xfrm>
          <a:prstGeom prst="rect">
            <a:avLst/>
          </a:prstGeom>
        </p:spPr>
        <p:txBody>
          <a:bodyPr spcFirstLastPara="1" wrap="square" lIns="94750" tIns="94750" rIns="94750" bIns="94750" anchor="t" anchorCtr="0">
            <a:noAutofit/>
          </a:bodyPr>
          <a:lstStyle/>
          <a:p>
            <a:pPr marL="0" lvl="0" indent="0" algn="l" rtl="0">
              <a:spcBef>
                <a:spcPts val="0"/>
              </a:spcBef>
              <a:spcAft>
                <a:spcPts val="0"/>
              </a:spcAft>
              <a:buNone/>
            </a:pPr>
            <a:endParaRPr/>
          </a:p>
        </p:txBody>
      </p:sp>
      <p:pic>
        <p:nvPicPr>
          <p:cNvPr id="3" name="Picture 2" descr="A group of colorful paper people&#10;&#10;Description automatically generated">
            <a:extLst>
              <a:ext uri="{FF2B5EF4-FFF2-40B4-BE49-F238E27FC236}">
                <a16:creationId xmlns:a16="http://schemas.microsoft.com/office/drawing/2014/main" xmlns="" id="{E2A6D358-7CB6-4816-802C-18E61885296D}"/>
              </a:ext>
            </a:extLst>
          </p:cNvPr>
          <p:cNvPicPr>
            <a:picLocks noChangeAspect="1"/>
          </p:cNvPicPr>
          <p:nvPr/>
        </p:nvPicPr>
        <p:blipFill>
          <a:blip r:embed="rId3"/>
          <a:stretch>
            <a:fillRect/>
          </a:stretch>
        </p:blipFill>
        <p:spPr>
          <a:xfrm>
            <a:off x="318650" y="5237357"/>
            <a:ext cx="1282700" cy="11557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4" name="Text Placeholder 2">
            <a:extLst>
              <a:ext uri="{FF2B5EF4-FFF2-40B4-BE49-F238E27FC236}">
                <a16:creationId xmlns:a16="http://schemas.microsoft.com/office/drawing/2014/main" xmlns="" id="{4E400F1D-C621-815B-117E-7F6ECD7D37AB}"/>
              </a:ext>
            </a:extLst>
          </p:cNvPr>
          <p:cNvSpPr>
            <a:spLocks noGrp="1"/>
          </p:cNvSpPr>
          <p:nvPr>
            <p:ph type="body" idx="1"/>
          </p:nvPr>
        </p:nvSpPr>
        <p:spPr>
          <a:xfrm>
            <a:off x="1206230" y="1204122"/>
            <a:ext cx="10025770" cy="4048813"/>
          </a:xfrm>
        </p:spPr>
        <p:txBody>
          <a:bodyPr/>
          <a:lstStyle/>
          <a:p>
            <a:pPr marL="95250" indent="0">
              <a:lnSpc>
                <a:spcPct val="115000"/>
              </a:lnSpc>
              <a:spcAft>
                <a:spcPts val="800"/>
              </a:spcAft>
              <a:buNone/>
            </a:pPr>
            <a:endParaRPr lang="x-none" sz="1800" kern="100" dirty="0">
              <a:effectLst/>
              <a:latin typeface="Aptos" panose="020B0004020202020204" pitchFamily="34" charset="0"/>
              <a:ea typeface="Aptos" panose="020B0004020202020204" pitchFamily="34" charset="0"/>
              <a:cs typeface="Times New Roman" panose="02020603050405020304" pitchFamily="18" charset="0"/>
            </a:endParaRPr>
          </a:p>
          <a:p>
            <a:pPr marL="95250" indent="0">
              <a:lnSpc>
                <a:spcPct val="115000"/>
              </a:lnSpc>
              <a:spcAft>
                <a:spcPts val="800"/>
              </a:spcAft>
              <a:buNone/>
            </a:pPr>
            <a:endParaRPr lang="x-none" sz="1800" kern="100" dirty="0">
              <a:latin typeface="Aptos" panose="020B0004020202020204" pitchFamily="34" charset="0"/>
              <a:ea typeface="Aptos" panose="020B0004020202020204" pitchFamily="34" charset="0"/>
              <a:cs typeface="Times New Roman" panose="02020603050405020304" pitchFamily="18" charset="0"/>
            </a:endParaRPr>
          </a:p>
          <a:p>
            <a:pPr marL="95250" indent="0" algn="just">
              <a:lnSpc>
                <a:spcPct val="115000"/>
              </a:lnSpc>
              <a:spcAft>
                <a:spcPts val="800"/>
              </a:spcAft>
              <a:buNone/>
            </a:pPr>
            <a:r>
              <a:rPr lang="fr-FR" sz="2400" kern="100" dirty="0">
                <a:latin typeface="+mn-lt"/>
                <a:ea typeface="Aptos" panose="020B0004020202020204" pitchFamily="34" charset="0"/>
                <a:cs typeface="Times New Roman" panose="02020603050405020304" pitchFamily="18" charset="0"/>
              </a:rPr>
              <a:t>Grâce à ce projet, l’objectif était d’assurer un accès facile, libre et égal au développement personnel et professionnel des personnes en situation de handicap, favorisant ainsi leur participation active à la vie communautaire. En outre, le projet a répondu aux besoins de formation continue des assistants sociaux, en les aidant à acquérir des compétences dans l’utilisation des technologies numériques pour soutenir les personnes en difficulté</a:t>
            </a:r>
            <a:r>
              <a:rPr lang="x-none" sz="2400" kern="100" dirty="0">
                <a:effectLst/>
                <a:latin typeface="+mn-lt"/>
                <a:ea typeface="Aptos" panose="020B0004020202020204" pitchFamily="34" charset="0"/>
                <a:cs typeface="Times New Roman" panose="02020603050405020304" pitchFamily="18" charset="0"/>
              </a:rPr>
              <a:t>.</a:t>
            </a:r>
          </a:p>
          <a:p>
            <a:pPr marL="95250" indent="0">
              <a:lnSpc>
                <a:spcPct val="115000"/>
              </a:lnSpc>
              <a:spcAft>
                <a:spcPts val="800"/>
              </a:spcAft>
              <a:buNone/>
            </a:pPr>
            <a:endParaRPr lang="x-none" sz="24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3" name="Picture 2" descr="A group of colorful paper people&#10;&#10;Description automatically generated">
            <a:extLst>
              <a:ext uri="{FF2B5EF4-FFF2-40B4-BE49-F238E27FC236}">
                <a16:creationId xmlns:a16="http://schemas.microsoft.com/office/drawing/2014/main" xmlns="" id="{EB4047B4-B4FA-6341-ACD4-A4613CE80AC6}"/>
              </a:ext>
            </a:extLst>
          </p:cNvPr>
          <p:cNvPicPr>
            <a:picLocks noChangeAspect="1"/>
          </p:cNvPicPr>
          <p:nvPr/>
        </p:nvPicPr>
        <p:blipFill>
          <a:blip r:embed="rId3"/>
          <a:stretch>
            <a:fillRect/>
          </a:stretch>
        </p:blipFill>
        <p:spPr>
          <a:xfrm>
            <a:off x="318650" y="5252935"/>
            <a:ext cx="1282700" cy="1155700"/>
          </a:xfrm>
          <a:prstGeom prst="rect">
            <a:avLst/>
          </a:prstGeom>
        </p:spPr>
      </p:pic>
    </p:spTree>
    <p:extLst>
      <p:ext uri="{BB962C8B-B14F-4D97-AF65-F5344CB8AC3E}">
        <p14:creationId xmlns:p14="http://schemas.microsoft.com/office/powerpoint/2010/main" val="429007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5" name="TextBox 4">
            <a:extLst>
              <a:ext uri="{FF2B5EF4-FFF2-40B4-BE49-F238E27FC236}">
                <a16:creationId xmlns:a16="http://schemas.microsoft.com/office/drawing/2014/main" xmlns="" id="{5E167E8C-4141-7D8A-FB5E-DC9A5EAD5337}"/>
              </a:ext>
            </a:extLst>
          </p:cNvPr>
          <p:cNvSpPr txBox="1"/>
          <p:nvPr/>
        </p:nvSpPr>
        <p:spPr>
          <a:xfrm>
            <a:off x="1376208" y="185548"/>
            <a:ext cx="10618182" cy="6309420"/>
          </a:xfrm>
          <a:prstGeom prst="rect">
            <a:avLst/>
          </a:prstGeom>
          <a:noFill/>
        </p:spPr>
        <p:txBody>
          <a:bodyPr wrap="square">
            <a:spAutoFit/>
          </a:bodyPr>
          <a:lstStyle/>
          <a:p>
            <a:pPr algn="ctr"/>
            <a:r>
              <a:rPr lang="fr-FR" sz="2400" b="1" kern="100" dirty="0">
                <a:solidFill>
                  <a:srgbClr val="445D73"/>
                </a:solidFill>
                <a:latin typeface="+mn-lt"/>
                <a:ea typeface="Aptos" panose="020B0004020202020204" pitchFamily="34" charset="0"/>
                <a:cs typeface="Times New Roman" panose="02020603050405020304" pitchFamily="18" charset="0"/>
              </a:rPr>
              <a:t>Objectifs du Projet</a:t>
            </a:r>
          </a:p>
          <a:p>
            <a:r>
              <a:rPr lang="fr-FR" sz="2400" b="1" kern="100" dirty="0">
                <a:solidFill>
                  <a:srgbClr val="445D73"/>
                </a:solidFill>
                <a:latin typeface="+mn-lt"/>
                <a:ea typeface="Aptos" panose="020B0004020202020204" pitchFamily="34" charset="0"/>
                <a:cs typeface="Times New Roman" panose="02020603050405020304" pitchFamily="18" charset="0"/>
              </a:rPr>
              <a:t>Objectif Général:</a:t>
            </a:r>
            <a:r>
              <a:rPr lang="fr-FR" sz="2400" kern="100" dirty="0">
                <a:solidFill>
                  <a:srgbClr val="445D73"/>
                </a:solidFill>
                <a:latin typeface="+mn-lt"/>
                <a:ea typeface="Aptos" panose="020B0004020202020204" pitchFamily="34" charset="0"/>
                <a:cs typeface="Times New Roman" panose="02020603050405020304" pitchFamily="18" charset="0"/>
              </a:rPr>
              <a:t/>
            </a:r>
            <a:br>
              <a:rPr lang="fr-FR" sz="2400" kern="100" dirty="0">
                <a:solidFill>
                  <a:srgbClr val="445D73"/>
                </a:solidFill>
                <a:latin typeface="+mn-lt"/>
                <a:ea typeface="Aptos" panose="020B0004020202020204" pitchFamily="34" charset="0"/>
                <a:cs typeface="Times New Roman" panose="02020603050405020304" pitchFamily="18" charset="0"/>
              </a:rPr>
            </a:br>
            <a:endParaRPr lang="ro-RO" sz="2400" kern="100" dirty="0">
              <a:solidFill>
                <a:srgbClr val="445D73"/>
              </a:solidFill>
              <a:latin typeface="+mn-lt"/>
              <a:ea typeface="Aptos" panose="020B0004020202020204" pitchFamily="34" charset="0"/>
              <a:cs typeface="Times New Roman" panose="02020603050405020304" pitchFamily="18" charset="0"/>
            </a:endParaRPr>
          </a:p>
          <a:p>
            <a:r>
              <a:rPr lang="fr-FR" sz="2400" kern="100" dirty="0">
                <a:solidFill>
                  <a:srgbClr val="445D73"/>
                </a:solidFill>
                <a:latin typeface="+mn-lt"/>
                <a:ea typeface="Aptos" panose="020B0004020202020204" pitchFamily="34" charset="0"/>
                <a:cs typeface="Times New Roman" panose="02020603050405020304" pitchFamily="18" charset="0"/>
                <a:sym typeface="Calibri"/>
              </a:rPr>
              <a:t>Développer les compétences des travailleurs sociaux dans la conception et l'intégration de programmes numériques pour le développement personnel et l'inclusion sociale des personnes en situation de handicap.</a:t>
            </a:r>
            <a:endParaRPr lang="ro-RO" sz="2400" kern="100" dirty="0">
              <a:solidFill>
                <a:srgbClr val="445D73"/>
              </a:solidFill>
              <a:latin typeface="+mn-lt"/>
              <a:ea typeface="Aptos" panose="020B0004020202020204" pitchFamily="34" charset="0"/>
              <a:cs typeface="Times New Roman" panose="02020603050405020304" pitchFamily="18" charset="0"/>
              <a:sym typeface="Calibri"/>
            </a:endParaRPr>
          </a:p>
          <a:p>
            <a:endParaRPr lang="fr-FR" sz="2400" kern="100" dirty="0">
              <a:solidFill>
                <a:srgbClr val="445D73"/>
              </a:solidFill>
              <a:latin typeface="+mn-lt"/>
              <a:ea typeface="Aptos" panose="020B0004020202020204" pitchFamily="34" charset="0"/>
              <a:cs typeface="Times New Roman" panose="02020603050405020304" pitchFamily="18" charset="0"/>
              <a:sym typeface="Calibri"/>
            </a:endParaRPr>
          </a:p>
          <a:p>
            <a:r>
              <a:rPr lang="fr-FR" sz="2400" b="1" kern="100" dirty="0">
                <a:solidFill>
                  <a:srgbClr val="445D73"/>
                </a:solidFill>
                <a:latin typeface="+mn-lt"/>
                <a:ea typeface="Aptos" panose="020B0004020202020204" pitchFamily="34" charset="0"/>
                <a:cs typeface="Times New Roman" panose="02020603050405020304" pitchFamily="18" charset="0"/>
                <a:sym typeface="Calibri"/>
              </a:rPr>
              <a:t>Objectifs Spécifiques:</a:t>
            </a:r>
          </a:p>
          <a:p>
            <a:pPr marL="457200" indent="-457200">
              <a:buFont typeface="+mj-lt"/>
              <a:buAutoNum type="arabicPeriod"/>
            </a:pPr>
            <a:r>
              <a:rPr lang="fr-FR" sz="2400" kern="100" dirty="0">
                <a:solidFill>
                  <a:srgbClr val="445D73"/>
                </a:solidFill>
                <a:latin typeface="+mn-lt"/>
                <a:ea typeface="Aptos" panose="020B0004020202020204" pitchFamily="34" charset="0"/>
                <a:cs typeface="Times New Roman" panose="02020603050405020304" pitchFamily="18" charset="0"/>
                <a:sym typeface="Calibri"/>
              </a:rPr>
              <a:t>monter en compétences dans la conception et le développement d'un cours en ligne, (réalisation de conception de cours en ligne, conception de cours en ligne)</a:t>
            </a:r>
          </a:p>
          <a:p>
            <a:pPr marL="457200" indent="-457200">
              <a:buFont typeface="+mj-lt"/>
              <a:buAutoNum type="arabicPeriod"/>
            </a:pPr>
            <a:r>
              <a:rPr lang="fr-FR" sz="2400" kern="100" dirty="0">
                <a:solidFill>
                  <a:srgbClr val="445D73"/>
                </a:solidFill>
                <a:latin typeface="+mn-lt"/>
                <a:ea typeface="Aptos" panose="020B0004020202020204" pitchFamily="34" charset="0"/>
                <a:cs typeface="Times New Roman" panose="02020603050405020304" pitchFamily="18" charset="0"/>
                <a:sym typeface="Calibri"/>
              </a:rPr>
              <a:t>accroître les compétences en communication efficace pour l'environnement numérique, flexibilité dans la communication en ligne.</a:t>
            </a:r>
          </a:p>
          <a:p>
            <a:pPr marL="457200" indent="-457200">
              <a:buFont typeface="+mj-lt"/>
              <a:buAutoNum type="arabicPeriod"/>
            </a:pPr>
            <a:r>
              <a:rPr lang="fr-FR" sz="2400" kern="100" dirty="0">
                <a:solidFill>
                  <a:srgbClr val="445D73"/>
                </a:solidFill>
                <a:latin typeface="+mn-lt"/>
                <a:ea typeface="Aptos" panose="020B0004020202020204" pitchFamily="34" charset="0"/>
                <a:cs typeface="Times New Roman" panose="02020603050405020304" pitchFamily="18" charset="0"/>
                <a:sym typeface="Calibri"/>
              </a:rPr>
              <a:t>augmenter la qualité du travail, des activités et des pratiques des organisations impliquées dans le projet.</a:t>
            </a:r>
          </a:p>
          <a:p>
            <a:pPr marL="457200" indent="-457200">
              <a:buFont typeface="+mj-lt"/>
              <a:buAutoNum type="arabicPeriod"/>
            </a:pPr>
            <a:r>
              <a:rPr lang="fr-FR" sz="2400" kern="100" dirty="0">
                <a:solidFill>
                  <a:srgbClr val="445D73"/>
                </a:solidFill>
                <a:latin typeface="+mn-lt"/>
                <a:ea typeface="Aptos" panose="020B0004020202020204" pitchFamily="34" charset="0"/>
                <a:cs typeface="Times New Roman" panose="02020603050405020304" pitchFamily="18" charset="0"/>
                <a:sym typeface="Calibri"/>
              </a:rPr>
              <a:t>renforcer la capacité des organisations impliquées dans le projet à travailler au niveau transnational et intersectoriel</a:t>
            </a:r>
            <a:endParaRPr lang="x-none" sz="2400" kern="100" dirty="0">
              <a:solidFill>
                <a:srgbClr val="445D73"/>
              </a:solidFill>
              <a:latin typeface="+mn-lt"/>
              <a:ea typeface="Aptos" panose="020B0004020202020204" pitchFamily="34" charset="0"/>
              <a:cs typeface="Times New Roman" panose="02020603050405020304" pitchFamily="18" charset="0"/>
              <a:sym typeface="Calibri"/>
            </a:endParaRPr>
          </a:p>
        </p:txBody>
      </p:sp>
      <p:pic>
        <p:nvPicPr>
          <p:cNvPr id="3" name="Picture 2" descr="A group of colorful paper people&#10;&#10;Description automatically generated">
            <a:extLst>
              <a:ext uri="{FF2B5EF4-FFF2-40B4-BE49-F238E27FC236}">
                <a16:creationId xmlns:a16="http://schemas.microsoft.com/office/drawing/2014/main" xmlns="" id="{52805288-791D-37F9-22C1-071E3A3070F8}"/>
              </a:ext>
            </a:extLst>
          </p:cNvPr>
          <p:cNvPicPr>
            <a:picLocks noChangeAspect="1"/>
          </p:cNvPicPr>
          <p:nvPr/>
        </p:nvPicPr>
        <p:blipFill>
          <a:blip r:embed="rId3"/>
          <a:stretch>
            <a:fillRect/>
          </a:stretch>
        </p:blipFill>
        <p:spPr>
          <a:xfrm>
            <a:off x="9850187" y="185548"/>
            <a:ext cx="1282700" cy="1155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536632"/>
            <a:ext cx="10103591" cy="3599571"/>
          </a:xfrm>
          <a:prstGeom prst="rect">
            <a:avLst/>
          </a:prstGeom>
          <a:noFill/>
          <a:ln>
            <a:noFill/>
          </a:ln>
        </p:spPr>
        <p:txBody>
          <a:bodyPr spcFirstLastPara="1" wrap="square" lIns="126325" tIns="126325" rIns="126325" bIns="126325" anchor="t" anchorCtr="0">
            <a:noAutofit/>
          </a:bodyPr>
          <a:lstStyle/>
          <a:p>
            <a:pPr marL="0" indent="0" algn="just">
              <a:lnSpc>
                <a:spcPct val="115000"/>
              </a:lnSpc>
              <a:buClr>
                <a:schemeClr val="dk1"/>
              </a:buClr>
              <a:buSzPts val="1900"/>
              <a:buNone/>
            </a:pPr>
            <a:r>
              <a:rPr lang="fr-FR" sz="2400" kern="100" dirty="0">
                <a:latin typeface="+mn-lt"/>
                <a:ea typeface="Aptos" panose="020B0004020202020204" pitchFamily="34" charset="0"/>
                <a:cs typeface="Times New Roman" panose="02020603050405020304" pitchFamily="18" charset="0"/>
              </a:rPr>
              <a:t>Le projet « </a:t>
            </a:r>
            <a:r>
              <a:rPr lang="fr-FR" sz="2400" kern="100" dirty="0" err="1">
                <a:latin typeface="+mn-lt"/>
                <a:ea typeface="Aptos" panose="020B0004020202020204" pitchFamily="34" charset="0"/>
                <a:cs typeface="Times New Roman" panose="02020603050405020304" pitchFamily="18" charset="0"/>
              </a:rPr>
              <a:t>Teach</a:t>
            </a:r>
            <a:r>
              <a:rPr lang="fr-FR" sz="2400" kern="100" dirty="0">
                <a:latin typeface="+mn-lt"/>
                <a:ea typeface="Aptos" panose="020B0004020202020204" pitchFamily="34" charset="0"/>
                <a:cs typeface="Times New Roman" panose="02020603050405020304" pitchFamily="18" charset="0"/>
              </a:rPr>
              <a:t> Me To Help » a été réalisé dans le cadre du programme Erasmus+, qui joue un rôle essentiel dans la facilitation de l'échange de bonnes pratiques entre les organisations internationales et dans le soutien au développement de compétences professionnelles pertinentes pour l'éducation moderne. Le programme Erasmus+ a fourni le cadre idéal pour une collaboration transnationale, permettant aux assistants sociaux et aux organisations participantes d'améliorer leurs compétences et méthodes d'enseignement, en les adaptant aux besoins des personnes en situation de handicap.</a:t>
            </a:r>
            <a:endParaRPr sz="2000" dirty="0"/>
          </a:p>
        </p:txBody>
      </p:sp>
      <p:sp>
        <p:nvSpPr>
          <p:cNvPr id="219" name="Google Shape;219;p7"/>
          <p:cNvSpPr txBox="1">
            <a:spLocks noGrp="1"/>
          </p:cNvSpPr>
          <p:nvPr>
            <p:ph type="title"/>
          </p:nvPr>
        </p:nvSpPr>
        <p:spPr>
          <a:xfrm>
            <a:off x="1552792" y="464943"/>
            <a:ext cx="9758100" cy="763500"/>
          </a:xfrm>
          <a:prstGeom prst="rect">
            <a:avLst/>
          </a:prstGeom>
        </p:spPr>
        <p:txBody>
          <a:bodyPr spcFirstLastPara="1" wrap="square" lIns="94750" tIns="94750" rIns="94750" bIns="94750" anchor="t" anchorCtr="0">
            <a:noAutofit/>
          </a:bodyPr>
          <a:lstStyle/>
          <a:p>
            <a:pPr marL="0" lvl="0" indent="0" algn="l" rtl="0">
              <a:spcBef>
                <a:spcPts val="0"/>
              </a:spcBef>
              <a:spcAft>
                <a:spcPts val="0"/>
              </a:spcAft>
              <a:buNone/>
            </a:pPr>
            <a:endParaRPr/>
          </a:p>
        </p:txBody>
      </p:sp>
      <p:pic>
        <p:nvPicPr>
          <p:cNvPr id="3" name="Picture 2" descr="A group of colorful paper people&#10;&#10;Description automatically generated">
            <a:extLst>
              <a:ext uri="{FF2B5EF4-FFF2-40B4-BE49-F238E27FC236}">
                <a16:creationId xmlns:a16="http://schemas.microsoft.com/office/drawing/2014/main" xmlns="" id="{54619859-9043-557C-8661-A2E65ABA0684}"/>
              </a:ext>
            </a:extLst>
          </p:cNvPr>
          <p:cNvPicPr>
            <a:picLocks noChangeAspect="1"/>
          </p:cNvPicPr>
          <p:nvPr/>
        </p:nvPicPr>
        <p:blipFill>
          <a:blip r:embed="rId3"/>
          <a:stretch>
            <a:fillRect/>
          </a:stretch>
        </p:blipFill>
        <p:spPr>
          <a:xfrm>
            <a:off x="270092" y="5321368"/>
            <a:ext cx="1282700" cy="1155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536632"/>
            <a:ext cx="10103591" cy="3599571"/>
          </a:xfrm>
          <a:prstGeom prst="rect">
            <a:avLst/>
          </a:prstGeom>
          <a:noFill/>
          <a:ln>
            <a:noFill/>
          </a:ln>
        </p:spPr>
        <p:txBody>
          <a:bodyPr spcFirstLastPara="1" wrap="square" lIns="126325" tIns="126325" rIns="126325" bIns="126325" anchor="t" anchorCtr="0">
            <a:noAutofit/>
          </a:bodyPr>
          <a:lstStyle/>
          <a:p>
            <a:pPr marL="95250" indent="0" algn="just">
              <a:lnSpc>
                <a:spcPct val="115000"/>
              </a:lnSpc>
              <a:spcAft>
                <a:spcPts val="800"/>
              </a:spcAft>
              <a:buNone/>
            </a:pPr>
            <a:r>
              <a:rPr lang="fr-FR" sz="2400" kern="100" dirty="0">
                <a:latin typeface="+mn-lt"/>
                <a:ea typeface="Aptos" panose="020B0004020202020204" pitchFamily="34" charset="0"/>
                <a:cs typeface="Times New Roman" panose="02020603050405020304" pitchFamily="18" charset="0"/>
              </a:rPr>
              <a:t>Grâce à ce programme, le projet a bénéficié d'opportunités de formation internationale, ainsi que de ressources financières et méthodologiques essentielles, contribuant ainsi au développement d'un environnement éducatif accessible et innovant. Erasmus+ promeut l'inclusion sociale et éducative, et le projet « </a:t>
            </a:r>
            <a:r>
              <a:rPr lang="fr-FR" sz="2400" kern="100" dirty="0" err="1">
                <a:latin typeface="+mn-lt"/>
                <a:ea typeface="Aptos" panose="020B0004020202020204" pitchFamily="34" charset="0"/>
                <a:cs typeface="Times New Roman" panose="02020603050405020304" pitchFamily="18" charset="0"/>
              </a:rPr>
              <a:t>Teach</a:t>
            </a:r>
            <a:r>
              <a:rPr lang="fr-FR" sz="2400" kern="100" dirty="0">
                <a:latin typeface="+mn-lt"/>
                <a:ea typeface="Aptos" panose="020B0004020202020204" pitchFamily="34" charset="0"/>
                <a:cs typeface="Times New Roman" panose="02020603050405020304" pitchFamily="18" charset="0"/>
              </a:rPr>
              <a:t> Me To Help » a pleinement reflété ces valeurs en créant des solutions répondant aux besoins réels des personnes vulnérables.</a:t>
            </a:r>
            <a:endParaRPr sz="2000" dirty="0"/>
          </a:p>
        </p:txBody>
      </p:sp>
      <p:sp>
        <p:nvSpPr>
          <p:cNvPr id="219" name="Google Shape;219;p7"/>
          <p:cNvSpPr txBox="1">
            <a:spLocks noGrp="1"/>
          </p:cNvSpPr>
          <p:nvPr>
            <p:ph type="title"/>
          </p:nvPr>
        </p:nvSpPr>
        <p:spPr>
          <a:xfrm>
            <a:off x="1552792" y="464943"/>
            <a:ext cx="9758100" cy="763500"/>
          </a:xfrm>
          <a:prstGeom prst="rect">
            <a:avLst/>
          </a:prstGeom>
        </p:spPr>
        <p:txBody>
          <a:bodyPr spcFirstLastPara="1" wrap="square" lIns="94750" tIns="94750" rIns="94750" bIns="94750" anchor="t" anchorCtr="0">
            <a:noAutofit/>
          </a:bodyPr>
          <a:lstStyle/>
          <a:p>
            <a:pPr marL="0" lvl="0" indent="0" algn="l" rtl="0">
              <a:spcBef>
                <a:spcPts val="0"/>
              </a:spcBef>
              <a:spcAft>
                <a:spcPts val="0"/>
              </a:spcAft>
              <a:buNone/>
            </a:pPr>
            <a:endParaRPr/>
          </a:p>
        </p:txBody>
      </p:sp>
      <p:pic>
        <p:nvPicPr>
          <p:cNvPr id="3" name="Picture 2" descr="A group of colorful paper people&#10;&#10;Description automatically generated">
            <a:extLst>
              <a:ext uri="{FF2B5EF4-FFF2-40B4-BE49-F238E27FC236}">
                <a16:creationId xmlns:a16="http://schemas.microsoft.com/office/drawing/2014/main" xmlns="" id="{EDAA184F-3C18-3505-5AAA-A251B13DDAC8}"/>
              </a:ext>
            </a:extLst>
          </p:cNvPr>
          <p:cNvPicPr>
            <a:picLocks noChangeAspect="1"/>
          </p:cNvPicPr>
          <p:nvPr/>
        </p:nvPicPr>
        <p:blipFill>
          <a:blip r:embed="rId3"/>
          <a:stretch>
            <a:fillRect/>
          </a:stretch>
        </p:blipFill>
        <p:spPr>
          <a:xfrm>
            <a:off x="318218" y="5321368"/>
            <a:ext cx="1282700" cy="1155700"/>
          </a:xfrm>
          <a:prstGeom prst="rect">
            <a:avLst/>
          </a:prstGeom>
        </p:spPr>
      </p:pic>
    </p:spTree>
    <p:extLst>
      <p:ext uri="{BB962C8B-B14F-4D97-AF65-F5344CB8AC3E}">
        <p14:creationId xmlns:p14="http://schemas.microsoft.com/office/powerpoint/2010/main" val="342244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363579" y="176463"/>
            <a:ext cx="9868420" cy="6135551"/>
          </a:xfrm>
          <a:prstGeom prst="rect">
            <a:avLst/>
          </a:prstGeom>
          <a:noFill/>
          <a:ln>
            <a:noFill/>
          </a:ln>
        </p:spPr>
        <p:txBody>
          <a:bodyPr spcFirstLastPara="1" wrap="square" lIns="126325" tIns="126325" rIns="126325" bIns="126325" anchor="t" anchorCtr="0">
            <a:noAutofit/>
          </a:bodyPr>
          <a:lstStyle/>
          <a:p>
            <a:pPr marL="95250" indent="0" algn="just">
              <a:lnSpc>
                <a:spcPct val="115000"/>
              </a:lnSpc>
              <a:spcAft>
                <a:spcPts val="800"/>
              </a:spcAft>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r>
              <a:rPr lang="en-US" sz="2800" b="1" kern="100" dirty="0" err="1">
                <a:latin typeface="+mn-lt"/>
                <a:ea typeface="Aptos" panose="020B0004020202020204" pitchFamily="34" charset="0"/>
                <a:cs typeface="Times New Roman" panose="02020603050405020304" pitchFamily="18" charset="0"/>
              </a:rPr>
              <a:t>Résultats</a:t>
            </a:r>
            <a:r>
              <a:rPr lang="en-US" sz="2800" b="1" kern="100" dirty="0">
                <a:latin typeface="+mn-lt"/>
                <a:ea typeface="Aptos" panose="020B0004020202020204" pitchFamily="34" charset="0"/>
                <a:cs typeface="Times New Roman" panose="02020603050405020304" pitchFamily="18" charset="0"/>
              </a:rPr>
              <a:t> du </a:t>
            </a:r>
            <a:r>
              <a:rPr lang="en-US" sz="2800" b="1" kern="100" dirty="0" err="1">
                <a:latin typeface="+mn-lt"/>
                <a:ea typeface="Aptos" panose="020B0004020202020204" pitchFamily="34" charset="0"/>
                <a:cs typeface="Times New Roman" panose="02020603050405020304" pitchFamily="18" charset="0"/>
              </a:rPr>
              <a:t>Projet</a:t>
            </a:r>
            <a:r>
              <a:rPr lang="x-none" sz="2800" kern="100" dirty="0">
                <a:effectLst/>
                <a:latin typeface="+mn-lt"/>
                <a:ea typeface="Aptos" panose="020B0004020202020204" pitchFamily="34" charset="0"/>
                <a:cs typeface="Times New Roman" panose="02020603050405020304" pitchFamily="18" charset="0"/>
              </a:rPr>
              <a:t/>
            </a:r>
            <a:br>
              <a:rPr lang="x-none"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4" name="Picture 3" descr="A group of colorful paper people&#10;&#10;Description automatically generated">
            <a:extLst>
              <a:ext uri="{FF2B5EF4-FFF2-40B4-BE49-F238E27FC236}">
                <a16:creationId xmlns:a16="http://schemas.microsoft.com/office/drawing/2014/main" xmlns="" id="{FFAE6AC2-99CE-5CB8-213E-C80B4E35259F}"/>
              </a:ext>
            </a:extLst>
          </p:cNvPr>
          <p:cNvPicPr>
            <a:picLocks noChangeAspect="1"/>
          </p:cNvPicPr>
          <p:nvPr/>
        </p:nvPicPr>
        <p:blipFill>
          <a:blip r:embed="rId3"/>
          <a:stretch>
            <a:fillRect/>
          </a:stretch>
        </p:blipFill>
        <p:spPr>
          <a:xfrm>
            <a:off x="9949299" y="72743"/>
            <a:ext cx="1282700" cy="1155700"/>
          </a:xfrm>
          <a:prstGeom prst="rect">
            <a:avLst/>
          </a:prstGeom>
        </p:spPr>
      </p:pic>
      <p:pic>
        <p:nvPicPr>
          <p:cNvPr id="6" name="Picture 5">
            <a:extLst>
              <a:ext uri="{FF2B5EF4-FFF2-40B4-BE49-F238E27FC236}">
                <a16:creationId xmlns:a16="http://schemas.microsoft.com/office/drawing/2014/main" xmlns="" id="{1CCECD85-DE3F-4D69-8059-481FDF2322AA}"/>
              </a:ext>
            </a:extLst>
          </p:cNvPr>
          <p:cNvPicPr>
            <a:picLocks noChangeAspect="1"/>
          </p:cNvPicPr>
          <p:nvPr/>
        </p:nvPicPr>
        <p:blipFill>
          <a:blip r:embed="rId4"/>
          <a:stretch>
            <a:fillRect/>
          </a:stretch>
        </p:blipFill>
        <p:spPr>
          <a:xfrm>
            <a:off x="2339340" y="1264920"/>
            <a:ext cx="7513320" cy="4328160"/>
          </a:xfrm>
          <a:prstGeom prst="rect">
            <a:avLst/>
          </a:prstGeom>
        </p:spPr>
      </p:pic>
    </p:spTree>
    <p:extLst>
      <p:ext uri="{BB962C8B-B14F-4D97-AF65-F5344CB8AC3E}">
        <p14:creationId xmlns:p14="http://schemas.microsoft.com/office/powerpoint/2010/main" val="583571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gn="just">
              <a:lnSpc>
                <a:spcPct val="115000"/>
              </a:lnSpc>
              <a:spcAft>
                <a:spcPts val="800"/>
              </a:spcAft>
              <a:buNone/>
            </a:pPr>
            <a:r>
              <a:rPr lang="x-none" sz="2400" b="1" kern="100" dirty="0">
                <a:effectLst/>
                <a:latin typeface="+mn-lt"/>
                <a:ea typeface="Aptos" panose="020B0004020202020204" pitchFamily="34" charset="0"/>
                <a:cs typeface="Times New Roman" panose="02020603050405020304" pitchFamily="18" charset="0"/>
              </a:rPr>
              <a:t>1.</a:t>
            </a:r>
            <a:r>
              <a:rPr lang="x-none"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ro-RO" sz="2400" b="1" kern="100" dirty="0">
                <a:latin typeface="+mn-lt"/>
                <a:ea typeface="Aptos" panose="020B0004020202020204" pitchFamily="34" charset="0"/>
                <a:cs typeface="Times New Roman" panose="02020603050405020304" pitchFamily="18" charset="0"/>
              </a:rPr>
              <a:t>Le g</a:t>
            </a:r>
            <a:r>
              <a:rPr lang="en-US" sz="2400" b="1" kern="100" dirty="0" err="1">
                <a:latin typeface="+mn-lt"/>
                <a:ea typeface="Aptos" panose="020B0004020202020204" pitchFamily="34" charset="0"/>
                <a:cs typeface="Times New Roman" panose="02020603050405020304" pitchFamily="18" charset="0"/>
              </a:rPr>
              <a:t>uide</a:t>
            </a:r>
            <a:r>
              <a:rPr lang="x-none" sz="2400" b="1" kern="100" dirty="0">
                <a:effectLst/>
                <a:latin typeface="+mn-lt"/>
                <a:ea typeface="Aptos" panose="020B0004020202020204" pitchFamily="34" charset="0"/>
                <a:cs typeface="Times New Roman" panose="02020603050405020304" pitchFamily="18" charset="0"/>
              </a:rPr>
              <a:t> „Teach Me to Help – </a:t>
            </a:r>
            <a:r>
              <a:rPr lang="en-US" sz="2400" b="1" kern="100" dirty="0" err="1">
                <a:latin typeface="+mn-lt"/>
                <a:ea typeface="Aptos" panose="020B0004020202020204" pitchFamily="34" charset="0"/>
                <a:cs typeface="Times New Roman" panose="02020603050405020304" pitchFamily="18" charset="0"/>
              </a:rPr>
              <a:t>Ouvrir</a:t>
            </a:r>
            <a:r>
              <a:rPr lang="en-US" sz="2400" b="1" kern="100" dirty="0">
                <a:latin typeface="+mn-lt"/>
                <a:ea typeface="Aptos" panose="020B0004020202020204" pitchFamily="34" charset="0"/>
                <a:cs typeface="Times New Roman" panose="02020603050405020304" pitchFamily="18" charset="0"/>
              </a:rPr>
              <a:t> </a:t>
            </a:r>
            <a:r>
              <a:rPr lang="en-US" sz="2400" b="1" kern="100" dirty="0" err="1">
                <a:latin typeface="+mn-lt"/>
                <a:ea typeface="Aptos" panose="020B0004020202020204" pitchFamily="34" charset="0"/>
                <a:cs typeface="Times New Roman" panose="02020603050405020304" pitchFamily="18" charset="0"/>
              </a:rPr>
              <a:t>lesportes</a:t>
            </a:r>
            <a:r>
              <a:rPr lang="en-US" sz="2400" b="1" kern="100" dirty="0">
                <a:latin typeface="+mn-lt"/>
                <a:ea typeface="Aptos" panose="020B0004020202020204" pitchFamily="34" charset="0"/>
                <a:cs typeface="Times New Roman" panose="02020603050405020304" pitchFamily="18" charset="0"/>
              </a:rPr>
              <a:t> </a:t>
            </a:r>
            <a:r>
              <a:rPr lang="en-US" sz="2400" b="1" kern="100" dirty="0" err="1">
                <a:latin typeface="+mn-lt"/>
                <a:ea typeface="Aptos" panose="020B0004020202020204" pitchFamily="34" charset="0"/>
                <a:cs typeface="Times New Roman" panose="02020603050405020304" pitchFamily="18" charset="0"/>
              </a:rPr>
              <a:t>virtuelles</a:t>
            </a:r>
            <a:r>
              <a:rPr lang="x-none" sz="2400" b="1" kern="100" dirty="0">
                <a:effectLst/>
                <a:latin typeface="+mn-lt"/>
                <a:ea typeface="Aptos" panose="020B0004020202020204" pitchFamily="34" charset="0"/>
                <a:cs typeface="Times New Roman" panose="02020603050405020304" pitchFamily="18" charset="0"/>
              </a:rPr>
              <a:t>”</a:t>
            </a:r>
            <a:endParaRPr lang="x-none" sz="2400" kern="100" dirty="0">
              <a:effectLst/>
              <a:latin typeface="+mn-lt"/>
              <a:ea typeface="Aptos" panose="020B0004020202020204" pitchFamily="34" charset="0"/>
              <a:cs typeface="Times New Roman" panose="02020603050405020304" pitchFamily="18" charset="0"/>
            </a:endParaRPr>
          </a:p>
          <a:p>
            <a:pPr marL="95250" indent="0" algn="just">
              <a:lnSpc>
                <a:spcPct val="115000"/>
              </a:lnSpc>
              <a:spcAft>
                <a:spcPts val="800"/>
              </a:spcAft>
              <a:buNone/>
            </a:pPr>
            <a:r>
              <a:rPr lang="fr-FR" sz="2400" kern="100" dirty="0">
                <a:latin typeface="+mn-lt"/>
                <a:ea typeface="Aptos" panose="020B0004020202020204" pitchFamily="34" charset="0"/>
                <a:cs typeface="Times New Roman" panose="02020603050405020304" pitchFamily="18" charset="0"/>
              </a:rPr>
              <a:t>Le guide a été conçu pour soutenir les assistants sociaux dans la conception et le développement de cours en ligne pour les personnes en situation de handicap. Il propose une approche structurée pour créer des cours efficaces et accessibles.</a:t>
            </a:r>
            <a:endParaRPr lang="ro-RO" sz="2400" kern="100" dirty="0">
              <a:latin typeface="+mn-lt"/>
              <a:ea typeface="Aptos" panose="020B0004020202020204" pitchFamily="34" charset="0"/>
              <a:cs typeface="Times New Roman" panose="02020603050405020304" pitchFamily="18" charset="0"/>
            </a:endParaRPr>
          </a:p>
          <a:p>
            <a:pPr marL="95250" indent="0" algn="just">
              <a:lnSpc>
                <a:spcPct val="115000"/>
              </a:lnSpc>
              <a:spcAft>
                <a:spcPts val="800"/>
              </a:spcAft>
              <a:buNone/>
            </a:pPr>
            <a:r>
              <a:rPr lang="fr-FR" sz="2400" kern="100" dirty="0">
                <a:latin typeface="+mn-lt"/>
                <a:ea typeface="Aptos" panose="020B0004020202020204" pitchFamily="34" charset="0"/>
                <a:cs typeface="Times New Roman" panose="02020603050405020304" pitchFamily="18" charset="0"/>
              </a:rPr>
              <a:t>Le contenu du guide </a:t>
            </a:r>
            <a:r>
              <a:rPr lang="fr-FR" sz="2400" kern="100" dirty="0" smtClean="0">
                <a:latin typeface="+mn-lt"/>
                <a:ea typeface="Aptos" panose="020B0004020202020204" pitchFamily="34" charset="0"/>
                <a:cs typeface="Times New Roman" panose="02020603050405020304" pitchFamily="18" charset="0"/>
              </a:rPr>
              <a:t>comprend</a:t>
            </a:r>
            <a:r>
              <a:rPr lang="x-none" sz="2400" kern="100" dirty="0" smtClean="0">
                <a:effectLst/>
                <a:latin typeface="+mn-lt"/>
                <a:ea typeface="Aptos" panose="020B0004020202020204" pitchFamily="34" charset="0"/>
                <a:cs typeface="Times New Roman" panose="02020603050405020304" pitchFamily="18" charset="0"/>
              </a:rPr>
              <a:t>:</a:t>
            </a:r>
            <a:endParaRPr lang="x-none" sz="2400" kern="100" dirty="0">
              <a:effectLst/>
              <a:latin typeface="+mn-lt"/>
              <a:ea typeface="Aptos" panose="020B0004020202020204" pitchFamily="34" charset="0"/>
              <a:cs typeface="Times New Roman" panose="02020603050405020304" pitchFamily="18" charset="0"/>
            </a:endParaRPr>
          </a:p>
          <a:p>
            <a:pPr marL="95250" indent="0" algn="just">
              <a:lnSpc>
                <a:spcPct val="115000"/>
              </a:lnSpc>
              <a:spcAft>
                <a:spcPts val="800"/>
              </a:spcAft>
              <a:buNone/>
            </a:pPr>
            <a:r>
              <a:rPr lang="ro-RO" sz="2400" b="1" kern="100" dirty="0">
                <a:effectLst/>
                <a:latin typeface="+mn-lt"/>
                <a:ea typeface="Aptos" panose="020B0004020202020204" pitchFamily="34" charset="0"/>
                <a:cs typeface="Times New Roman" panose="02020603050405020304" pitchFamily="18" charset="0"/>
              </a:rPr>
              <a:t>Chapitre</a:t>
            </a:r>
            <a:r>
              <a:rPr lang="x-none" sz="2400" b="1" kern="100" dirty="0">
                <a:effectLst/>
                <a:latin typeface="+mn-lt"/>
                <a:ea typeface="Aptos" panose="020B0004020202020204" pitchFamily="34" charset="0"/>
                <a:cs typeface="Times New Roman" panose="02020603050405020304" pitchFamily="18" charset="0"/>
              </a:rPr>
              <a:t> 1 </a:t>
            </a:r>
            <a:r>
              <a:rPr lang="fr-FR" sz="2400" kern="100" dirty="0">
                <a:latin typeface="+mn-lt"/>
                <a:ea typeface="Aptos" panose="020B0004020202020204" pitchFamily="34" charset="0"/>
                <a:cs typeface="Times New Roman" panose="02020603050405020304" pitchFamily="18" charset="0"/>
              </a:rPr>
              <a:t>Formuler l'objectif du cours pour les cours en ligne destinés</a:t>
            </a:r>
          </a:p>
          <a:p>
            <a:pPr marL="95250" indent="0" algn="just">
              <a:lnSpc>
                <a:spcPct val="115000"/>
              </a:lnSpc>
              <a:spcAft>
                <a:spcPts val="800"/>
              </a:spcAft>
              <a:buNone/>
            </a:pPr>
            <a:r>
              <a:rPr lang="fr-FR" sz="2400" kern="100" dirty="0">
                <a:latin typeface="+mn-lt"/>
                <a:ea typeface="Aptos" panose="020B0004020202020204" pitchFamily="34" charset="0"/>
                <a:cs typeface="Times New Roman" panose="02020603050405020304" pitchFamily="18" charset="0"/>
              </a:rPr>
              <a:t>aux personnes handicapées</a:t>
            </a:r>
            <a:endParaRPr lang="x-none" sz="2400" kern="100" dirty="0">
              <a:effectLst/>
              <a:latin typeface="+mn-lt"/>
              <a:ea typeface="Aptos" panose="020B0004020202020204" pitchFamily="34" charset="0"/>
              <a:cs typeface="Times New Roman" panose="02020603050405020304" pitchFamily="18" charset="0"/>
            </a:endParaRPr>
          </a:p>
          <a:p>
            <a:pPr marL="95250" indent="0" algn="just">
              <a:lnSpc>
                <a:spcPct val="115000"/>
              </a:lnSpc>
              <a:spcAft>
                <a:spcPts val="800"/>
              </a:spcAft>
              <a:buNone/>
            </a:pPr>
            <a:r>
              <a:rPr lang="ro-RO" sz="2400" b="1" kern="100" dirty="0">
                <a:ea typeface="Aptos" panose="020B0004020202020204" pitchFamily="34" charset="0"/>
                <a:cs typeface="Times New Roman" panose="02020603050405020304" pitchFamily="18" charset="0"/>
              </a:rPr>
              <a:t>Chapitre</a:t>
            </a:r>
            <a:r>
              <a:rPr lang="x-none" sz="2400" b="1" kern="100" dirty="0">
                <a:effectLst/>
                <a:latin typeface="+mn-lt"/>
                <a:ea typeface="Aptos" panose="020B0004020202020204" pitchFamily="34" charset="0"/>
                <a:cs typeface="Times New Roman" panose="02020603050405020304" pitchFamily="18" charset="0"/>
              </a:rPr>
              <a:t> 2</a:t>
            </a:r>
            <a:r>
              <a:rPr lang="x-none" sz="2400" kern="100" dirty="0">
                <a:effectLst/>
                <a:latin typeface="+mn-lt"/>
                <a:ea typeface="Aptos" panose="020B0004020202020204" pitchFamily="34" charset="0"/>
                <a:cs typeface="Times New Roman" panose="02020603050405020304" pitchFamily="18" charset="0"/>
              </a:rPr>
              <a:t> </a:t>
            </a:r>
            <a:r>
              <a:rPr lang="fr-FR" sz="2400" kern="100" dirty="0">
                <a:latin typeface="+mn-lt"/>
                <a:ea typeface="Aptos" panose="020B0004020202020204" pitchFamily="34" charset="0"/>
                <a:cs typeface="Times New Roman" panose="02020603050405020304" pitchFamily="18" charset="0"/>
              </a:rPr>
              <a:t>Définir des objectifs réalisables pour les cours en ligne pour les</a:t>
            </a:r>
            <a:r>
              <a:rPr lang="ro-RO" sz="2400" kern="100" dirty="0">
                <a:latin typeface="+mn-lt"/>
                <a:ea typeface="Aptos" panose="020B0004020202020204" pitchFamily="34" charset="0"/>
                <a:cs typeface="Times New Roman" panose="02020603050405020304" pitchFamily="18" charset="0"/>
              </a:rPr>
              <a:t> </a:t>
            </a:r>
            <a:r>
              <a:rPr lang="fr-FR" sz="2400" kern="100" dirty="0">
                <a:latin typeface="+mn-lt"/>
                <a:ea typeface="Aptos" panose="020B0004020202020204" pitchFamily="34" charset="0"/>
                <a:cs typeface="Times New Roman" panose="02020603050405020304" pitchFamily="18" charset="0"/>
              </a:rPr>
              <a:t>personnes handicapées</a:t>
            </a:r>
            <a:endParaRPr lang="x-none" sz="2400" kern="100" dirty="0">
              <a:effectLst/>
              <a:latin typeface="+mn-lt"/>
              <a:ea typeface="Aptos" panose="020B0004020202020204" pitchFamily="34" charset="0"/>
              <a:cs typeface="Times New Roman" panose="02020603050405020304" pitchFamily="18" charset="0"/>
            </a:endParaRP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en-US" sz="2800" b="1" kern="100" dirty="0" err="1">
                <a:latin typeface="+mn-lt"/>
                <a:ea typeface="Aptos" panose="020B0004020202020204" pitchFamily="34" charset="0"/>
                <a:cs typeface="Times New Roman" panose="02020603050405020304" pitchFamily="18" charset="0"/>
              </a:rPr>
              <a:t>Résultats</a:t>
            </a:r>
            <a:r>
              <a:rPr lang="en-US" sz="2800" b="1" kern="100" dirty="0">
                <a:latin typeface="+mn-lt"/>
                <a:ea typeface="Aptos" panose="020B0004020202020204" pitchFamily="34" charset="0"/>
                <a:cs typeface="Times New Roman" panose="02020603050405020304" pitchFamily="18" charset="0"/>
              </a:rPr>
              <a:t> du </a:t>
            </a:r>
            <a:r>
              <a:rPr lang="en-US" sz="2800" b="1" kern="100" dirty="0" err="1">
                <a:latin typeface="+mn-lt"/>
                <a:ea typeface="Aptos" panose="020B0004020202020204" pitchFamily="34" charset="0"/>
                <a:cs typeface="Times New Roman" panose="02020603050405020304" pitchFamily="18" charset="0"/>
              </a:rPr>
              <a:t>Projet</a:t>
            </a:r>
            <a:r>
              <a:rPr lang="x-none" sz="2800" kern="100" dirty="0">
                <a:effectLst/>
                <a:latin typeface="+mn-lt"/>
                <a:ea typeface="Aptos" panose="020B0004020202020204" pitchFamily="34" charset="0"/>
                <a:cs typeface="Times New Roman" panose="02020603050405020304" pitchFamily="18" charset="0"/>
              </a:rPr>
              <a:t/>
            </a:r>
            <a:br>
              <a:rPr lang="x-none"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xmlns="" id="{9EA83DF1-D9E1-90F0-17EC-C2638A42CEE3}"/>
              </a:ext>
            </a:extLst>
          </p:cNvPr>
          <p:cNvPicPr>
            <a:picLocks noChangeAspect="1"/>
          </p:cNvPicPr>
          <p:nvPr/>
        </p:nvPicPr>
        <p:blipFill>
          <a:blip r:embed="rId3"/>
          <a:stretch>
            <a:fillRect/>
          </a:stretch>
        </p:blipFill>
        <p:spPr>
          <a:xfrm>
            <a:off x="10267282" y="72743"/>
            <a:ext cx="1282700" cy="1155700"/>
          </a:xfrm>
          <a:prstGeom prst="rect">
            <a:avLst/>
          </a:prstGeom>
        </p:spPr>
      </p:pic>
    </p:spTree>
    <p:extLst>
      <p:ext uri="{BB962C8B-B14F-4D97-AF65-F5344CB8AC3E}">
        <p14:creationId xmlns:p14="http://schemas.microsoft.com/office/powerpoint/2010/main" val="72419576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1290</Words>
  <Application>Microsoft Office PowerPoint</Application>
  <PresentationFormat>Widescreen</PresentationFormat>
  <Paragraphs>92</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Symbol</vt:lpstr>
      <vt:lpstr>Calibri</vt:lpstr>
      <vt:lpstr>Arial</vt:lpstr>
      <vt:lpstr>Lexend Medium</vt:lpstr>
      <vt:lpstr>Times New Roman</vt:lpstr>
      <vt:lpstr>Arial Black</vt:lpstr>
      <vt:lpstr>Lexend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Résultats du Projet </vt:lpstr>
      <vt:lpstr>Résultats du Projet </vt:lpstr>
      <vt:lpstr>Résultats du Projet </vt:lpstr>
      <vt:lpstr>Résultats du Projet </vt:lpstr>
      <vt:lpstr>Résultats du Projet </vt:lpstr>
      <vt:lpstr>Résultats du Projet </vt:lpstr>
      <vt:lpstr>Résultats du Projet </vt:lpstr>
      <vt:lpstr>Impact du Projet  </vt:lpstr>
      <vt:lpstr>Durabilité du Projet   </vt:lpstr>
      <vt:lpstr>Durabilité du Projet   </vt:lpstr>
      <vt:lpstr>Durabilité du Projet   </vt:lpstr>
      <vt:lpstr>  </vt:lpstr>
      <vt:lpstr>  </vt:lpstr>
      <vt:lpstr>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Leli P</dc:creator>
  <cp:lastModifiedBy>Microsoft account</cp:lastModifiedBy>
  <cp:revision>11</cp:revision>
  <dcterms:created xsi:type="dcterms:W3CDTF">2023-07-21T07:45:00Z</dcterms:created>
  <dcterms:modified xsi:type="dcterms:W3CDTF">2024-11-28T12:22:53Z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3A4382CC3D8440839929177018F25861_12</vt:lpwstr>
  </property>
  <property fmtid="{D5CDD505-2E9C-101B-9397-08002B2CF9AE}" pid="3" name="KSOProductBuildVer">
    <vt:lpwstr>1033-12.2.0.16909</vt:lpwstr>
  </property>
</Properties>
</file>