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60" r:id="rId3"/>
    <p:sldId id="261" r:id="rId4"/>
    <p:sldId id="347" r:id="rId5"/>
    <p:sldId id="262" r:id="rId6"/>
    <p:sldId id="263" r:id="rId7"/>
    <p:sldId id="348" r:id="rId8"/>
    <p:sldId id="349" r:id="rId9"/>
    <p:sldId id="362"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3" r:id="rId23"/>
  </p:sldIdLst>
  <p:sldSz cx="12192000" cy="6858000"/>
  <p:notesSz cx="6858000" cy="9144000"/>
  <p:embeddedFontLst>
    <p:embeddedFont>
      <p:font typeface="Arial Black" panose="020B0604020202020204" pitchFamily="34" charset="0"/>
      <p:regular r:id="rId25"/>
      <p:bold r:id="rId26"/>
    </p:embeddedFont>
    <p:embeddedFont>
      <p:font typeface="Lexend" pitchFamily="2" charset="77"/>
      <p:regular r:id="rId27"/>
      <p:bold r:id="rId28"/>
    </p:embeddedFont>
    <p:embeddedFont>
      <p:font typeface="Lexend Medium" pitchFamily="2" charset="77"/>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8" roundtripDataSignature="AMtx7mh4BNO+CU29o3Mi4NUOjoDRRauYV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80" d="100"/>
          <a:sy n="80" d="100"/>
        </p:scale>
        <p:origin x="216" y="10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10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100" Type="http://schemas.openxmlformats.org/officeDocument/2006/relationships/viewProps" Target="viewProps.xml"/><Relationship Id="rId8" Type="http://schemas.openxmlformats.org/officeDocument/2006/relationships/slide" Target="slides/slide7.xml"/><Relationship Id="rId9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ro-RO"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28520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66562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995920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74344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217084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791392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3421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878794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5188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115765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388487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154513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84161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03320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524975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98603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158482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8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84"/>
          <p:cNvSpPr>
            <a:spLocks noGrp="1"/>
          </p:cNvSpPr>
          <p:nvPr>
            <p:ph type="pic" idx="2"/>
          </p:nvPr>
        </p:nvSpPr>
        <p:spPr>
          <a:xfrm>
            <a:off x="5183188" y="987425"/>
            <a:ext cx="6172200" cy="4873625"/>
          </a:xfrm>
          <a:prstGeom prst="rect">
            <a:avLst/>
          </a:prstGeom>
          <a:noFill/>
          <a:ln>
            <a:noFill/>
          </a:ln>
        </p:spPr>
      </p:sp>
      <p:sp>
        <p:nvSpPr>
          <p:cNvPr id="74" name="Google Shape;74;p8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8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8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8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8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8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76"/>
          <p:cNvSpPr txBox="1">
            <a:spLocks noGrp="1"/>
          </p:cNvSpPr>
          <p:nvPr>
            <p:ph type="title"/>
          </p:nvPr>
        </p:nvSpPr>
        <p:spPr>
          <a:xfrm>
            <a:off x="1552792" y="464943"/>
            <a:ext cx="9758000" cy="763600"/>
          </a:xfrm>
          <a:prstGeom prst="rect">
            <a:avLst/>
          </a:prstGeom>
          <a:noFill/>
          <a:ln>
            <a:noFill/>
          </a:ln>
        </p:spPr>
        <p:txBody>
          <a:bodyPr spcFirstLastPara="1" wrap="square" lIns="94750" tIns="94750" rIns="94750" bIns="94750" anchor="t" anchorCtr="0">
            <a:noAutofit/>
          </a:bodyPr>
          <a:lstStyle>
            <a:lvl1pPr lvl="0">
              <a:lnSpc>
                <a:spcPct val="100000"/>
              </a:lnSpc>
              <a:spcBef>
                <a:spcPts val="0"/>
              </a:spcBef>
              <a:spcAft>
                <a:spcPts val="0"/>
              </a:spcAft>
              <a:buClr>
                <a:schemeClr val="accent2"/>
              </a:buClr>
              <a:buSzPts val="3600"/>
              <a:buFont typeface="Lexend Medium"/>
              <a:buNone/>
              <a:defRPr sz="3600">
                <a:solidFill>
                  <a:schemeClr val="accent2"/>
                </a:solidFill>
                <a:latin typeface="Lexend Medium"/>
                <a:ea typeface="Lexend Medium"/>
                <a:cs typeface="Lexend Medium"/>
                <a:sym typeface="Lexend Medium"/>
              </a:defRPr>
            </a:lvl1pPr>
            <a:lvl2pPr lvl="1" algn="l">
              <a:lnSpc>
                <a:spcPct val="100000"/>
              </a:lnSpc>
              <a:spcBef>
                <a:spcPts val="0"/>
              </a:spcBef>
              <a:spcAft>
                <a:spcPts val="0"/>
              </a:spcAft>
              <a:buSzPts val="2900"/>
              <a:buNone/>
              <a:defRPr/>
            </a:lvl2pPr>
            <a:lvl3pPr lvl="2" algn="l">
              <a:lnSpc>
                <a:spcPct val="100000"/>
              </a:lnSpc>
              <a:spcBef>
                <a:spcPts val="0"/>
              </a:spcBef>
              <a:spcAft>
                <a:spcPts val="0"/>
              </a:spcAft>
              <a:buSzPts val="2900"/>
              <a:buNone/>
              <a:defRPr/>
            </a:lvl3pPr>
            <a:lvl4pPr lvl="3" algn="l">
              <a:lnSpc>
                <a:spcPct val="100000"/>
              </a:lnSpc>
              <a:spcBef>
                <a:spcPts val="0"/>
              </a:spcBef>
              <a:spcAft>
                <a:spcPts val="0"/>
              </a:spcAft>
              <a:buSzPts val="2900"/>
              <a:buNone/>
              <a:defRPr/>
            </a:lvl4pPr>
            <a:lvl5pPr lvl="4" algn="l">
              <a:lnSpc>
                <a:spcPct val="100000"/>
              </a:lnSpc>
              <a:spcBef>
                <a:spcPts val="0"/>
              </a:spcBef>
              <a:spcAft>
                <a:spcPts val="0"/>
              </a:spcAft>
              <a:buSzPts val="2900"/>
              <a:buNone/>
              <a:defRPr/>
            </a:lvl5pPr>
            <a:lvl6pPr lvl="5" algn="l">
              <a:lnSpc>
                <a:spcPct val="100000"/>
              </a:lnSpc>
              <a:spcBef>
                <a:spcPts val="0"/>
              </a:spcBef>
              <a:spcAft>
                <a:spcPts val="0"/>
              </a:spcAft>
              <a:buSzPts val="2900"/>
              <a:buNone/>
              <a:defRPr/>
            </a:lvl6pPr>
            <a:lvl7pPr lvl="6" algn="l">
              <a:lnSpc>
                <a:spcPct val="100000"/>
              </a:lnSpc>
              <a:spcBef>
                <a:spcPts val="0"/>
              </a:spcBef>
              <a:spcAft>
                <a:spcPts val="0"/>
              </a:spcAft>
              <a:buSzPts val="2900"/>
              <a:buNone/>
              <a:defRPr/>
            </a:lvl7pPr>
            <a:lvl8pPr lvl="7" algn="l">
              <a:lnSpc>
                <a:spcPct val="100000"/>
              </a:lnSpc>
              <a:spcBef>
                <a:spcPts val="0"/>
              </a:spcBef>
              <a:spcAft>
                <a:spcPts val="0"/>
              </a:spcAft>
              <a:buSzPts val="2900"/>
              <a:buNone/>
              <a:defRPr/>
            </a:lvl8pPr>
            <a:lvl9pPr lvl="8" algn="l">
              <a:lnSpc>
                <a:spcPct val="100000"/>
              </a:lnSpc>
              <a:spcBef>
                <a:spcPts val="0"/>
              </a:spcBef>
              <a:spcAft>
                <a:spcPts val="0"/>
              </a:spcAft>
              <a:buSzPts val="2900"/>
              <a:buNone/>
              <a:defRPr/>
            </a:lvl9pPr>
          </a:lstStyle>
          <a:p>
            <a:endParaRPr/>
          </a:p>
        </p:txBody>
      </p:sp>
      <p:sp>
        <p:nvSpPr>
          <p:cNvPr id="24" name="Google Shape;24;p76"/>
          <p:cNvSpPr txBox="1">
            <a:spLocks noGrp="1"/>
          </p:cNvSpPr>
          <p:nvPr>
            <p:ph type="body" idx="1"/>
          </p:nvPr>
        </p:nvSpPr>
        <p:spPr>
          <a:xfrm>
            <a:off x="960000" y="1536633"/>
            <a:ext cx="10272000" cy="697600"/>
          </a:xfrm>
          <a:prstGeom prst="rect">
            <a:avLst/>
          </a:prstGeom>
          <a:noFill/>
          <a:ln>
            <a:noFill/>
          </a:ln>
        </p:spPr>
        <p:txBody>
          <a:bodyPr spcFirstLastPara="1" wrap="square" lIns="94750" tIns="94750" rIns="94750" bIns="94750" anchor="t" anchorCtr="0">
            <a:noAutofit/>
          </a:bodyPr>
          <a:lstStyle>
            <a:lvl1pPr marL="457200" lvl="0" indent="-361950" algn="l">
              <a:lnSpc>
                <a:spcPct val="100000"/>
              </a:lnSpc>
              <a:spcBef>
                <a:spcPts val="0"/>
              </a:spcBef>
              <a:spcAft>
                <a:spcPts val="0"/>
              </a:spcAft>
              <a:buClr>
                <a:srgbClr val="445D73"/>
              </a:buClr>
              <a:buSzPts val="2100"/>
              <a:buFont typeface="Calibri"/>
              <a:buAutoNum type="alphaUcPeriod"/>
              <a:defRPr sz="2135">
                <a:solidFill>
                  <a:srgbClr val="445D73"/>
                </a:solidFill>
              </a:defRPr>
            </a:lvl1pPr>
            <a:lvl2pPr marL="914400" lvl="1" indent="-361950" algn="l">
              <a:lnSpc>
                <a:spcPct val="100000"/>
              </a:lnSpc>
              <a:spcBef>
                <a:spcPts val="0"/>
              </a:spcBef>
              <a:spcAft>
                <a:spcPts val="0"/>
              </a:spcAft>
              <a:buClr>
                <a:srgbClr val="445D73"/>
              </a:buClr>
              <a:buSzPts val="2100"/>
              <a:buFont typeface="Calibri"/>
              <a:buAutoNum type="alphaLcPeriod"/>
              <a:defRPr sz="2135">
                <a:solidFill>
                  <a:srgbClr val="445D73"/>
                </a:solidFill>
              </a:defRPr>
            </a:lvl2pPr>
            <a:lvl3pPr marL="1371600" lvl="2" indent="-361950" algn="l">
              <a:lnSpc>
                <a:spcPct val="100000"/>
              </a:lnSpc>
              <a:spcBef>
                <a:spcPts val="0"/>
              </a:spcBef>
              <a:spcAft>
                <a:spcPts val="0"/>
              </a:spcAft>
              <a:buClr>
                <a:srgbClr val="445D73"/>
              </a:buClr>
              <a:buSzPts val="2100"/>
              <a:buFont typeface="Calibri"/>
              <a:buAutoNum type="romanLcPeriod"/>
              <a:defRPr sz="2135">
                <a:solidFill>
                  <a:srgbClr val="445D73"/>
                </a:solidFill>
              </a:defRPr>
            </a:lvl3pPr>
            <a:lvl4pPr marL="1828800" lvl="3" indent="-330200" algn="l">
              <a:lnSpc>
                <a:spcPct val="100000"/>
              </a:lnSpc>
              <a:spcBef>
                <a:spcPts val="0"/>
              </a:spcBef>
              <a:spcAft>
                <a:spcPts val="0"/>
              </a:spcAft>
              <a:buClr>
                <a:srgbClr val="445D73"/>
              </a:buClr>
              <a:buSzPts val="1600"/>
              <a:buAutoNum type="arabicPeriod"/>
              <a:defRPr sz="2135">
                <a:solidFill>
                  <a:srgbClr val="445D73"/>
                </a:solidFill>
              </a:defRPr>
            </a:lvl4pPr>
            <a:lvl5pPr marL="2286000" lvl="4" indent="-330200" algn="l">
              <a:lnSpc>
                <a:spcPct val="100000"/>
              </a:lnSpc>
              <a:spcBef>
                <a:spcPts val="0"/>
              </a:spcBef>
              <a:spcAft>
                <a:spcPts val="0"/>
              </a:spcAft>
              <a:buClr>
                <a:srgbClr val="445D73"/>
              </a:buClr>
              <a:buSzPts val="1600"/>
              <a:buAutoNum type="alphaLcPeriod"/>
              <a:defRPr sz="2135">
                <a:solidFill>
                  <a:srgbClr val="445D73"/>
                </a:solidFill>
              </a:defRPr>
            </a:lvl5pPr>
            <a:lvl6pPr marL="2743200" lvl="5" indent="-330200" algn="l">
              <a:lnSpc>
                <a:spcPct val="100000"/>
              </a:lnSpc>
              <a:spcBef>
                <a:spcPts val="0"/>
              </a:spcBef>
              <a:spcAft>
                <a:spcPts val="0"/>
              </a:spcAft>
              <a:buClr>
                <a:srgbClr val="445D73"/>
              </a:buClr>
              <a:buSzPts val="1600"/>
              <a:buAutoNum type="romanLcPeriod"/>
              <a:defRPr sz="2135">
                <a:solidFill>
                  <a:srgbClr val="445D73"/>
                </a:solidFill>
              </a:defRPr>
            </a:lvl6pPr>
            <a:lvl7pPr marL="3200400" lvl="6" indent="-330200" algn="l">
              <a:lnSpc>
                <a:spcPct val="100000"/>
              </a:lnSpc>
              <a:spcBef>
                <a:spcPts val="0"/>
              </a:spcBef>
              <a:spcAft>
                <a:spcPts val="0"/>
              </a:spcAft>
              <a:buClr>
                <a:srgbClr val="445D73"/>
              </a:buClr>
              <a:buSzPts val="1600"/>
              <a:buAutoNum type="arabicPeriod"/>
              <a:defRPr sz="2135">
                <a:solidFill>
                  <a:srgbClr val="445D73"/>
                </a:solidFill>
              </a:defRPr>
            </a:lvl7pPr>
            <a:lvl8pPr marL="3657600" lvl="7" indent="-330200" algn="l">
              <a:lnSpc>
                <a:spcPct val="100000"/>
              </a:lnSpc>
              <a:spcBef>
                <a:spcPts val="0"/>
              </a:spcBef>
              <a:spcAft>
                <a:spcPts val="0"/>
              </a:spcAft>
              <a:buClr>
                <a:srgbClr val="445D73"/>
              </a:buClr>
              <a:buSzPts val="1600"/>
              <a:buAutoNum type="alphaLcPeriod"/>
              <a:defRPr sz="2135">
                <a:solidFill>
                  <a:srgbClr val="445D73"/>
                </a:solidFill>
              </a:defRPr>
            </a:lvl8pPr>
            <a:lvl9pPr marL="4114800" lvl="8" indent="-330200" algn="l">
              <a:lnSpc>
                <a:spcPct val="100000"/>
              </a:lnSpc>
              <a:spcBef>
                <a:spcPts val="0"/>
              </a:spcBef>
              <a:spcAft>
                <a:spcPts val="0"/>
              </a:spcAft>
              <a:buClr>
                <a:srgbClr val="445D73"/>
              </a:buClr>
              <a:buSzPts val="1600"/>
              <a:buAutoNum type="romanLcPeriod"/>
              <a:defRPr sz="2135">
                <a:solidFill>
                  <a:srgbClr val="445D73"/>
                </a:solidFill>
              </a:defRPr>
            </a:lvl9pPr>
          </a:lstStyle>
          <a:p>
            <a:endParaRPr/>
          </a:p>
        </p:txBody>
      </p:sp>
      <p:pic>
        <p:nvPicPr>
          <p:cNvPr id="25" name="Google Shape;25;p76"/>
          <p:cNvPicPr preferRelativeResize="0"/>
          <p:nvPr/>
        </p:nvPicPr>
        <p:blipFill rotWithShape="1">
          <a:blip r:embed="rId2">
            <a:alphaModFix/>
          </a:blip>
          <a:srcRect l="2722" r="2731"/>
          <a:stretch/>
        </p:blipFill>
        <p:spPr>
          <a:xfrm>
            <a:off x="10391189" y="6240464"/>
            <a:ext cx="1306324" cy="308304"/>
          </a:xfrm>
          <a:prstGeom prst="rect">
            <a:avLst/>
          </a:prstGeom>
          <a:noFill/>
          <a:ln>
            <a:noFill/>
          </a:ln>
        </p:spPr>
      </p:pic>
      <p:pic>
        <p:nvPicPr>
          <p:cNvPr id="26" name="Google Shape;26;p76"/>
          <p:cNvPicPr preferRelativeResize="0"/>
          <p:nvPr/>
        </p:nvPicPr>
        <p:blipFill rotWithShape="1">
          <a:blip r:embed="rId3">
            <a:alphaModFix/>
          </a:blip>
          <a:srcRect t="2380" b="2380"/>
          <a:stretch/>
        </p:blipFill>
        <p:spPr>
          <a:xfrm>
            <a:off x="494865" y="399001"/>
            <a:ext cx="801617" cy="763465"/>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7"/>
        <p:cNvGrpSpPr/>
        <p:nvPr/>
      </p:nvGrpSpPr>
      <p:grpSpPr>
        <a:xfrm>
          <a:off x="0" y="0"/>
          <a:ext cx="0" cy="0"/>
          <a:chOff x="0" y="0"/>
          <a:chExt cx="0" cy="0"/>
        </a:xfrm>
      </p:grpSpPr>
      <p:sp>
        <p:nvSpPr>
          <p:cNvPr id="28" name="Google Shape;28;p7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7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7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8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8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8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8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8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8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ro-R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2"/>
              </a:buClr>
              <a:buSzPts val="4400"/>
              <a:buFont typeface="Lexend Medium"/>
              <a:buNone/>
              <a:defRPr sz="4400" i="0" u="none" strike="noStrike" cap="none">
                <a:solidFill>
                  <a:schemeClr val="accent2"/>
                </a:solidFill>
                <a:latin typeface="Lexend Medium"/>
                <a:ea typeface="Lexend Medium"/>
                <a:cs typeface="Lexend Medium"/>
                <a:sym typeface="Lexend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61950" rtl="0">
              <a:lnSpc>
                <a:spcPct val="100000"/>
              </a:lnSpc>
              <a:spcBef>
                <a:spcPts val="10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1pPr>
            <a:lvl2pPr marL="914400" marR="0" lvl="1"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2pPr>
            <a:lvl3pPr marL="1371600" marR="0" lvl="2"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3pPr>
            <a:lvl4pPr marL="1828800" marR="0" lvl="3"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4pPr>
            <a:lvl5pPr marL="2286000" marR="0" lvl="4"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5pPr>
            <a:lvl6pPr marL="2743200" marR="0" lvl="5"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6pPr>
            <a:lvl7pPr marL="3200400" marR="0" lvl="6"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7pPr>
            <a:lvl8pPr marL="3657600" marR="0" lvl="7"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8pPr>
            <a:lvl9pPr marL="4114800" marR="0" lvl="8" indent="-361950" rtl="0">
              <a:lnSpc>
                <a:spcPct val="100000"/>
              </a:lnSpc>
              <a:spcBef>
                <a:spcPts val="500"/>
              </a:spcBef>
              <a:spcAft>
                <a:spcPts val="0"/>
              </a:spcAft>
              <a:buClr>
                <a:srgbClr val="445D73"/>
              </a:buClr>
              <a:buSzPts val="2100"/>
              <a:buFont typeface="Arial"/>
              <a:buChar char="•"/>
              <a:defRPr sz="2100" b="0" i="0" u="none" strike="noStrike" cap="none">
                <a:solidFill>
                  <a:srgbClr val="445D73"/>
                </a:solidFill>
                <a:latin typeface="Calibri"/>
                <a:ea typeface="Calibri"/>
                <a:cs typeface="Calibri"/>
                <a:sym typeface="Calibri"/>
              </a:defRPr>
            </a:lvl9pPr>
          </a:lstStyle>
          <a:p>
            <a:endParaRPr/>
          </a:p>
        </p:txBody>
      </p:sp>
      <p:sp>
        <p:nvSpPr>
          <p:cNvPr id="12" name="Google Shape;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o-R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165" name="Google Shape;165;p1"/>
          <p:cNvSpPr/>
          <p:nvPr/>
        </p:nvSpPr>
        <p:spPr>
          <a:xfrm>
            <a:off x="5272000" y="4856352"/>
            <a:ext cx="6778400" cy="8132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spcBef>
                <a:spcPts val="0"/>
              </a:spcBef>
              <a:spcAft>
                <a:spcPts val="0"/>
              </a:spcAft>
              <a:buNone/>
            </a:pPr>
            <a:r>
              <a:rPr lang="ro-RO" sz="2135" b="1" i="0" u="none" strike="noStrike" cap="none">
                <a:solidFill>
                  <a:srgbClr val="FEFEFE"/>
                </a:solidFill>
                <a:latin typeface="Arial"/>
                <a:ea typeface="Arial"/>
                <a:cs typeface="Arial"/>
                <a:sym typeface="Arial"/>
              </a:rPr>
              <a:t>Project no: 2022-1-RO01-KA220-VET-000085029</a:t>
            </a:r>
            <a:endParaRPr sz="2135" b="1" i="0" u="none" strike="noStrike" cap="none">
              <a:solidFill>
                <a:srgbClr val="FF9900"/>
              </a:solidFill>
              <a:latin typeface="Arial"/>
              <a:ea typeface="Arial"/>
              <a:cs typeface="Arial"/>
              <a:sym typeface="Arial"/>
            </a:endParaRPr>
          </a:p>
        </p:txBody>
      </p:sp>
      <p:pic>
        <p:nvPicPr>
          <p:cNvPr id="166" name="Google Shape;166;p1"/>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167" name="Google Shape;167;p1"/>
          <p:cNvSpPr txBox="1"/>
          <p:nvPr/>
        </p:nvSpPr>
        <p:spPr>
          <a:xfrm>
            <a:off x="0" y="2712983"/>
            <a:ext cx="12192000" cy="22660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None/>
            </a:pPr>
            <a:endParaRPr lang="ro-RO" sz="7200" b="1" i="0" u="none" strike="noStrike" cap="none" dirty="0">
              <a:solidFill>
                <a:srgbClr val="FFFFFF"/>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ro-RO" sz="7200" b="1" i="0" u="none" strike="noStrike" cap="none" dirty="0" err="1">
                <a:solidFill>
                  <a:srgbClr val="FFFFFF"/>
                </a:solidFill>
                <a:latin typeface="Arial Black"/>
                <a:ea typeface="Arial Black"/>
                <a:cs typeface="Arial Black"/>
                <a:sym typeface="Arial Black"/>
              </a:rPr>
              <a:t>Teach</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me</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to</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help</a:t>
            </a:r>
            <a:endParaRPr sz="8000" b="1" i="0" u="none" strike="noStrike" cap="none" dirty="0">
              <a:solidFill>
                <a:srgbClr val="FFFFFF"/>
              </a:solidFill>
              <a:latin typeface="Lexend"/>
              <a:ea typeface="Lexend"/>
              <a:cs typeface="Lexend"/>
              <a:sym typeface="Lexend"/>
            </a:endParaRPr>
          </a:p>
          <a:p>
            <a:pPr algn="ctr">
              <a:lnSpc>
                <a:spcPct val="115000"/>
              </a:lnSpc>
              <a:spcAft>
                <a:spcPts val="800"/>
              </a:spcAft>
            </a:pPr>
            <a:r>
              <a:rPr lang="en-RO" sz="2800" b="1" kern="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EVENIMENT MULTIPLICARE </a:t>
            </a:r>
            <a:endParaRPr lang="en-RO" sz="2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ctr" rtl="0">
              <a:lnSpc>
                <a:spcPct val="90000"/>
              </a:lnSpc>
              <a:spcBef>
                <a:spcPts val="0"/>
              </a:spcBef>
              <a:spcAft>
                <a:spcPts val="0"/>
              </a:spcAft>
              <a:buNone/>
            </a:pPr>
            <a:br>
              <a:rPr lang="ro-RO" sz="3200" b="1" i="0" u="none" strike="noStrike" cap="none" dirty="0">
                <a:solidFill>
                  <a:schemeClr val="lt1"/>
                </a:solidFill>
                <a:latin typeface="Calibri"/>
                <a:ea typeface="Calibri"/>
                <a:cs typeface="Calibri"/>
                <a:sym typeface="Calibri"/>
              </a:rPr>
            </a:br>
            <a:endParaRPr sz="3200" b="1" i="0" u="none" strike="noStrike" cap="none" dirty="0">
              <a:solidFill>
                <a:schemeClr val="lt1"/>
              </a:solidFill>
              <a:latin typeface="Lexend"/>
              <a:ea typeface="Lexend"/>
              <a:cs typeface="Lexend"/>
              <a:sym typeface="Lexend"/>
            </a:endParaRPr>
          </a:p>
        </p:txBody>
      </p:sp>
      <p:grpSp>
        <p:nvGrpSpPr>
          <p:cNvPr id="168" name="Google Shape;168;p1"/>
          <p:cNvGrpSpPr/>
          <p:nvPr/>
        </p:nvGrpSpPr>
        <p:grpSpPr>
          <a:xfrm>
            <a:off x="1211416" y="5675459"/>
            <a:ext cx="9769187" cy="1128737"/>
            <a:chOff x="498500" y="4137629"/>
            <a:chExt cx="8147326" cy="941346"/>
          </a:xfrm>
        </p:grpSpPr>
        <p:grpSp>
          <p:nvGrpSpPr>
            <p:cNvPr id="169" name="Google Shape;169;p1"/>
            <p:cNvGrpSpPr/>
            <p:nvPr/>
          </p:nvGrpSpPr>
          <p:grpSpPr>
            <a:xfrm>
              <a:off x="498500" y="4226550"/>
              <a:ext cx="4586516" cy="852425"/>
              <a:chOff x="498500" y="4226550"/>
              <a:chExt cx="4586516" cy="852425"/>
            </a:xfrm>
          </p:grpSpPr>
          <p:grpSp>
            <p:nvGrpSpPr>
              <p:cNvPr id="170" name="Google Shape;170;p1"/>
              <p:cNvGrpSpPr/>
              <p:nvPr/>
            </p:nvGrpSpPr>
            <p:grpSpPr>
              <a:xfrm>
                <a:off x="498500" y="4226550"/>
                <a:ext cx="2782903" cy="852425"/>
                <a:chOff x="661431" y="5761985"/>
                <a:chExt cx="4102762" cy="1256708"/>
              </a:xfrm>
            </p:grpSpPr>
            <p:pic>
              <p:nvPicPr>
                <p:cNvPr id="171" name="Google Shape;171;p1"/>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72" name="Google Shape;172;p1"/>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73" name="Google Shape;173;p1" descr="Logo Oriensys"/>
              <p:cNvPicPr preferRelativeResize="0"/>
              <p:nvPr/>
            </p:nvPicPr>
            <p:blipFill rotWithShape="1">
              <a:blip r:embed="rId7">
                <a:alphaModFix/>
              </a:blip>
              <a:srcRect/>
              <a:stretch/>
            </p:blipFill>
            <p:spPr>
              <a:xfrm>
                <a:off x="4059273" y="4297788"/>
                <a:ext cx="1025743" cy="621025"/>
              </a:xfrm>
              <a:prstGeom prst="rect">
                <a:avLst/>
              </a:prstGeom>
              <a:noFill/>
              <a:ln>
                <a:noFill/>
              </a:ln>
            </p:spPr>
          </p:pic>
        </p:grpSp>
        <p:pic>
          <p:nvPicPr>
            <p:cNvPr id="174" name="Google Shape;174;p1"/>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75" name="Google Shape;175;p1"/>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3 Definirea Problemelor de Abordat pentru Cursurile Online Destinate Persoanelor cu Dizabilități </a:t>
            </a: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4 Identificarea Metodelor de Predare pentru Cursurile Online Destinate Persoanelor cu Dizabilități </a:t>
            </a: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5 Determinarea Mijloacelor prin care pot fi atinse Obiectivele pentru Cursurile Online Destinate Persoanelor cu Dizabilități </a:t>
            </a: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6 Expunerea Insoțita de Mijloace Tehnice, Conversația,Exercițiul,Demonstrația pentru Cursurile Online Destinate Persoanelor cu Dizabilități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Rezultatele Proiectului</a:t>
            </a: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B5A1E8FA-7BA0-B4DC-F57D-1444387C8B4B}"/>
              </a:ext>
            </a:extLst>
          </p:cNvPr>
          <p:cNvPicPr>
            <a:picLocks noChangeAspect="1"/>
          </p:cNvPicPr>
          <p:nvPr/>
        </p:nvPicPr>
        <p:blipFill>
          <a:blip r:embed="rId3"/>
          <a:stretch>
            <a:fillRect/>
          </a:stretch>
        </p:blipFill>
        <p:spPr>
          <a:xfrm>
            <a:off x="487058" y="5237357"/>
            <a:ext cx="1282700" cy="1155700"/>
          </a:xfrm>
          <a:prstGeom prst="rect">
            <a:avLst/>
          </a:prstGeom>
        </p:spPr>
      </p:pic>
    </p:spTree>
    <p:extLst>
      <p:ext uri="{BB962C8B-B14F-4D97-AF65-F5344CB8AC3E}">
        <p14:creationId xmlns:p14="http://schemas.microsoft.com/office/powerpoint/2010/main" val="3862621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7 Metode Activ – Participative pentru Cursurile Online Destinate Persoanelor cu Dizabilități </a:t>
            </a: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8 Metode de Fixare și Consolidare pentru Cursurile Online Destinate Persoanelor cu Dizabilități </a:t>
            </a: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9 Expunerea Insoțita de Mijloace Tehnice, Conversația,Exercițiul,Demonstrația pentru Cursurile Online Destinate Persoanelor cu Dizabilități </a:t>
            </a: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10 Program cu Sugestii pentru Durata Fiecărei Sesiuni a unui Curs Online Destinat Persoanelor cu Dizabilități</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Rezultatele Proiectului</a:t>
            </a: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A5768AD9-02FE-9930-9C61-6A2886282070}"/>
              </a:ext>
            </a:extLst>
          </p:cNvPr>
          <p:cNvPicPr>
            <a:picLocks noChangeAspect="1"/>
          </p:cNvPicPr>
          <p:nvPr/>
        </p:nvPicPr>
        <p:blipFill>
          <a:blip r:embed="rId3"/>
          <a:stretch>
            <a:fillRect/>
          </a:stretch>
        </p:blipFill>
        <p:spPr>
          <a:xfrm>
            <a:off x="408166" y="5511664"/>
            <a:ext cx="1282700" cy="1155700"/>
          </a:xfrm>
          <a:prstGeom prst="rect">
            <a:avLst/>
          </a:prstGeom>
        </p:spPr>
      </p:pic>
    </p:spTree>
    <p:extLst>
      <p:ext uri="{BB962C8B-B14F-4D97-AF65-F5344CB8AC3E}">
        <p14:creationId xmlns:p14="http://schemas.microsoft.com/office/powerpoint/2010/main" val="3784965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r>
              <a:rPr lang="en-RO" sz="2400" b="1" kern="100" dirty="0">
                <a:effectLst/>
                <a:latin typeface="+mn-lt"/>
                <a:ea typeface="Aptos" panose="020B0004020202020204" pitchFamily="34" charset="0"/>
                <a:cs typeface="Times New Roman" panose="02020603050405020304" pitchFamily="18" charset="0"/>
              </a:rPr>
              <a:t>2. Cursul Video „Comunicarea eficientă în mediul online, adaptată persoanelor cu dizabilități”</a:t>
            </a:r>
            <a:endParaRPr lang="en-RO" sz="2400" kern="100" dirty="0">
              <a:effectLst/>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Acest curs video a oferit instruire detaliată despre </a:t>
            </a:r>
            <a:r>
              <a:rPr lang="en-RO" sz="2400" b="1" kern="100" dirty="0">
                <a:effectLst/>
                <a:latin typeface="+mn-lt"/>
                <a:ea typeface="Aptos" panose="020B0004020202020204" pitchFamily="34" charset="0"/>
                <a:cs typeface="Times New Roman" panose="02020603050405020304" pitchFamily="18" charset="0"/>
              </a:rPr>
              <a:t>comunicarea online</a:t>
            </a:r>
            <a:r>
              <a:rPr lang="en-RO" sz="2400" kern="100" dirty="0">
                <a:effectLst/>
                <a:latin typeface="+mn-lt"/>
                <a:ea typeface="Aptos" panose="020B0004020202020204" pitchFamily="34" charset="0"/>
                <a:cs typeface="Times New Roman" panose="02020603050405020304" pitchFamily="18" charset="0"/>
              </a:rPr>
              <a:t> adaptată nevoilor persoanelor cu dizabilități, cu accent pe tehnici verbale și de conținut. Printre lecții s-au numărat:</a:t>
            </a: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Lectia 1 Definiția comunicării, concepte, forme și tipuri de comunicare </a:t>
            </a: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Lectia 2 Etimologia comunicării și definiția conceptuală a interacțiunii umane pentru persoanele cu dizabilități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Rezultatele Proiectului</a:t>
            </a: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34E26D74-5EF5-63B2-B6BC-7D098751245F}"/>
              </a:ext>
            </a:extLst>
          </p:cNvPr>
          <p:cNvPicPr>
            <a:picLocks noChangeAspect="1"/>
          </p:cNvPicPr>
          <p:nvPr/>
        </p:nvPicPr>
        <p:blipFill>
          <a:blip r:embed="rId3"/>
          <a:stretch>
            <a:fillRect/>
          </a:stretch>
        </p:blipFill>
        <p:spPr>
          <a:xfrm>
            <a:off x="318651" y="5237357"/>
            <a:ext cx="1282700" cy="1155700"/>
          </a:xfrm>
          <a:prstGeom prst="rect">
            <a:avLst/>
          </a:prstGeom>
        </p:spPr>
      </p:pic>
    </p:spTree>
    <p:extLst>
      <p:ext uri="{BB962C8B-B14F-4D97-AF65-F5344CB8AC3E}">
        <p14:creationId xmlns:p14="http://schemas.microsoft.com/office/powerpoint/2010/main" val="160400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Lectia 3 Tehnici de comunicare verbală și de conținut pentru utilizarea cu persoanele cu dizabilități în mediul online - crearea de conținut </a:t>
            </a: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Lectia 4 Tehnici de comunicare verbală online - importanța cuvintelor și modul în care acestea pot influența percepția </a:t>
            </a: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Lectia 5 Comportament asertiv în comunicarea online și modele comportamentale</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Rezultatele Proiectului</a:t>
            </a: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D1A244E2-7B24-A9E1-4213-650C8A27BEDF}"/>
              </a:ext>
            </a:extLst>
          </p:cNvPr>
          <p:cNvPicPr>
            <a:picLocks noChangeAspect="1"/>
          </p:cNvPicPr>
          <p:nvPr/>
        </p:nvPicPr>
        <p:blipFill>
          <a:blip r:embed="rId3"/>
          <a:stretch>
            <a:fillRect/>
          </a:stretch>
        </p:blipFill>
        <p:spPr>
          <a:xfrm>
            <a:off x="642018" y="5237357"/>
            <a:ext cx="1282700" cy="1155700"/>
          </a:xfrm>
          <a:prstGeom prst="rect">
            <a:avLst/>
          </a:prstGeom>
        </p:spPr>
      </p:pic>
    </p:spTree>
    <p:extLst>
      <p:ext uri="{BB962C8B-B14F-4D97-AF65-F5344CB8AC3E}">
        <p14:creationId xmlns:p14="http://schemas.microsoft.com/office/powerpoint/2010/main" val="313594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en-RO" sz="2400" b="1" kern="100" dirty="0">
                <a:effectLst/>
                <a:latin typeface="+mn-lt"/>
                <a:ea typeface="Aptos" panose="020B0004020202020204" pitchFamily="34" charset="0"/>
                <a:cs typeface="Times New Roman" panose="02020603050405020304" pitchFamily="18" charset="0"/>
              </a:rPr>
              <a:t>3. Instruirea unui Grup Țintă de 200 de Persoane</a:t>
            </a:r>
            <a:endParaRPr lang="en-RO" sz="2400" kern="100" dirty="0">
              <a:effectLst/>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Un număr de </a:t>
            </a:r>
            <a:r>
              <a:rPr lang="en-RO" sz="2400" b="1" kern="100" dirty="0">
                <a:effectLst/>
                <a:latin typeface="+mn-lt"/>
                <a:ea typeface="Aptos" panose="020B0004020202020204" pitchFamily="34" charset="0"/>
                <a:cs typeface="Times New Roman" panose="02020603050405020304" pitchFamily="18" charset="0"/>
              </a:rPr>
              <a:t>200 de persoane</a:t>
            </a:r>
            <a:r>
              <a:rPr lang="en-RO" sz="2400" kern="100" dirty="0">
                <a:effectLst/>
                <a:latin typeface="+mn-lt"/>
                <a:ea typeface="Aptos" panose="020B0004020202020204" pitchFamily="34" charset="0"/>
                <a:cs typeface="Times New Roman" panose="02020603050405020304" pitchFamily="18" charset="0"/>
              </a:rPr>
              <a:t> din grupul țintă au fost instruite prin pilotarea ghidului și a cursurilor video, ceea ce a dus la creșterea abilităților și performanțelor acestora în furnizarea de cursuri educaționale online.</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Rezultatele Proiectului</a:t>
            </a: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572346E8-DAD4-9C45-9A08-FB32BA56433B}"/>
              </a:ext>
            </a:extLst>
          </p:cNvPr>
          <p:cNvPicPr>
            <a:picLocks noChangeAspect="1"/>
          </p:cNvPicPr>
          <p:nvPr/>
        </p:nvPicPr>
        <p:blipFill>
          <a:blip r:embed="rId3"/>
          <a:stretch>
            <a:fillRect/>
          </a:stretch>
        </p:blipFill>
        <p:spPr>
          <a:xfrm>
            <a:off x="408166" y="5511664"/>
            <a:ext cx="1282700" cy="1155700"/>
          </a:xfrm>
          <a:prstGeom prst="rect">
            <a:avLst/>
          </a:prstGeom>
        </p:spPr>
      </p:pic>
    </p:spTree>
    <p:extLst>
      <p:ext uri="{BB962C8B-B14F-4D97-AF65-F5344CB8AC3E}">
        <p14:creationId xmlns:p14="http://schemas.microsoft.com/office/powerpoint/2010/main" val="734945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Proiectul a avut un impact semnificativ asupra </a:t>
            </a:r>
            <a:r>
              <a:rPr lang="en-RO" sz="2400" b="1" kern="100" dirty="0">
                <a:effectLst/>
                <a:latin typeface="+mn-lt"/>
                <a:ea typeface="Aptos" panose="020B0004020202020204" pitchFamily="34" charset="0"/>
                <a:cs typeface="Times New Roman" panose="02020603050405020304" pitchFamily="18" charset="0"/>
              </a:rPr>
              <a:t>asistenților sociali</a:t>
            </a:r>
            <a:r>
              <a:rPr lang="en-RO" sz="2400" kern="100" dirty="0">
                <a:effectLst/>
                <a:latin typeface="+mn-lt"/>
                <a:ea typeface="Aptos" panose="020B0004020202020204" pitchFamily="34" charset="0"/>
                <a:cs typeface="Times New Roman" panose="02020603050405020304" pitchFamily="18" charset="0"/>
              </a:rPr>
              <a:t>, care au dobândit noi competențe relevante pentru mediul digital, și asupra </a:t>
            </a:r>
            <a:r>
              <a:rPr lang="en-RO" sz="2400" b="1" kern="100" dirty="0">
                <a:effectLst/>
                <a:latin typeface="+mn-lt"/>
                <a:ea typeface="Aptos" panose="020B0004020202020204" pitchFamily="34" charset="0"/>
                <a:cs typeface="Times New Roman" panose="02020603050405020304" pitchFamily="18" charset="0"/>
              </a:rPr>
              <a:t>persoanelor cu dizabilități</a:t>
            </a:r>
            <a:r>
              <a:rPr lang="en-RO" sz="2400" kern="100" dirty="0">
                <a:effectLst/>
                <a:latin typeface="+mn-lt"/>
                <a:ea typeface="Aptos" panose="020B0004020202020204" pitchFamily="34" charset="0"/>
                <a:cs typeface="Times New Roman" panose="02020603050405020304" pitchFamily="18" charset="0"/>
              </a:rPr>
              <a:t>, care au avut acces la o educație mai inclusivă și adaptată nevoilor lor. </a:t>
            </a:r>
            <a:r>
              <a:rPr lang="en-RO" sz="2400" b="1" kern="100" dirty="0">
                <a:effectLst/>
                <a:latin typeface="+mn-lt"/>
                <a:ea typeface="Aptos" panose="020B0004020202020204" pitchFamily="34" charset="0"/>
                <a:cs typeface="Times New Roman" panose="02020603050405020304" pitchFamily="18" charset="0"/>
              </a:rPr>
              <a:t>Teach Me To Help</a:t>
            </a:r>
            <a:r>
              <a:rPr lang="en-RO" sz="2400" kern="100" dirty="0">
                <a:effectLst/>
                <a:latin typeface="+mn-lt"/>
                <a:ea typeface="Aptos" panose="020B0004020202020204" pitchFamily="34" charset="0"/>
                <a:cs typeface="Times New Roman" panose="02020603050405020304" pitchFamily="18" charset="0"/>
              </a:rPr>
              <a:t> a contribuit la integrarea socială și profesională a acestora, oferindu-le o șansă mai bună de a obține un loc de muncă și de a participa activ la viața comunității.</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Impactul Proiectului</a:t>
            </a: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6C49C2B4-A75E-4875-D5AC-57B8AD3E5912}"/>
              </a:ext>
            </a:extLst>
          </p:cNvPr>
          <p:cNvPicPr>
            <a:picLocks noChangeAspect="1"/>
          </p:cNvPicPr>
          <p:nvPr/>
        </p:nvPicPr>
        <p:blipFill>
          <a:blip r:embed="rId3"/>
          <a:stretch>
            <a:fillRect/>
          </a:stretch>
        </p:blipFill>
        <p:spPr>
          <a:xfrm>
            <a:off x="293180" y="5511664"/>
            <a:ext cx="1282700" cy="1155700"/>
          </a:xfrm>
          <a:prstGeom prst="rect">
            <a:avLst/>
          </a:prstGeom>
        </p:spPr>
      </p:pic>
    </p:spTree>
    <p:extLst>
      <p:ext uri="{BB962C8B-B14F-4D97-AF65-F5344CB8AC3E}">
        <p14:creationId xmlns:p14="http://schemas.microsoft.com/office/powerpoint/2010/main" val="35223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Proiectul </a:t>
            </a:r>
            <a:r>
              <a:rPr lang="en-RO" sz="2400" b="1" kern="100" dirty="0">
                <a:effectLst/>
                <a:latin typeface="+mn-lt"/>
                <a:ea typeface="Aptos" panose="020B0004020202020204" pitchFamily="34" charset="0"/>
                <a:cs typeface="Times New Roman" panose="02020603050405020304" pitchFamily="18" charset="0"/>
              </a:rPr>
              <a:t>„Teach Me To Help”</a:t>
            </a:r>
            <a:r>
              <a:rPr lang="en-RO" sz="2400" kern="100" dirty="0">
                <a:effectLst/>
                <a:latin typeface="+mn-lt"/>
                <a:ea typeface="Aptos" panose="020B0004020202020204" pitchFamily="34" charset="0"/>
                <a:cs typeface="Times New Roman" panose="02020603050405020304" pitchFamily="18" charset="0"/>
              </a:rPr>
              <a:t> are un </a:t>
            </a:r>
            <a:r>
              <a:rPr lang="en-RO" sz="2400" b="1" kern="100" dirty="0">
                <a:effectLst/>
                <a:latin typeface="+mn-lt"/>
                <a:ea typeface="Aptos" panose="020B0004020202020204" pitchFamily="34" charset="0"/>
                <a:cs typeface="Times New Roman" panose="02020603050405020304" pitchFamily="18" charset="0"/>
              </a:rPr>
              <a:t>caracter durabil</a:t>
            </a:r>
            <a:r>
              <a:rPr lang="en-RO" sz="2400" kern="100" dirty="0">
                <a:effectLst/>
                <a:latin typeface="+mn-lt"/>
                <a:ea typeface="Aptos" panose="020B0004020202020204" pitchFamily="34" charset="0"/>
                <a:cs typeface="Times New Roman" panose="02020603050405020304" pitchFamily="18" charset="0"/>
              </a:rPr>
              <a:t> prin crearea unor resurse educaționale ce pot fi utilizate și adaptate pe termen lung. Ghidul „Deschideți Uși Virtuale” și cursul video de comunicare online sunt instrumente care vor continua să sprijine formarea asistenților sociali și a persoanelor cu dizabilități mult timp după finalizarea oficială a proiectului.</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Sustenabilitatea Proiectului</a:t>
            </a: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4E2E9A3F-927D-E9C9-EC56-F8CA17FC22B2}"/>
              </a:ext>
            </a:extLst>
          </p:cNvPr>
          <p:cNvPicPr>
            <a:picLocks noChangeAspect="1"/>
          </p:cNvPicPr>
          <p:nvPr/>
        </p:nvPicPr>
        <p:blipFill>
          <a:blip r:embed="rId3"/>
          <a:stretch>
            <a:fillRect/>
          </a:stretch>
        </p:blipFill>
        <p:spPr>
          <a:xfrm>
            <a:off x="408166" y="5237357"/>
            <a:ext cx="1282700" cy="1155700"/>
          </a:xfrm>
          <a:prstGeom prst="rect">
            <a:avLst/>
          </a:prstGeom>
        </p:spPr>
      </p:pic>
    </p:spTree>
    <p:extLst>
      <p:ext uri="{BB962C8B-B14F-4D97-AF65-F5344CB8AC3E}">
        <p14:creationId xmlns:p14="http://schemas.microsoft.com/office/powerpoint/2010/main" val="21859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Sustenabilitatea proiectului este garantată prin:</a:t>
            </a:r>
          </a:p>
          <a:p>
            <a:pPr marL="342900" lvl="0" indent="-342900">
              <a:lnSpc>
                <a:spcPct val="115000"/>
              </a:lnSpc>
              <a:spcAft>
                <a:spcPts val="800"/>
              </a:spcAft>
              <a:buSzPts val="1000"/>
              <a:buFont typeface="Symbol" pitchFamily="2" charset="2"/>
              <a:buChar char=""/>
              <a:tabLst>
                <a:tab pos="457200" algn="l"/>
              </a:tabLst>
            </a:pPr>
            <a:r>
              <a:rPr lang="en-RO" sz="2400" b="1" kern="100" dirty="0">
                <a:effectLst/>
                <a:latin typeface="+mn-lt"/>
                <a:ea typeface="Aptos" panose="020B0004020202020204" pitchFamily="34" charset="0"/>
                <a:cs typeface="Times New Roman" panose="02020603050405020304" pitchFamily="18" charset="0"/>
              </a:rPr>
              <a:t>Utilizarea resurselor digitale</a:t>
            </a:r>
            <a:r>
              <a:rPr lang="en-RO" sz="2400" kern="100" dirty="0">
                <a:effectLst/>
                <a:latin typeface="+mn-lt"/>
                <a:ea typeface="Aptos" panose="020B0004020202020204" pitchFamily="34" charset="0"/>
                <a:cs typeface="Times New Roman" panose="02020603050405020304" pitchFamily="18" charset="0"/>
              </a:rPr>
              <a:t> ce pot fi actualizate și adaptate în funcție de nevoile emergente.</a:t>
            </a:r>
          </a:p>
          <a:p>
            <a:pPr marL="342900" lvl="0" indent="-342900">
              <a:lnSpc>
                <a:spcPct val="115000"/>
              </a:lnSpc>
              <a:spcAft>
                <a:spcPts val="800"/>
              </a:spcAft>
              <a:buSzPts val="1000"/>
              <a:buFont typeface="Symbol" pitchFamily="2" charset="2"/>
              <a:buChar char=""/>
              <a:tabLst>
                <a:tab pos="457200" algn="l"/>
              </a:tabLst>
            </a:pPr>
            <a:r>
              <a:rPr lang="en-RO" sz="2400" b="1" kern="100" dirty="0">
                <a:effectLst/>
                <a:latin typeface="+mn-lt"/>
                <a:ea typeface="Aptos" panose="020B0004020202020204" pitchFamily="34" charset="0"/>
                <a:cs typeface="Times New Roman" panose="02020603050405020304" pitchFamily="18" charset="0"/>
              </a:rPr>
              <a:t>Crearea unei rețele de colaborare</a:t>
            </a:r>
            <a:r>
              <a:rPr lang="en-RO" sz="2400" kern="100" dirty="0">
                <a:effectLst/>
                <a:latin typeface="+mn-lt"/>
                <a:ea typeface="Aptos" panose="020B0004020202020204" pitchFamily="34" charset="0"/>
                <a:cs typeface="Times New Roman" panose="02020603050405020304" pitchFamily="18" charset="0"/>
              </a:rPr>
              <a:t> între organizațiile partenere, care va facilita diseminarea rezultatelor și extinderea impactului proiectului.</a:t>
            </a:r>
          </a:p>
          <a:p>
            <a:pPr marL="342900" lvl="0" indent="-342900">
              <a:lnSpc>
                <a:spcPct val="115000"/>
              </a:lnSpc>
              <a:spcAft>
                <a:spcPts val="800"/>
              </a:spcAft>
              <a:buSzPts val="1000"/>
              <a:buFont typeface="Symbol" pitchFamily="2" charset="2"/>
              <a:buChar char=""/>
              <a:tabLst>
                <a:tab pos="457200" algn="l"/>
              </a:tabLst>
            </a:pPr>
            <a:r>
              <a:rPr lang="en-RO" sz="2400" b="1" kern="100" dirty="0">
                <a:effectLst/>
                <a:latin typeface="+mn-lt"/>
                <a:ea typeface="Aptos" panose="020B0004020202020204" pitchFamily="34" charset="0"/>
                <a:cs typeface="Times New Roman" panose="02020603050405020304" pitchFamily="18" charset="0"/>
              </a:rPr>
              <a:t>Capacitatea asistenților sociali formați</a:t>
            </a:r>
            <a:r>
              <a:rPr lang="en-RO" sz="2400" kern="100" dirty="0">
                <a:effectLst/>
                <a:latin typeface="+mn-lt"/>
                <a:ea typeface="Aptos" panose="020B0004020202020204" pitchFamily="34" charset="0"/>
                <a:cs typeface="Times New Roman" panose="02020603050405020304" pitchFamily="18" charset="0"/>
              </a:rPr>
              <a:t> de a continua să dezvolte și să livreze cursuri online adaptate, oferind astfel suport educațional continuu persoanelor cu dizabilități.</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Sustenabilitatea Proiectului</a:t>
            </a: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D6675DAB-2176-6420-FBF5-82220B8A1153}"/>
              </a:ext>
            </a:extLst>
          </p:cNvPr>
          <p:cNvPicPr>
            <a:picLocks noChangeAspect="1"/>
          </p:cNvPicPr>
          <p:nvPr/>
        </p:nvPicPr>
        <p:blipFill>
          <a:blip r:embed="rId3"/>
          <a:stretch>
            <a:fillRect/>
          </a:stretch>
        </p:blipFill>
        <p:spPr>
          <a:xfrm>
            <a:off x="10348645" y="190636"/>
            <a:ext cx="1282700" cy="1155700"/>
          </a:xfrm>
          <a:prstGeom prst="rect">
            <a:avLst/>
          </a:prstGeom>
        </p:spPr>
      </p:pic>
    </p:spTree>
    <p:extLst>
      <p:ext uri="{BB962C8B-B14F-4D97-AF65-F5344CB8AC3E}">
        <p14:creationId xmlns:p14="http://schemas.microsoft.com/office/powerpoint/2010/main" val="25916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Prin aceste rezultate, proiectul își asigură o contribuție de durată la dezvoltarea educațională și profesională a persoanelor vulnerabile, creând un mediu inclusiv și accesibil, în conformitate cu valorile programului </a:t>
            </a:r>
            <a:r>
              <a:rPr lang="en-RO" sz="2400" b="1" kern="100" dirty="0">
                <a:effectLst/>
                <a:latin typeface="+mn-lt"/>
                <a:ea typeface="Aptos" panose="020B0004020202020204" pitchFamily="34" charset="0"/>
                <a:cs typeface="Times New Roman" panose="02020603050405020304" pitchFamily="18" charset="0"/>
              </a:rPr>
              <a:t>Erasmus+</a:t>
            </a:r>
            <a:r>
              <a:rPr lang="en-RO" sz="2400" kern="100" dirty="0">
                <a:effectLst/>
                <a:latin typeface="+mn-lt"/>
                <a:ea typeface="Aptos" panose="020B0004020202020204" pitchFamily="34" charset="0"/>
                <a:cs typeface="Times New Roman" panose="02020603050405020304" pitchFamily="18" charset="0"/>
              </a:rPr>
              <a:t>.</a:t>
            </a: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Sustenabilitatea Proiectului</a:t>
            </a: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8B2C058F-EF8A-D4A2-A8EF-C6AB0D8326F1}"/>
              </a:ext>
            </a:extLst>
          </p:cNvPr>
          <p:cNvPicPr>
            <a:picLocks noChangeAspect="1"/>
          </p:cNvPicPr>
          <p:nvPr/>
        </p:nvPicPr>
        <p:blipFill>
          <a:blip r:embed="rId3"/>
          <a:stretch>
            <a:fillRect/>
          </a:stretch>
        </p:blipFill>
        <p:spPr>
          <a:xfrm>
            <a:off x="487058" y="5237357"/>
            <a:ext cx="1282700" cy="1155700"/>
          </a:xfrm>
          <a:prstGeom prst="rect">
            <a:avLst/>
          </a:prstGeom>
        </p:spPr>
      </p:pic>
    </p:spTree>
    <p:extLst>
      <p:ext uri="{BB962C8B-B14F-4D97-AF65-F5344CB8AC3E}">
        <p14:creationId xmlns:p14="http://schemas.microsoft.com/office/powerpoint/2010/main" val="1348670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În numele echipei „Teach Me To Help”, dorim să vă mulțumim sincer pentru prezența și implicarea dumneavoastră la acest eveniment de multiplicare. Fiecare dintre voi a contribuit la succesul acestei inițiative, aducându-vă expertiza, ideile și entuziasmul. Sperăm că informațiile și resursele prezentate v-au inspirat și v-au motivat să continuați să susțineți și să promovați incluziunea persoanelor cu dizabilități în educație și în comunitățile voastre.</a:t>
            </a:r>
          </a:p>
          <a:p>
            <a:pPr marL="95250" indent="0">
              <a:lnSpc>
                <a:spcPct val="115000"/>
              </a:lnSpc>
              <a:spcAft>
                <a:spcPts val="800"/>
              </a:spcAft>
              <a:buNone/>
            </a:pPr>
            <a:endParaRPr lang="en-RO"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6DA5EFA5-5A16-269D-7B07-5E5252D0D2A9}"/>
              </a:ext>
            </a:extLst>
          </p:cNvPr>
          <p:cNvPicPr>
            <a:picLocks noChangeAspect="1"/>
          </p:cNvPicPr>
          <p:nvPr/>
        </p:nvPicPr>
        <p:blipFill>
          <a:blip r:embed="rId3"/>
          <a:stretch>
            <a:fillRect/>
          </a:stretch>
        </p:blipFill>
        <p:spPr>
          <a:xfrm>
            <a:off x="9974770" y="168580"/>
            <a:ext cx="1282700" cy="1155700"/>
          </a:xfrm>
          <a:prstGeom prst="rect">
            <a:avLst/>
          </a:prstGeom>
        </p:spPr>
      </p:pic>
    </p:spTree>
    <p:extLst>
      <p:ext uri="{BB962C8B-B14F-4D97-AF65-F5344CB8AC3E}">
        <p14:creationId xmlns:p14="http://schemas.microsoft.com/office/powerpoint/2010/main" val="87076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
          <p:cNvSpPr txBox="1">
            <a:spLocks noGrp="1"/>
          </p:cNvSpPr>
          <p:nvPr>
            <p:ph type="title"/>
          </p:nvPr>
        </p:nvSpPr>
        <p:spPr>
          <a:xfrm>
            <a:off x="1857592" y="464943"/>
            <a:ext cx="9758100" cy="763500"/>
          </a:xfrm>
          <a:prstGeom prst="rect">
            <a:avLst/>
          </a:prstGeom>
          <a:noFill/>
          <a:ln>
            <a:noFill/>
          </a:ln>
        </p:spPr>
        <p:txBody>
          <a:bodyPr spcFirstLastPara="1" wrap="square" lIns="126325" tIns="126325" rIns="126325" bIns="126325" anchor="ctr" anchorCtr="0">
            <a:noAutofit/>
          </a:bodyPr>
          <a:lstStyle/>
          <a:p>
            <a:pPr marL="0" lvl="0" indent="0" algn="ctr" rtl="0">
              <a:lnSpc>
                <a:spcPct val="100000"/>
              </a:lnSpc>
              <a:spcBef>
                <a:spcPts val="0"/>
              </a:spcBef>
              <a:spcAft>
                <a:spcPts val="0"/>
              </a:spcAft>
              <a:buClr>
                <a:schemeClr val="dk1"/>
              </a:buClr>
              <a:buSzPts val="3300"/>
              <a:buFont typeface="Arial"/>
              <a:buNone/>
            </a:pPr>
            <a:endParaRPr sz="3465" dirty="0"/>
          </a:p>
        </p:txBody>
      </p:sp>
      <p:sp>
        <p:nvSpPr>
          <p:cNvPr id="201" name="Google Shape;201;p4"/>
          <p:cNvSpPr txBox="1">
            <a:spLocks noGrp="1"/>
          </p:cNvSpPr>
          <p:nvPr>
            <p:ph type="body" idx="1"/>
          </p:nvPr>
        </p:nvSpPr>
        <p:spPr>
          <a:xfrm>
            <a:off x="1089498" y="1536633"/>
            <a:ext cx="10142502" cy="3755214"/>
          </a:xfrm>
          <a:prstGeom prst="rect">
            <a:avLst/>
          </a:prstGeom>
          <a:noFill/>
          <a:ln>
            <a:noFill/>
          </a:ln>
        </p:spPr>
        <p:txBody>
          <a:bodyPr spcFirstLastPara="1" wrap="square" lIns="126325" tIns="126325" rIns="126325" bIns="126325" anchor="t" anchorCtr="0">
            <a:noAutofit/>
          </a:bodyPr>
          <a:lstStyle/>
          <a:p>
            <a:pPr marL="101600" indent="0" algn="just">
              <a:lnSpc>
                <a:spcPct val="115000"/>
              </a:lnSpc>
              <a:buSzPts val="2000"/>
              <a:buNone/>
            </a:pPr>
            <a:endParaRPr lang="en-RO" sz="1800" kern="100" dirty="0">
              <a:effectLst/>
              <a:latin typeface="Aptos" panose="020B0004020202020204" pitchFamily="34" charset="0"/>
              <a:ea typeface="Aptos" panose="020B0004020202020204" pitchFamily="34" charset="0"/>
              <a:cs typeface="Times New Roman" panose="02020603050405020304" pitchFamily="18" charset="0"/>
            </a:endParaRPr>
          </a:p>
          <a:p>
            <a:pPr marL="101600" indent="0" algn="just">
              <a:lnSpc>
                <a:spcPct val="115000"/>
              </a:lnSpc>
              <a:buSzPts val="2000"/>
              <a:buNone/>
            </a:pPr>
            <a:r>
              <a:rPr lang="en-RO" sz="2400" kern="100" dirty="0">
                <a:effectLst/>
                <a:latin typeface="+mn-lt"/>
                <a:ea typeface="Aptos" panose="020B0004020202020204" pitchFamily="34" charset="0"/>
                <a:cs typeface="Times New Roman" panose="02020603050405020304" pitchFamily="18" charset="0"/>
              </a:rPr>
              <a:t>Proiectul </a:t>
            </a:r>
            <a:r>
              <a:rPr lang="en-RO" sz="2400" b="1" kern="100" dirty="0">
                <a:effectLst/>
                <a:latin typeface="+mn-lt"/>
                <a:ea typeface="Aptos" panose="020B0004020202020204" pitchFamily="34" charset="0"/>
                <a:cs typeface="Times New Roman" panose="02020603050405020304" pitchFamily="18" charset="0"/>
              </a:rPr>
              <a:t>„Teach Me To Help”</a:t>
            </a:r>
            <a:r>
              <a:rPr lang="en-RO" sz="2400" kern="100" dirty="0">
                <a:effectLst/>
                <a:latin typeface="+mn-lt"/>
                <a:ea typeface="Aptos" panose="020B0004020202020204" pitchFamily="34" charset="0"/>
                <a:cs typeface="Times New Roman" panose="02020603050405020304" pitchFamily="18" charset="0"/>
              </a:rPr>
              <a:t> a fost creat pentru a răspunde uneia dintre cele mai mari provocări întâmpinate de persoanele cu dizabilități – accesul limitat la educație și formare. Datorită dificultăților de deplasare și a barierelor sociale, pentru multe dintre acestea a fost dificil sau chiar imposibil să participe la activități educaționale și profesionale, ceea ce le-a redus semnificativ șansele de integrare pe piața muncii și de dezvoltare personală.</a:t>
            </a:r>
          </a:p>
          <a:p>
            <a:pPr marL="101600" lvl="0" indent="0" algn="just" rtl="0">
              <a:lnSpc>
                <a:spcPct val="115000"/>
              </a:lnSpc>
              <a:spcBef>
                <a:spcPts val="0"/>
              </a:spcBef>
              <a:spcAft>
                <a:spcPts val="0"/>
              </a:spcAft>
              <a:buSzPts val="2000"/>
              <a:buNone/>
            </a:pPr>
            <a:endParaRPr sz="2000" dirty="0"/>
          </a:p>
        </p:txBody>
      </p:sp>
      <p:pic>
        <p:nvPicPr>
          <p:cNvPr id="3" name="Picture 2" descr="A group of colorful paper people&#10;&#10;Description automatically generated">
            <a:extLst>
              <a:ext uri="{FF2B5EF4-FFF2-40B4-BE49-F238E27FC236}">
                <a16:creationId xmlns:a16="http://schemas.microsoft.com/office/drawing/2014/main" id="{E45204E5-36B4-F6F2-7161-5191424A34CD}"/>
              </a:ext>
            </a:extLst>
          </p:cNvPr>
          <p:cNvPicPr>
            <a:picLocks noChangeAspect="1"/>
          </p:cNvPicPr>
          <p:nvPr/>
        </p:nvPicPr>
        <p:blipFill>
          <a:blip r:embed="rId3"/>
          <a:stretch>
            <a:fillRect/>
          </a:stretch>
        </p:blipFill>
        <p:spPr>
          <a:xfrm>
            <a:off x="625642" y="5291847"/>
            <a:ext cx="1619919" cy="14797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Proiectul nostru se bazează pe principiul colaborării și al solidarității, iar fiecare dintre voi este un partener valoros în această călătorie. Vă încurajăm să aplicați ceea ce ați învățat și să continuați să explorați modalități de a sprijini dezvoltarea personală și profesională a persoanelor cu dizabilități.</a:t>
            </a: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Feedbackul pe care l-ați oferit este esențial pentru îmbunătățirea continuării acestui proiect. Vă încurajăm să rămâneți conectați și să împărtășiți experiențele și realizările voastre în domeniul educației incluzive.</a:t>
            </a:r>
          </a:p>
          <a:p>
            <a:pPr marL="95250" indent="0">
              <a:lnSpc>
                <a:spcPct val="115000"/>
              </a:lnSpc>
              <a:spcAft>
                <a:spcPts val="800"/>
              </a:spcAft>
              <a:buNone/>
            </a:pPr>
            <a:endParaRPr lang="en-RO"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909997D1-5669-8F9C-7D1B-E1D824FEF746}"/>
              </a:ext>
            </a:extLst>
          </p:cNvPr>
          <p:cNvPicPr>
            <a:picLocks noChangeAspect="1"/>
          </p:cNvPicPr>
          <p:nvPr/>
        </p:nvPicPr>
        <p:blipFill>
          <a:blip r:embed="rId3"/>
          <a:stretch>
            <a:fillRect/>
          </a:stretch>
        </p:blipFill>
        <p:spPr>
          <a:xfrm>
            <a:off x="9829018" y="268843"/>
            <a:ext cx="1282700" cy="1155700"/>
          </a:xfrm>
          <a:prstGeom prst="rect">
            <a:avLst/>
          </a:prstGeom>
        </p:spPr>
      </p:pic>
    </p:spTree>
    <p:extLst>
      <p:ext uri="{BB962C8B-B14F-4D97-AF65-F5344CB8AC3E}">
        <p14:creationId xmlns:p14="http://schemas.microsoft.com/office/powerpoint/2010/main" val="2307635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2400" b="1"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Împreună, putem deschide noi uși și putem transforma viețile celor pe care îi servim. </a:t>
            </a:r>
          </a:p>
          <a:p>
            <a:pPr marL="95250" indent="0">
              <a:lnSpc>
                <a:spcPct val="115000"/>
              </a:lnSpc>
              <a:spcAft>
                <a:spcPts val="800"/>
              </a:spcAft>
              <a:buNone/>
            </a:pPr>
            <a:endParaRPr lang="en-RO" sz="2400" kern="100" dirty="0">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Vă mulțumim încă o dată pentru angajamentul vostru și pentru dorința de a face o diferență reală în comunitățile noastre.</a:t>
            </a:r>
          </a:p>
          <a:p>
            <a:pPr marL="95250" indent="0">
              <a:lnSpc>
                <a:spcPct val="115000"/>
              </a:lnSpc>
              <a:spcAft>
                <a:spcPts val="800"/>
              </a:spcAft>
              <a:buNone/>
            </a:pPr>
            <a:endParaRPr lang="en-RO" sz="2400" kern="100" dirty="0">
              <a:effectLst/>
              <a:latin typeface="+mn-lt"/>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br>
              <a:rPr lang="en-RO" sz="2800" kern="100" dirty="0">
                <a:effectLst/>
                <a:latin typeface="Aptos" panose="020B0004020202020204" pitchFamily="34" charset="0"/>
                <a:ea typeface="Aptos" panose="020B0004020202020204" pitchFamily="34" charset="0"/>
                <a:cs typeface="Times New Roman" panose="02020603050405020304" pitchFamily="18" charset="0"/>
              </a:rPr>
            </a:b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586FF4A3-478B-8114-E233-9F1987D4AC27}"/>
              </a:ext>
            </a:extLst>
          </p:cNvPr>
          <p:cNvPicPr>
            <a:picLocks noChangeAspect="1"/>
          </p:cNvPicPr>
          <p:nvPr/>
        </p:nvPicPr>
        <p:blipFill>
          <a:blip r:embed="rId3"/>
          <a:stretch>
            <a:fillRect/>
          </a:stretch>
        </p:blipFill>
        <p:spPr>
          <a:xfrm>
            <a:off x="408166" y="5051707"/>
            <a:ext cx="1282700" cy="1155700"/>
          </a:xfrm>
          <a:prstGeom prst="rect">
            <a:avLst/>
          </a:prstGeom>
        </p:spPr>
      </p:pic>
    </p:spTree>
    <p:extLst>
      <p:ext uri="{BB962C8B-B14F-4D97-AF65-F5344CB8AC3E}">
        <p14:creationId xmlns:p14="http://schemas.microsoft.com/office/powerpoint/2010/main" val="2649426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1"/>
          <p:cNvPicPr preferRelativeResize="0"/>
          <p:nvPr/>
        </p:nvPicPr>
        <p:blipFill rotWithShape="1">
          <a:blip r:embed="rId3">
            <a:alphaModFix/>
          </a:blip>
          <a:srcRect t="2380" b="2380"/>
          <a:stretch/>
        </p:blipFill>
        <p:spPr>
          <a:xfrm>
            <a:off x="4953701" y="99480"/>
            <a:ext cx="2701300" cy="2572709"/>
          </a:xfrm>
          <a:prstGeom prst="rect">
            <a:avLst/>
          </a:prstGeom>
          <a:noFill/>
          <a:ln>
            <a:noFill/>
          </a:ln>
        </p:spPr>
      </p:pic>
      <p:sp>
        <p:nvSpPr>
          <p:cNvPr id="165" name="Google Shape;165;p1"/>
          <p:cNvSpPr/>
          <p:nvPr/>
        </p:nvSpPr>
        <p:spPr>
          <a:xfrm>
            <a:off x="5272000" y="4856352"/>
            <a:ext cx="6778400" cy="813200"/>
          </a:xfrm>
          <a:prstGeom prst="rect">
            <a:avLst/>
          </a:prstGeom>
          <a:solidFill>
            <a:srgbClr val="FF9900"/>
          </a:solidFill>
          <a:ln>
            <a:noFill/>
          </a:ln>
        </p:spPr>
        <p:txBody>
          <a:bodyPr spcFirstLastPara="1" wrap="square" lIns="126325" tIns="126325" rIns="126325" bIns="126325" anchor="ctr" anchorCtr="0">
            <a:noAutofit/>
          </a:bodyPr>
          <a:lstStyle/>
          <a:p>
            <a:pPr marL="0" marR="0" lvl="0" indent="0" algn="ctr" rtl="0">
              <a:spcBef>
                <a:spcPts val="0"/>
              </a:spcBef>
              <a:spcAft>
                <a:spcPts val="0"/>
              </a:spcAft>
              <a:buNone/>
            </a:pPr>
            <a:r>
              <a:rPr lang="ro-RO" sz="2135" b="1" i="0" u="none" strike="noStrike" cap="none">
                <a:solidFill>
                  <a:srgbClr val="FEFEFE"/>
                </a:solidFill>
                <a:latin typeface="Arial"/>
                <a:ea typeface="Arial"/>
                <a:cs typeface="Arial"/>
                <a:sym typeface="Arial"/>
              </a:rPr>
              <a:t>Project no: 2022-1-RO01-KA220-VET-000085029</a:t>
            </a:r>
            <a:endParaRPr sz="2135" b="1" i="0" u="none" strike="noStrike" cap="none">
              <a:solidFill>
                <a:srgbClr val="FF9900"/>
              </a:solidFill>
              <a:latin typeface="Arial"/>
              <a:ea typeface="Arial"/>
              <a:cs typeface="Arial"/>
              <a:sym typeface="Arial"/>
            </a:endParaRPr>
          </a:p>
        </p:txBody>
      </p:sp>
      <p:pic>
        <p:nvPicPr>
          <p:cNvPr id="166" name="Google Shape;166;p1"/>
          <p:cNvPicPr preferRelativeResize="0"/>
          <p:nvPr/>
        </p:nvPicPr>
        <p:blipFill rotWithShape="1">
          <a:blip r:embed="rId4">
            <a:alphaModFix/>
          </a:blip>
          <a:srcRect l="2722" r="2731"/>
          <a:stretch/>
        </p:blipFill>
        <p:spPr>
          <a:xfrm>
            <a:off x="8429000" y="391891"/>
            <a:ext cx="2800080" cy="660845"/>
          </a:xfrm>
          <a:prstGeom prst="rect">
            <a:avLst/>
          </a:prstGeom>
          <a:noFill/>
          <a:ln>
            <a:noFill/>
          </a:ln>
        </p:spPr>
      </p:pic>
      <p:sp>
        <p:nvSpPr>
          <p:cNvPr id="167" name="Google Shape;167;p1"/>
          <p:cNvSpPr txBox="1"/>
          <p:nvPr/>
        </p:nvSpPr>
        <p:spPr>
          <a:xfrm>
            <a:off x="0" y="2712983"/>
            <a:ext cx="12192000" cy="2266000"/>
          </a:xfrm>
          <a:prstGeom prst="rect">
            <a:avLst/>
          </a:prstGeom>
          <a:solidFill>
            <a:srgbClr val="5F7D95"/>
          </a:solidFill>
          <a:ln>
            <a:noFill/>
          </a:ln>
        </p:spPr>
        <p:txBody>
          <a:bodyPr spcFirstLastPara="1" wrap="square" lIns="126325" tIns="126325" rIns="126325" bIns="126325" anchor="ctr" anchorCtr="0">
            <a:noAutofit/>
          </a:bodyPr>
          <a:lstStyle/>
          <a:p>
            <a:pPr marL="0" marR="0" lvl="0" indent="0" algn="ctr" rtl="0">
              <a:lnSpc>
                <a:spcPct val="90000"/>
              </a:lnSpc>
              <a:spcBef>
                <a:spcPts val="0"/>
              </a:spcBef>
              <a:spcAft>
                <a:spcPts val="0"/>
              </a:spcAft>
              <a:buNone/>
            </a:pPr>
            <a:endParaRPr lang="ro-RO" sz="7200" b="1" i="0" u="none" strike="noStrike" cap="none" dirty="0">
              <a:solidFill>
                <a:srgbClr val="FFFFFF"/>
              </a:solidFill>
              <a:latin typeface="Arial Black"/>
              <a:ea typeface="Arial Black"/>
              <a:cs typeface="Arial Black"/>
              <a:sym typeface="Arial Black"/>
            </a:endParaRPr>
          </a:p>
          <a:p>
            <a:pPr marL="0" marR="0" lvl="0" indent="0" algn="ctr" rtl="0">
              <a:lnSpc>
                <a:spcPct val="90000"/>
              </a:lnSpc>
              <a:spcBef>
                <a:spcPts val="0"/>
              </a:spcBef>
              <a:spcAft>
                <a:spcPts val="0"/>
              </a:spcAft>
              <a:buNone/>
            </a:pPr>
            <a:r>
              <a:rPr lang="ro-RO" sz="7200" b="1" i="0" u="none" strike="noStrike" cap="none" dirty="0" err="1">
                <a:solidFill>
                  <a:srgbClr val="FFFFFF"/>
                </a:solidFill>
                <a:latin typeface="Arial Black"/>
                <a:ea typeface="Arial Black"/>
                <a:cs typeface="Arial Black"/>
                <a:sym typeface="Arial Black"/>
              </a:rPr>
              <a:t>Teach</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me</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to</a:t>
            </a:r>
            <a:r>
              <a:rPr lang="ro-RO" sz="7200" b="1" i="0" u="none" strike="noStrike" cap="none" dirty="0">
                <a:solidFill>
                  <a:srgbClr val="FFFFFF"/>
                </a:solidFill>
                <a:latin typeface="Arial Black"/>
                <a:ea typeface="Arial Black"/>
                <a:cs typeface="Arial Black"/>
                <a:sym typeface="Arial Black"/>
              </a:rPr>
              <a:t> </a:t>
            </a:r>
            <a:r>
              <a:rPr lang="ro-RO" sz="7200" b="1" i="0" u="none" strike="noStrike" cap="none" dirty="0" err="1">
                <a:solidFill>
                  <a:srgbClr val="FFFFFF"/>
                </a:solidFill>
                <a:latin typeface="Arial Black"/>
                <a:ea typeface="Arial Black"/>
                <a:cs typeface="Arial Black"/>
                <a:sym typeface="Arial Black"/>
              </a:rPr>
              <a:t>help</a:t>
            </a:r>
            <a:endParaRPr sz="8000" b="1" i="0" u="none" strike="noStrike" cap="none" dirty="0">
              <a:solidFill>
                <a:srgbClr val="FFFFFF"/>
              </a:solidFill>
              <a:latin typeface="Lexend"/>
              <a:ea typeface="Lexend"/>
              <a:cs typeface="Lexend"/>
              <a:sym typeface="Lexend"/>
            </a:endParaRPr>
          </a:p>
          <a:p>
            <a:pPr marL="0" marR="0" lvl="0" indent="0" algn="ctr" rtl="0">
              <a:lnSpc>
                <a:spcPct val="90000"/>
              </a:lnSpc>
              <a:spcBef>
                <a:spcPts val="0"/>
              </a:spcBef>
              <a:spcAft>
                <a:spcPts val="0"/>
              </a:spcAft>
              <a:buNone/>
            </a:pPr>
            <a:r>
              <a:rPr lang="ro-RO" sz="4000" b="1" dirty="0" err="1">
                <a:solidFill>
                  <a:schemeClr val="lt1"/>
                </a:solidFill>
                <a:latin typeface="Calibri"/>
                <a:ea typeface="Calibri"/>
                <a:cs typeface="Calibri"/>
                <a:sym typeface="Calibri"/>
              </a:rPr>
              <a:t>www</a:t>
            </a:r>
            <a:r>
              <a:rPr lang="ro-RO" sz="4000" b="1" i="0" u="none" strike="noStrike" cap="none" dirty="0" err="1">
                <a:solidFill>
                  <a:schemeClr val="lt1"/>
                </a:solidFill>
                <a:latin typeface="Calibri"/>
                <a:ea typeface="Calibri"/>
                <a:cs typeface="Calibri"/>
                <a:sym typeface="Calibri"/>
              </a:rPr>
              <a:t>.tmth.eu</a:t>
            </a:r>
            <a:br>
              <a:rPr lang="ro-RO" sz="3200" b="1" i="0" u="none" strike="noStrike" cap="none" dirty="0">
                <a:solidFill>
                  <a:schemeClr val="lt1"/>
                </a:solidFill>
                <a:latin typeface="Calibri"/>
                <a:ea typeface="Calibri"/>
                <a:cs typeface="Calibri"/>
                <a:sym typeface="Calibri"/>
              </a:rPr>
            </a:br>
            <a:endParaRPr sz="3200" b="1" i="0" u="none" strike="noStrike" cap="none" dirty="0">
              <a:solidFill>
                <a:schemeClr val="lt1"/>
              </a:solidFill>
              <a:latin typeface="Lexend"/>
              <a:ea typeface="Lexend"/>
              <a:cs typeface="Lexend"/>
              <a:sym typeface="Lexend"/>
            </a:endParaRPr>
          </a:p>
        </p:txBody>
      </p:sp>
      <p:grpSp>
        <p:nvGrpSpPr>
          <p:cNvPr id="168" name="Google Shape;168;p1"/>
          <p:cNvGrpSpPr/>
          <p:nvPr/>
        </p:nvGrpSpPr>
        <p:grpSpPr>
          <a:xfrm>
            <a:off x="1211416" y="5675459"/>
            <a:ext cx="9769187" cy="1128737"/>
            <a:chOff x="498500" y="4137629"/>
            <a:chExt cx="8147326" cy="941346"/>
          </a:xfrm>
        </p:grpSpPr>
        <p:grpSp>
          <p:nvGrpSpPr>
            <p:cNvPr id="169" name="Google Shape;169;p1"/>
            <p:cNvGrpSpPr/>
            <p:nvPr/>
          </p:nvGrpSpPr>
          <p:grpSpPr>
            <a:xfrm>
              <a:off x="498500" y="4226550"/>
              <a:ext cx="4586516" cy="852425"/>
              <a:chOff x="498500" y="4226550"/>
              <a:chExt cx="4586516" cy="852425"/>
            </a:xfrm>
          </p:grpSpPr>
          <p:grpSp>
            <p:nvGrpSpPr>
              <p:cNvPr id="170" name="Google Shape;170;p1"/>
              <p:cNvGrpSpPr/>
              <p:nvPr/>
            </p:nvGrpSpPr>
            <p:grpSpPr>
              <a:xfrm>
                <a:off x="498500" y="4226550"/>
                <a:ext cx="2782903" cy="852425"/>
                <a:chOff x="661431" y="5761985"/>
                <a:chExt cx="4102762" cy="1256708"/>
              </a:xfrm>
            </p:grpSpPr>
            <p:pic>
              <p:nvPicPr>
                <p:cNvPr id="171" name="Google Shape;171;p1"/>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172" name="Google Shape;172;p1"/>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173" name="Google Shape;173;p1" descr="Logo Oriensys"/>
              <p:cNvPicPr preferRelativeResize="0"/>
              <p:nvPr/>
            </p:nvPicPr>
            <p:blipFill rotWithShape="1">
              <a:blip r:embed="rId7">
                <a:alphaModFix/>
              </a:blip>
              <a:srcRect/>
              <a:stretch/>
            </p:blipFill>
            <p:spPr>
              <a:xfrm>
                <a:off x="4059273" y="4297788"/>
                <a:ext cx="1025743" cy="621025"/>
              </a:xfrm>
              <a:prstGeom prst="rect">
                <a:avLst/>
              </a:prstGeom>
              <a:noFill/>
              <a:ln>
                <a:noFill/>
              </a:ln>
            </p:spPr>
          </p:pic>
        </p:grpSp>
        <p:pic>
          <p:nvPicPr>
            <p:cNvPr id="174" name="Google Shape;174;p1"/>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175" name="Google Shape;175;p1"/>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Tree>
    <p:extLst>
      <p:ext uri="{BB962C8B-B14F-4D97-AF65-F5344CB8AC3E}">
        <p14:creationId xmlns:p14="http://schemas.microsoft.com/office/powerpoint/2010/main" val="26578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
          <p:cNvSpPr txBox="1">
            <a:spLocks noGrp="1"/>
          </p:cNvSpPr>
          <p:nvPr>
            <p:ph type="body" idx="1"/>
          </p:nvPr>
        </p:nvSpPr>
        <p:spPr>
          <a:xfrm>
            <a:off x="875489" y="1536633"/>
            <a:ext cx="10356511" cy="4144320"/>
          </a:xfrm>
          <a:prstGeom prst="rect">
            <a:avLst/>
          </a:prstGeom>
          <a:noFill/>
          <a:ln>
            <a:noFill/>
          </a:ln>
        </p:spPr>
        <p:txBody>
          <a:bodyPr spcFirstLastPara="1" wrap="square" lIns="126325" tIns="126325" rIns="126325" bIns="126325" anchor="t" anchorCtr="0">
            <a:noAutofit/>
          </a:bodyPr>
          <a:lstStyle/>
          <a:p>
            <a:pPr marL="95250" indent="0">
              <a:lnSpc>
                <a:spcPct val="115000"/>
              </a:lnSpc>
              <a:spcAft>
                <a:spcPts val="800"/>
              </a:spcAft>
              <a:buNone/>
            </a:pPr>
            <a:endParaRPr lang="en-RO" sz="1800" kern="100" dirty="0">
              <a:effectLst/>
              <a:latin typeface="Aptos" panose="020B0004020202020204" pitchFamily="34" charset="0"/>
              <a:ea typeface="Aptos" panose="020B0004020202020204" pitchFamily="34" charset="0"/>
              <a:cs typeface="Times New Roman" panose="02020603050405020304" pitchFamily="18" charset="0"/>
            </a:endParaRPr>
          </a:p>
          <a:p>
            <a:pPr marL="95250" indent="0">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Pandemia din ultimii ani a demonstrat importanța utilizării mediului online pentru educație, deschizând noi oportunități de acces pentru persoanele cu dizabilități. În acest context, proiectul </a:t>
            </a:r>
            <a:r>
              <a:rPr lang="en-RO" sz="2400" b="1" kern="100" dirty="0">
                <a:effectLst/>
                <a:latin typeface="+mn-lt"/>
                <a:ea typeface="Aptos" panose="020B0004020202020204" pitchFamily="34" charset="0"/>
                <a:cs typeface="Times New Roman" panose="02020603050405020304" pitchFamily="18" charset="0"/>
              </a:rPr>
              <a:t>„ÎNVAȚĂ-MĂ SĂ AJUT” / „TEACH ME TO HELP”</a:t>
            </a:r>
            <a:r>
              <a:rPr lang="en-RO" sz="2400" kern="100" dirty="0">
                <a:effectLst/>
                <a:latin typeface="+mn-lt"/>
                <a:ea typeface="Aptos" panose="020B0004020202020204" pitchFamily="34" charset="0"/>
                <a:cs typeface="Times New Roman" panose="02020603050405020304" pitchFamily="18" charset="0"/>
              </a:rPr>
              <a:t> a fost implementat pentru a elimina barierele existente și pentru a crea un mediu educațional incluziv pentru persoanele cu nevoi speciale.</a:t>
            </a:r>
          </a:p>
          <a:p>
            <a:pPr marL="95250" indent="0">
              <a:lnSpc>
                <a:spcPct val="115000"/>
              </a:lnSpc>
              <a:spcAft>
                <a:spcPts val="800"/>
              </a:spcAft>
              <a:buNone/>
            </a:pPr>
            <a:endParaRPr lang="en-RO" sz="20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95250" indent="0">
              <a:lnSpc>
                <a:spcPct val="115000"/>
              </a:lnSpc>
              <a:spcAft>
                <a:spcPts val="800"/>
              </a:spcAft>
              <a:buNone/>
            </a:pPr>
            <a:endParaRPr lang="en-RO" sz="20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101600" lvl="0" indent="0" algn="just" rtl="0">
              <a:lnSpc>
                <a:spcPct val="150000"/>
              </a:lnSpc>
              <a:spcBef>
                <a:spcPts val="0"/>
              </a:spcBef>
              <a:spcAft>
                <a:spcPts val="0"/>
              </a:spcAft>
              <a:buSzPts val="2000"/>
              <a:buNone/>
            </a:pPr>
            <a:endParaRPr sz="2000" dirty="0"/>
          </a:p>
        </p:txBody>
      </p:sp>
      <p:sp>
        <p:nvSpPr>
          <p:cNvPr id="207" name="Google Shape;207;p5"/>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id="{E2A6D358-7CB6-4816-802C-18E61885296D}"/>
              </a:ext>
            </a:extLst>
          </p:cNvPr>
          <p:cNvPicPr>
            <a:picLocks noChangeAspect="1"/>
          </p:cNvPicPr>
          <p:nvPr/>
        </p:nvPicPr>
        <p:blipFill>
          <a:blip r:embed="rId3"/>
          <a:stretch>
            <a:fillRect/>
          </a:stretch>
        </p:blipFill>
        <p:spPr>
          <a:xfrm>
            <a:off x="318650" y="5237357"/>
            <a:ext cx="1282700" cy="1155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4" name="Text Placeholder 2">
            <a:extLst>
              <a:ext uri="{FF2B5EF4-FFF2-40B4-BE49-F238E27FC236}">
                <a16:creationId xmlns:a16="http://schemas.microsoft.com/office/drawing/2014/main" id="{4E400F1D-C621-815B-117E-7F6ECD7D37AB}"/>
              </a:ext>
            </a:extLst>
          </p:cNvPr>
          <p:cNvSpPr>
            <a:spLocks noGrp="1"/>
          </p:cNvSpPr>
          <p:nvPr>
            <p:ph type="body" idx="1"/>
          </p:nvPr>
        </p:nvSpPr>
        <p:spPr>
          <a:xfrm>
            <a:off x="1206230" y="1204122"/>
            <a:ext cx="10025770" cy="4048813"/>
          </a:xfrm>
        </p:spPr>
        <p:txBody>
          <a:bodyPr/>
          <a:lstStyle/>
          <a:p>
            <a:pPr marL="95250" indent="0">
              <a:lnSpc>
                <a:spcPct val="115000"/>
              </a:lnSpc>
              <a:spcAft>
                <a:spcPts val="800"/>
              </a:spcAft>
              <a:buNone/>
            </a:pPr>
            <a:endParaRPr lang="en-RO" sz="1800" kern="100" dirty="0">
              <a:effectLst/>
              <a:latin typeface="Aptos" panose="020B0004020202020204" pitchFamily="34" charset="0"/>
              <a:ea typeface="Aptos" panose="020B0004020202020204" pitchFamily="34" charset="0"/>
              <a:cs typeface="Times New Roman" panose="02020603050405020304" pitchFamily="18" charset="0"/>
            </a:endParaRPr>
          </a:p>
          <a:p>
            <a:pPr marL="95250" indent="0">
              <a:lnSpc>
                <a:spcPct val="115000"/>
              </a:lnSpc>
              <a:spcAft>
                <a:spcPts val="800"/>
              </a:spcAft>
              <a:buNone/>
            </a:pPr>
            <a:endParaRPr lang="en-RO" sz="1800" kern="100" dirty="0">
              <a:latin typeface="Aptos" panose="020B0004020202020204" pitchFamily="34" charset="0"/>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Prin acest proiect, s-a urmărit asigurarea unui acces </a:t>
            </a:r>
            <a:r>
              <a:rPr lang="en-RO" sz="2400" b="1" kern="100" dirty="0">
                <a:effectLst/>
                <a:latin typeface="+mn-lt"/>
                <a:ea typeface="Aptos" panose="020B0004020202020204" pitchFamily="34" charset="0"/>
                <a:cs typeface="Times New Roman" panose="02020603050405020304" pitchFamily="18" charset="0"/>
              </a:rPr>
              <a:t>facil, neîngrădit și egal</a:t>
            </a:r>
            <a:r>
              <a:rPr lang="en-RO" sz="2400" kern="100" dirty="0">
                <a:effectLst/>
                <a:latin typeface="+mn-lt"/>
                <a:ea typeface="Aptos" panose="020B0004020202020204" pitchFamily="34" charset="0"/>
                <a:cs typeface="Times New Roman" panose="02020603050405020304" pitchFamily="18" charset="0"/>
              </a:rPr>
              <a:t> la dezvoltarea personală și profesională a persoanelor cu dizabilități, facilitând astfel participarea activă a acestora la viața comunității. De asemenea, proiectul a răspuns nevoilor de formare continuă ale asistenților sociali, ajutându-i să dobândească abilități în utilizarea tehnologiilor digitale pentru a sprijini persoanele aflate în dificultate.</a:t>
            </a:r>
          </a:p>
          <a:p>
            <a:pPr marL="95250" indent="0">
              <a:lnSpc>
                <a:spcPct val="115000"/>
              </a:lnSpc>
              <a:spcAft>
                <a:spcPts val="800"/>
              </a:spcAft>
              <a:buNone/>
            </a:pPr>
            <a:endParaRPr lang="en-RO" sz="24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3" name="Picture 2" descr="A group of colorful paper people&#10;&#10;Description automatically generated">
            <a:extLst>
              <a:ext uri="{FF2B5EF4-FFF2-40B4-BE49-F238E27FC236}">
                <a16:creationId xmlns:a16="http://schemas.microsoft.com/office/drawing/2014/main" id="{EB4047B4-B4FA-6341-ACD4-A4613CE80AC6}"/>
              </a:ext>
            </a:extLst>
          </p:cNvPr>
          <p:cNvPicPr>
            <a:picLocks noChangeAspect="1"/>
          </p:cNvPicPr>
          <p:nvPr/>
        </p:nvPicPr>
        <p:blipFill>
          <a:blip r:embed="rId3"/>
          <a:stretch>
            <a:fillRect/>
          </a:stretch>
        </p:blipFill>
        <p:spPr>
          <a:xfrm>
            <a:off x="318650" y="5252935"/>
            <a:ext cx="1282700" cy="1155700"/>
          </a:xfrm>
          <a:prstGeom prst="rect">
            <a:avLst/>
          </a:prstGeom>
        </p:spPr>
      </p:pic>
    </p:spTree>
    <p:extLst>
      <p:ext uri="{BB962C8B-B14F-4D97-AF65-F5344CB8AC3E}">
        <p14:creationId xmlns:p14="http://schemas.microsoft.com/office/powerpoint/2010/main" val="429007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5" name="TextBox 4">
            <a:extLst>
              <a:ext uri="{FF2B5EF4-FFF2-40B4-BE49-F238E27FC236}">
                <a16:creationId xmlns:a16="http://schemas.microsoft.com/office/drawing/2014/main" id="{5E167E8C-4141-7D8A-FB5E-DC9A5EAD5337}"/>
              </a:ext>
            </a:extLst>
          </p:cNvPr>
          <p:cNvSpPr txBox="1"/>
          <p:nvPr/>
        </p:nvSpPr>
        <p:spPr>
          <a:xfrm>
            <a:off x="894945" y="836580"/>
            <a:ext cx="10618182" cy="5735609"/>
          </a:xfrm>
          <a:prstGeom prst="rect">
            <a:avLst/>
          </a:prstGeom>
          <a:noFill/>
        </p:spPr>
        <p:txBody>
          <a:bodyPr wrap="square">
            <a:spAutoFit/>
          </a:bodyPr>
          <a:lstStyle/>
          <a:p>
            <a:pPr>
              <a:lnSpc>
                <a:spcPct val="115000"/>
              </a:lnSpc>
              <a:spcAft>
                <a:spcPts val="800"/>
              </a:spcAft>
            </a:pPr>
            <a:r>
              <a:rPr lang="en-RO" sz="2000" b="1" kern="100" dirty="0">
                <a:effectLst/>
                <a:latin typeface="+mn-lt"/>
                <a:ea typeface="Aptos" panose="020B0004020202020204" pitchFamily="34" charset="0"/>
                <a:cs typeface="Times New Roman" panose="02020603050405020304" pitchFamily="18" charset="0"/>
              </a:rPr>
              <a:t>                                              Obiectivele Proiectului</a:t>
            </a:r>
            <a:endParaRPr lang="en-RO" sz="2000" kern="100" dirty="0">
              <a:effectLst/>
              <a:latin typeface="+mn-lt"/>
              <a:ea typeface="Aptos" panose="020B0004020202020204" pitchFamily="34" charset="0"/>
              <a:cs typeface="Times New Roman" panose="02020603050405020304" pitchFamily="18" charset="0"/>
            </a:endParaRPr>
          </a:p>
          <a:p>
            <a:pPr>
              <a:lnSpc>
                <a:spcPct val="115000"/>
              </a:lnSpc>
              <a:spcAft>
                <a:spcPts val="800"/>
              </a:spcAft>
            </a:pPr>
            <a:r>
              <a:rPr lang="en-RO" sz="2000" b="1" kern="100" dirty="0">
                <a:effectLst/>
                <a:latin typeface="+mn-lt"/>
                <a:ea typeface="Aptos" panose="020B0004020202020204" pitchFamily="34" charset="0"/>
                <a:cs typeface="Times New Roman" panose="02020603050405020304" pitchFamily="18" charset="0"/>
              </a:rPr>
              <a:t>Obiectiv General:</a:t>
            </a:r>
            <a:endParaRPr lang="en-RO" sz="2000" kern="100" dirty="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SzPts val="1000"/>
              <a:buFont typeface="Symbol" pitchFamily="2" charset="2"/>
              <a:buChar char=""/>
              <a:tabLst>
                <a:tab pos="457200" algn="l"/>
              </a:tabLst>
            </a:pPr>
            <a:r>
              <a:rPr lang="en-RO" sz="2000" b="1" kern="100" dirty="0">
                <a:effectLst/>
                <a:latin typeface="+mn-lt"/>
                <a:ea typeface="Aptos" panose="020B0004020202020204" pitchFamily="34" charset="0"/>
                <a:cs typeface="Times New Roman" panose="02020603050405020304" pitchFamily="18" charset="0"/>
              </a:rPr>
              <a:t>Dezvoltarea abilităților asistenților sociali</a:t>
            </a:r>
            <a:r>
              <a:rPr lang="en-RO" sz="2000" kern="100" dirty="0">
                <a:effectLst/>
                <a:latin typeface="+mn-lt"/>
                <a:ea typeface="Aptos" panose="020B0004020202020204" pitchFamily="34" charset="0"/>
                <a:cs typeface="Times New Roman" panose="02020603050405020304" pitchFamily="18" charset="0"/>
              </a:rPr>
              <a:t> în proiectarea și integrarea programelor digitale pentru susținerea dezvoltării personale și incluziunii sociale a persoanelor cu dizabilități.</a:t>
            </a:r>
          </a:p>
          <a:p>
            <a:pPr>
              <a:lnSpc>
                <a:spcPct val="115000"/>
              </a:lnSpc>
              <a:spcAft>
                <a:spcPts val="800"/>
              </a:spcAft>
            </a:pPr>
            <a:r>
              <a:rPr lang="en-RO" sz="2000" b="1" kern="100" dirty="0">
                <a:effectLst/>
                <a:latin typeface="+mn-lt"/>
                <a:ea typeface="Aptos" panose="020B0004020202020204" pitchFamily="34" charset="0"/>
                <a:cs typeface="Times New Roman" panose="02020603050405020304" pitchFamily="18" charset="0"/>
              </a:rPr>
              <a:t>Obiective Specifice:</a:t>
            </a:r>
            <a:endParaRPr lang="en-RO" sz="2000" kern="100" dirty="0">
              <a:effectLst/>
              <a:latin typeface="+mn-lt"/>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RO" sz="2000" b="1" kern="100" dirty="0">
                <a:effectLst/>
                <a:latin typeface="+mn-lt"/>
                <a:ea typeface="Aptos" panose="020B0004020202020204" pitchFamily="34" charset="0"/>
                <a:cs typeface="Times New Roman" panose="02020603050405020304" pitchFamily="18" charset="0"/>
              </a:rPr>
              <a:t>Creșterea competențelor</a:t>
            </a:r>
            <a:r>
              <a:rPr lang="en-RO" sz="2000" kern="100" dirty="0">
                <a:effectLst/>
                <a:latin typeface="+mn-lt"/>
                <a:ea typeface="Aptos" panose="020B0004020202020204" pitchFamily="34" charset="0"/>
                <a:cs typeface="Times New Roman" panose="02020603050405020304" pitchFamily="18" charset="0"/>
              </a:rPr>
              <a:t> asistenților sociali în proiectarea și dezvoltarea cursurilor online adaptate nevoilor persoanelor cu dizabilități.</a:t>
            </a:r>
          </a:p>
          <a:p>
            <a:pPr marL="342900" lvl="0" indent="-342900">
              <a:lnSpc>
                <a:spcPct val="115000"/>
              </a:lnSpc>
              <a:spcAft>
                <a:spcPts val="800"/>
              </a:spcAft>
              <a:buFont typeface="+mj-lt"/>
              <a:buAutoNum type="arabicPeriod"/>
              <a:tabLst>
                <a:tab pos="457200" algn="l"/>
              </a:tabLst>
            </a:pPr>
            <a:r>
              <a:rPr lang="en-RO" sz="2000" kern="100" dirty="0">
                <a:effectLst/>
                <a:latin typeface="+mn-lt"/>
                <a:ea typeface="Aptos" panose="020B0004020202020204" pitchFamily="34" charset="0"/>
                <a:cs typeface="Times New Roman" panose="02020603050405020304" pitchFamily="18" charset="0"/>
              </a:rPr>
              <a:t>Îmbunătățirea abilităților de </a:t>
            </a:r>
            <a:r>
              <a:rPr lang="en-RO" sz="2000" b="1" kern="100" dirty="0">
                <a:effectLst/>
                <a:latin typeface="+mn-lt"/>
                <a:ea typeface="Aptos" panose="020B0004020202020204" pitchFamily="34" charset="0"/>
                <a:cs typeface="Times New Roman" panose="02020603050405020304" pitchFamily="18" charset="0"/>
              </a:rPr>
              <a:t>comunicare eficientă</a:t>
            </a:r>
            <a:r>
              <a:rPr lang="en-RO" sz="2000" kern="100" dirty="0">
                <a:effectLst/>
                <a:latin typeface="+mn-lt"/>
                <a:ea typeface="Aptos" panose="020B0004020202020204" pitchFamily="34" charset="0"/>
                <a:cs typeface="Times New Roman" panose="02020603050405020304" pitchFamily="18" charset="0"/>
              </a:rPr>
              <a:t> în mediul digital, facilitând interacțiunile online.</a:t>
            </a:r>
          </a:p>
          <a:p>
            <a:pPr marL="342900" lvl="0" indent="-342900">
              <a:lnSpc>
                <a:spcPct val="115000"/>
              </a:lnSpc>
              <a:spcAft>
                <a:spcPts val="800"/>
              </a:spcAft>
              <a:buFont typeface="+mj-lt"/>
              <a:buAutoNum type="arabicPeriod"/>
              <a:tabLst>
                <a:tab pos="457200" algn="l"/>
              </a:tabLst>
            </a:pPr>
            <a:r>
              <a:rPr lang="en-RO" sz="2000" b="1" kern="100" dirty="0">
                <a:effectLst/>
                <a:latin typeface="+mn-lt"/>
                <a:ea typeface="Aptos" panose="020B0004020202020204" pitchFamily="34" charset="0"/>
                <a:cs typeface="Times New Roman" panose="02020603050405020304" pitchFamily="18" charset="0"/>
              </a:rPr>
              <a:t>Îmbunătățirea calității muncii</a:t>
            </a:r>
            <a:r>
              <a:rPr lang="en-RO" sz="2000" kern="100" dirty="0">
                <a:effectLst/>
                <a:latin typeface="+mn-lt"/>
                <a:ea typeface="Aptos" panose="020B0004020202020204" pitchFamily="34" charset="0"/>
                <a:cs typeface="Times New Roman" panose="02020603050405020304" pitchFamily="18" charset="0"/>
              </a:rPr>
              <a:t> și a practicilor organizațiilor implicate în proiect, oferind sprijin educațional de calitate.</a:t>
            </a:r>
          </a:p>
          <a:p>
            <a:pPr marL="342900" lvl="0" indent="-342900">
              <a:lnSpc>
                <a:spcPct val="115000"/>
              </a:lnSpc>
              <a:spcAft>
                <a:spcPts val="800"/>
              </a:spcAft>
              <a:buFont typeface="+mj-lt"/>
              <a:buAutoNum type="arabicPeriod"/>
              <a:tabLst>
                <a:tab pos="457200" algn="l"/>
              </a:tabLst>
            </a:pPr>
            <a:r>
              <a:rPr lang="en-RO" sz="2000" b="1" kern="100" dirty="0">
                <a:effectLst/>
                <a:latin typeface="+mn-lt"/>
                <a:ea typeface="Aptos" panose="020B0004020202020204" pitchFamily="34" charset="0"/>
                <a:cs typeface="Times New Roman" panose="02020603050405020304" pitchFamily="18" charset="0"/>
              </a:rPr>
              <a:t>Consolidarea capacității organizațiilor</a:t>
            </a:r>
            <a:r>
              <a:rPr lang="en-RO" sz="2000" kern="100" dirty="0">
                <a:effectLst/>
                <a:latin typeface="+mn-lt"/>
                <a:ea typeface="Aptos" panose="020B0004020202020204" pitchFamily="34" charset="0"/>
                <a:cs typeface="Times New Roman" panose="02020603050405020304" pitchFamily="18" charset="0"/>
              </a:rPr>
              <a:t> de a lucra la nivel transnațional și intersectorial pentru a răspunde nevoilor persoanelor cu dizabilități.</a:t>
            </a:r>
          </a:p>
        </p:txBody>
      </p:sp>
      <p:pic>
        <p:nvPicPr>
          <p:cNvPr id="3" name="Picture 2" descr="A group of colorful paper people&#10;&#10;Description automatically generated">
            <a:extLst>
              <a:ext uri="{FF2B5EF4-FFF2-40B4-BE49-F238E27FC236}">
                <a16:creationId xmlns:a16="http://schemas.microsoft.com/office/drawing/2014/main" id="{52805288-791D-37F9-22C1-071E3A3070F8}"/>
              </a:ext>
            </a:extLst>
          </p:cNvPr>
          <p:cNvPicPr>
            <a:picLocks noChangeAspect="1"/>
          </p:cNvPicPr>
          <p:nvPr/>
        </p:nvPicPr>
        <p:blipFill>
          <a:blip r:embed="rId3"/>
          <a:stretch>
            <a:fillRect/>
          </a:stretch>
        </p:blipFill>
        <p:spPr>
          <a:xfrm>
            <a:off x="9850187" y="185548"/>
            <a:ext cx="1282700" cy="1155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536632"/>
            <a:ext cx="10103591" cy="3599571"/>
          </a:xfrm>
          <a:prstGeom prst="rect">
            <a:avLst/>
          </a:prstGeom>
          <a:noFill/>
          <a:ln>
            <a:noFill/>
          </a:ln>
        </p:spPr>
        <p:txBody>
          <a:bodyPr spcFirstLastPara="1" wrap="square" lIns="126325" tIns="126325" rIns="126325" bIns="126325" anchor="t" anchorCtr="0">
            <a:noAutofit/>
          </a:bodyPr>
          <a:lstStyle/>
          <a:p>
            <a:pPr marL="0" indent="0" algn="just">
              <a:lnSpc>
                <a:spcPct val="115000"/>
              </a:lnSpc>
              <a:buClr>
                <a:schemeClr val="dk1"/>
              </a:buClr>
              <a:buSzPts val="1900"/>
              <a:buNone/>
            </a:pPr>
            <a:r>
              <a:rPr lang="en-RO" sz="2400" kern="100" dirty="0">
                <a:effectLst/>
                <a:latin typeface="+mn-lt"/>
                <a:ea typeface="Aptos" panose="020B0004020202020204" pitchFamily="34" charset="0"/>
                <a:cs typeface="Times New Roman" panose="02020603050405020304" pitchFamily="18" charset="0"/>
              </a:rPr>
              <a:t>Proiectul „Teach Me To Help” a fost realizat în cadrul programului Erasmus+, care joacă un rol esențial în facilitarea schimbului de bune practici între organizațiile internaționale și în sprijinirea dezvoltării de competențe profesionale relevante pentru educația modernă. Programul Erasmus+ a oferit cadrul ideal pentru colaborarea transnațională, permițând asistenților sociali și organizațiilor participante să își îmbunătățească abilitățile și metodele de predare, adaptându-le la nevoile persoanelor cu dizabilități.</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id="{54619859-9043-557C-8661-A2E65ABA0684}"/>
              </a:ext>
            </a:extLst>
          </p:cNvPr>
          <p:cNvPicPr>
            <a:picLocks noChangeAspect="1"/>
          </p:cNvPicPr>
          <p:nvPr/>
        </p:nvPicPr>
        <p:blipFill>
          <a:blip r:embed="rId3"/>
          <a:stretch>
            <a:fillRect/>
          </a:stretch>
        </p:blipFill>
        <p:spPr>
          <a:xfrm>
            <a:off x="270092" y="5321368"/>
            <a:ext cx="1282700" cy="11557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536632"/>
            <a:ext cx="10103591" cy="359957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Datorită acestui program, proiectul a beneficiat de oportunități de formare internațională, resurse financiare și metodologice esențiale, contribuind astfel la dezvoltarea unui mediu educațional accesibil și inovator. Erasmus+ promovează incluziunea socială și educațională, iar proiectul „Teach Me To Help” a reflectat pe deplin aceste valori prin crearea de soluții care să răspundă nevoilor reale ale persoanelor vulnerabile.</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52792" y="464943"/>
            <a:ext cx="9758100" cy="763500"/>
          </a:xfrm>
          <a:prstGeom prst="rect">
            <a:avLst/>
          </a:prstGeom>
        </p:spPr>
        <p:txBody>
          <a:bodyPr spcFirstLastPara="1" wrap="square" lIns="94750" tIns="94750" rIns="94750" bIns="94750" anchor="t" anchorCtr="0">
            <a:noAutofit/>
          </a:bodyPr>
          <a:lstStyle/>
          <a:p>
            <a:pPr marL="0" lvl="0" indent="0" algn="l" rtl="0">
              <a:spcBef>
                <a:spcPts val="0"/>
              </a:spcBef>
              <a:spcAft>
                <a:spcPts val="0"/>
              </a:spcAft>
              <a:buNone/>
            </a:pPr>
            <a:endParaRPr/>
          </a:p>
        </p:txBody>
      </p:sp>
      <p:pic>
        <p:nvPicPr>
          <p:cNvPr id="3" name="Picture 2" descr="A group of colorful paper people&#10;&#10;Description automatically generated">
            <a:extLst>
              <a:ext uri="{FF2B5EF4-FFF2-40B4-BE49-F238E27FC236}">
                <a16:creationId xmlns:a16="http://schemas.microsoft.com/office/drawing/2014/main" id="{EDAA184F-3C18-3505-5AAA-A251B13DDAC8}"/>
              </a:ext>
            </a:extLst>
          </p:cNvPr>
          <p:cNvPicPr>
            <a:picLocks noChangeAspect="1"/>
          </p:cNvPicPr>
          <p:nvPr/>
        </p:nvPicPr>
        <p:blipFill>
          <a:blip r:embed="rId3"/>
          <a:stretch>
            <a:fillRect/>
          </a:stretch>
        </p:blipFill>
        <p:spPr>
          <a:xfrm>
            <a:off x="318218" y="5321368"/>
            <a:ext cx="1282700" cy="1155700"/>
          </a:xfrm>
          <a:prstGeom prst="rect">
            <a:avLst/>
          </a:prstGeom>
        </p:spPr>
      </p:pic>
    </p:spTree>
    <p:extLst>
      <p:ext uri="{BB962C8B-B14F-4D97-AF65-F5344CB8AC3E}">
        <p14:creationId xmlns:p14="http://schemas.microsoft.com/office/powerpoint/2010/main" val="3422443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363579" y="176463"/>
            <a:ext cx="9868420" cy="613555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r>
              <a:rPr lang="en-RO" sz="2800" b="1" kern="100" dirty="0">
                <a:effectLst/>
                <a:latin typeface="+mn-lt"/>
                <a:ea typeface="Aptos" panose="020B0004020202020204" pitchFamily="34" charset="0"/>
                <a:cs typeface="Times New Roman" panose="02020603050405020304" pitchFamily="18" charset="0"/>
              </a:rPr>
              <a:t>Rezultatele Proiectului</a:t>
            </a: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people standing in front of a screen&#10;&#10;Description automatically generated">
            <a:extLst>
              <a:ext uri="{FF2B5EF4-FFF2-40B4-BE49-F238E27FC236}">
                <a16:creationId xmlns:a16="http://schemas.microsoft.com/office/drawing/2014/main" id="{9DF89119-3764-B243-6C44-3B5E0FFFAA6A}"/>
              </a:ext>
            </a:extLst>
          </p:cNvPr>
          <p:cNvPicPr>
            <a:picLocks noChangeAspect="1"/>
          </p:cNvPicPr>
          <p:nvPr/>
        </p:nvPicPr>
        <p:blipFill>
          <a:blip r:embed="rId3"/>
          <a:stretch>
            <a:fillRect/>
          </a:stretch>
        </p:blipFill>
        <p:spPr>
          <a:xfrm>
            <a:off x="3239497" y="914400"/>
            <a:ext cx="5384446" cy="5334364"/>
          </a:xfrm>
          <a:prstGeom prst="rect">
            <a:avLst/>
          </a:prstGeom>
        </p:spPr>
      </p:pic>
      <p:pic>
        <p:nvPicPr>
          <p:cNvPr id="4" name="Picture 3" descr="A group of colorful paper people&#10;&#10;Description automatically generated">
            <a:extLst>
              <a:ext uri="{FF2B5EF4-FFF2-40B4-BE49-F238E27FC236}">
                <a16:creationId xmlns:a16="http://schemas.microsoft.com/office/drawing/2014/main" id="{FFAE6AC2-99CE-5CB8-213E-C80B4E35259F}"/>
              </a:ext>
            </a:extLst>
          </p:cNvPr>
          <p:cNvPicPr>
            <a:picLocks noChangeAspect="1"/>
          </p:cNvPicPr>
          <p:nvPr/>
        </p:nvPicPr>
        <p:blipFill>
          <a:blip r:embed="rId4"/>
          <a:stretch>
            <a:fillRect/>
          </a:stretch>
        </p:blipFill>
        <p:spPr>
          <a:xfrm>
            <a:off x="9949299" y="72743"/>
            <a:ext cx="1282700" cy="1155700"/>
          </a:xfrm>
          <a:prstGeom prst="rect">
            <a:avLst/>
          </a:prstGeom>
        </p:spPr>
      </p:pic>
    </p:spTree>
    <p:extLst>
      <p:ext uri="{BB962C8B-B14F-4D97-AF65-F5344CB8AC3E}">
        <p14:creationId xmlns:p14="http://schemas.microsoft.com/office/powerpoint/2010/main" val="3215333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7"/>
          <p:cNvSpPr txBox="1">
            <a:spLocks noGrp="1"/>
          </p:cNvSpPr>
          <p:nvPr>
            <p:ph type="body" idx="1"/>
          </p:nvPr>
        </p:nvSpPr>
        <p:spPr>
          <a:xfrm>
            <a:off x="1128408" y="1228443"/>
            <a:ext cx="10103591" cy="4861071"/>
          </a:xfrm>
          <a:prstGeom prst="rect">
            <a:avLst/>
          </a:prstGeom>
          <a:noFill/>
          <a:ln>
            <a:noFill/>
          </a:ln>
        </p:spPr>
        <p:txBody>
          <a:bodyPr spcFirstLastPara="1" wrap="square" lIns="126325" tIns="126325" rIns="126325" bIns="126325" anchor="t" anchorCtr="0">
            <a:noAutofit/>
          </a:bodyPr>
          <a:lstStyle/>
          <a:p>
            <a:pPr marL="95250" indent="0" algn="just">
              <a:lnSpc>
                <a:spcPct val="115000"/>
              </a:lnSpc>
              <a:spcAft>
                <a:spcPts val="800"/>
              </a:spcAft>
              <a:buNone/>
            </a:pPr>
            <a:r>
              <a:rPr lang="en-RO" sz="2400" b="1" kern="100" dirty="0">
                <a:effectLst/>
                <a:latin typeface="+mn-lt"/>
                <a:ea typeface="Aptos" panose="020B0004020202020204" pitchFamily="34" charset="0"/>
                <a:cs typeface="Times New Roman" panose="02020603050405020304" pitchFamily="18" charset="0"/>
              </a:rPr>
              <a:t>1.</a:t>
            </a:r>
            <a:r>
              <a:rPr lang="en-RO"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RO" sz="2400" b="1" kern="100" dirty="0">
                <a:effectLst/>
                <a:latin typeface="+mn-lt"/>
                <a:ea typeface="Aptos" panose="020B0004020202020204" pitchFamily="34" charset="0"/>
                <a:cs typeface="Times New Roman" panose="02020603050405020304" pitchFamily="18" charset="0"/>
              </a:rPr>
              <a:t>Ghidul „Teach Me to Help – Deschideți Uși Virtuale”</a:t>
            </a:r>
            <a:endParaRPr lang="en-RO" sz="2400" kern="100" dirty="0">
              <a:effectLst/>
              <a:latin typeface="+mn-lt"/>
              <a:ea typeface="Aptos" panose="020B0004020202020204" pitchFamily="34" charset="0"/>
              <a:cs typeface="Times New Roman" panose="02020603050405020304" pitchFamily="18" charset="0"/>
            </a:endParaRP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Ghidul a fost realizat pentru a sprijini asistenții sociali în </a:t>
            </a:r>
            <a:r>
              <a:rPr lang="en-RO" sz="2400" b="1" kern="100" dirty="0">
                <a:effectLst/>
                <a:latin typeface="+mn-lt"/>
                <a:ea typeface="Aptos" panose="020B0004020202020204" pitchFamily="34" charset="0"/>
                <a:cs typeface="Times New Roman" panose="02020603050405020304" pitchFamily="18" charset="0"/>
              </a:rPr>
              <a:t>proiectarea și dezvoltarea cursurilor online</a:t>
            </a:r>
            <a:r>
              <a:rPr lang="en-RO" sz="2400" kern="100" dirty="0">
                <a:effectLst/>
                <a:latin typeface="+mn-lt"/>
                <a:ea typeface="Aptos" panose="020B0004020202020204" pitchFamily="34" charset="0"/>
                <a:cs typeface="Times New Roman" panose="02020603050405020304" pitchFamily="18" charset="0"/>
              </a:rPr>
              <a:t> pentru persoanele cu dizabilități. Acesta a oferit o abordare structurată pentru crearea de cursuri eficiente și accesibile.</a:t>
            </a: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Conținutul ghidului a inclus:</a:t>
            </a: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1 Formularea Scopului Cursului pentru Cursurile Online Destinate Persoanelor cu Dizabilități </a:t>
            </a:r>
          </a:p>
          <a:p>
            <a:pPr marL="95250" indent="0" algn="just">
              <a:lnSpc>
                <a:spcPct val="115000"/>
              </a:lnSpc>
              <a:spcAft>
                <a:spcPts val="800"/>
              </a:spcAft>
              <a:buNone/>
            </a:pPr>
            <a:r>
              <a:rPr lang="en-RO" sz="2400" kern="100" dirty="0">
                <a:effectLst/>
                <a:latin typeface="+mn-lt"/>
                <a:ea typeface="Aptos" panose="020B0004020202020204" pitchFamily="34" charset="0"/>
                <a:cs typeface="Times New Roman" panose="02020603050405020304" pitchFamily="18" charset="0"/>
              </a:rPr>
              <a:t>Modulul 2 Enunțarea unor obiective fezabile pentru Cursurile Online Destinate Persoanelor cu Dizabilități </a:t>
            </a:r>
          </a:p>
          <a:p>
            <a:pPr marL="0" lvl="0" indent="0" algn="just" rtl="0">
              <a:lnSpc>
                <a:spcPct val="115000"/>
              </a:lnSpc>
              <a:spcBef>
                <a:spcPts val="0"/>
              </a:spcBef>
              <a:spcAft>
                <a:spcPts val="0"/>
              </a:spcAft>
              <a:buClr>
                <a:schemeClr val="dk1"/>
              </a:buClr>
              <a:buSzPts val="1900"/>
              <a:buNone/>
            </a:pPr>
            <a:endParaRPr sz="2000" dirty="0"/>
          </a:p>
        </p:txBody>
      </p:sp>
      <p:sp>
        <p:nvSpPr>
          <p:cNvPr id="219" name="Google Shape;219;p7"/>
          <p:cNvSpPr txBox="1">
            <a:spLocks noGrp="1"/>
          </p:cNvSpPr>
          <p:nvPr>
            <p:ph type="title"/>
          </p:nvPr>
        </p:nvSpPr>
        <p:spPr>
          <a:xfrm>
            <a:off x="1575880" y="464943"/>
            <a:ext cx="9735011" cy="763500"/>
          </a:xfrm>
          <a:prstGeom prst="rect">
            <a:avLst/>
          </a:prstGeom>
        </p:spPr>
        <p:txBody>
          <a:bodyPr spcFirstLastPara="1" wrap="square" lIns="94750" tIns="94750" rIns="94750" bIns="94750" anchor="t" anchorCtr="0">
            <a:noAutofit/>
          </a:bodyPr>
          <a:lstStyle/>
          <a:p>
            <a:pPr algn="ctr"/>
            <a:r>
              <a:rPr lang="en-RO" sz="2800" b="1" kern="100" dirty="0">
                <a:effectLst/>
                <a:latin typeface="+mn-lt"/>
                <a:ea typeface="Aptos" panose="020B0004020202020204" pitchFamily="34" charset="0"/>
                <a:cs typeface="Times New Roman" panose="02020603050405020304" pitchFamily="18" charset="0"/>
              </a:rPr>
              <a:t>Rezultatele Proiectului</a:t>
            </a:r>
            <a:br>
              <a:rPr lang="en-RO" sz="2800" kern="100" dirty="0">
                <a:effectLst/>
                <a:latin typeface="+mn-lt"/>
                <a:ea typeface="Aptos" panose="020B0004020202020204" pitchFamily="34" charset="0"/>
                <a:cs typeface="Times New Roman" panose="02020603050405020304" pitchFamily="18" charset="0"/>
              </a:rPr>
            </a:br>
            <a:endParaRPr sz="2800" dirty="0">
              <a:latin typeface="+mn-lt"/>
            </a:endParaRPr>
          </a:p>
        </p:txBody>
      </p:sp>
      <p:pic>
        <p:nvPicPr>
          <p:cNvPr id="3" name="Picture 2" descr="A group of colorful paper people&#10;&#10;Description automatically generated">
            <a:extLst>
              <a:ext uri="{FF2B5EF4-FFF2-40B4-BE49-F238E27FC236}">
                <a16:creationId xmlns:a16="http://schemas.microsoft.com/office/drawing/2014/main" id="{9EA83DF1-D9E1-90F0-17EC-C2638A42CEE3}"/>
              </a:ext>
            </a:extLst>
          </p:cNvPr>
          <p:cNvPicPr>
            <a:picLocks noChangeAspect="1"/>
          </p:cNvPicPr>
          <p:nvPr/>
        </p:nvPicPr>
        <p:blipFill>
          <a:blip r:embed="rId3"/>
          <a:stretch>
            <a:fillRect/>
          </a:stretch>
        </p:blipFill>
        <p:spPr>
          <a:xfrm>
            <a:off x="10267282" y="72743"/>
            <a:ext cx="1282700" cy="1155700"/>
          </a:xfrm>
          <a:prstGeom prst="rect">
            <a:avLst/>
          </a:prstGeom>
        </p:spPr>
      </p:pic>
    </p:spTree>
    <p:extLst>
      <p:ext uri="{BB962C8B-B14F-4D97-AF65-F5344CB8AC3E}">
        <p14:creationId xmlns:p14="http://schemas.microsoft.com/office/powerpoint/2010/main" val="72419576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1306</Words>
  <Application>Microsoft Macintosh PowerPoint</Application>
  <PresentationFormat>Widescreen</PresentationFormat>
  <Paragraphs>97</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Times New Roman</vt:lpstr>
      <vt:lpstr>Calibri</vt:lpstr>
      <vt:lpstr>Lexend Medium</vt:lpstr>
      <vt:lpstr>Arial Black</vt:lpstr>
      <vt:lpstr>Lexend</vt:lpstr>
      <vt:lpstr>Aptos</vt:lpstr>
      <vt:lpstr>Symbol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Rezultatele Proiectului </vt:lpstr>
      <vt:lpstr>Rezultatele Proiectului </vt:lpstr>
      <vt:lpstr>Rezultatele Proiectului </vt:lpstr>
      <vt:lpstr>Rezultatele Proiectului </vt:lpstr>
      <vt:lpstr>Rezultatele Proiectului </vt:lpstr>
      <vt:lpstr>Rezultatele Proiectului </vt:lpstr>
      <vt:lpstr>Rezultatele Proiectului </vt:lpstr>
      <vt:lpstr>Impactul Proiectului  </vt:lpstr>
      <vt:lpstr>Sustenabilitatea Proiectului   </vt:lpstr>
      <vt:lpstr>Sustenabilitatea Proiectului   </vt:lpstr>
      <vt:lpstr>Sustenabilitatea Proiectului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Dr. Leli P</dc:creator>
  <cp:lastModifiedBy>Zizi Cerasela Merlan</cp:lastModifiedBy>
  <cp:revision>7</cp:revision>
  <dcterms:created xsi:type="dcterms:W3CDTF">2023-07-21T07:45:00Z</dcterms:created>
  <dcterms:modified xsi:type="dcterms:W3CDTF">2024-10-09T08:20:11Z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3A4382CC3D8440839929177018F25861_12</vt:lpwstr>
  </property>
  <property fmtid="{D5CDD505-2E9C-101B-9397-08002B2CF9AE}" pid="3" name="KSOProductBuildVer">
    <vt:lpwstr>1033-12.2.0.16909</vt:lpwstr>
  </property>
</Properties>
</file>